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7" r:id="rId4"/>
    <p:sldMasterId id="2147483813" r:id="rId5"/>
  </p:sldMasterIdLst>
  <p:notesMasterIdLst>
    <p:notesMasterId r:id="rId18"/>
  </p:notesMasterIdLst>
  <p:handoutMasterIdLst>
    <p:handoutMasterId r:id="rId19"/>
  </p:handoutMasterIdLst>
  <p:sldIdLst>
    <p:sldId id="331" r:id="rId6"/>
    <p:sldId id="327" r:id="rId7"/>
    <p:sldId id="385" r:id="rId8"/>
    <p:sldId id="497" r:id="rId9"/>
    <p:sldId id="502" r:id="rId10"/>
    <p:sldId id="496" r:id="rId11"/>
    <p:sldId id="465" r:id="rId12"/>
    <p:sldId id="498" r:id="rId13"/>
    <p:sldId id="466" r:id="rId14"/>
    <p:sldId id="501" r:id="rId15"/>
    <p:sldId id="457" r:id="rId16"/>
    <p:sldId id="384" r:id="rId17"/>
  </p:sldIdLst>
  <p:sldSz cx="9144000" cy="5143500" type="screen16x9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INISTÈRIEL" id="{0B896E98-F45E-4768-8620-EDDF394BE181}">
          <p14:sldIdLst>
            <p14:sldId id="331"/>
            <p14:sldId id="327"/>
            <p14:sldId id="385"/>
            <p14:sldId id="497"/>
            <p14:sldId id="502"/>
            <p14:sldId id="496"/>
            <p14:sldId id="465"/>
            <p14:sldId id="498"/>
            <p14:sldId id="466"/>
            <p14:sldId id="501"/>
            <p14:sldId id="457"/>
            <p14:sldId id="38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orient="horz" pos="191">
          <p15:clr>
            <a:srgbClr val="A4A3A4"/>
          </p15:clr>
        </p15:guide>
        <p15:guide id="3" orient="horz" pos="854">
          <p15:clr>
            <a:srgbClr val="A4A3A4"/>
          </p15:clr>
        </p15:guide>
        <p15:guide id="4" orient="horz" pos="821">
          <p15:clr>
            <a:srgbClr val="A4A3A4"/>
          </p15:clr>
        </p15:guide>
        <p15:guide id="5" orient="horz" pos="3049">
          <p15:clr>
            <a:srgbClr val="A4A3A4"/>
          </p15:clr>
        </p15:guide>
        <p15:guide id="6" orient="horz" pos="3151">
          <p15:clr>
            <a:srgbClr val="A4A3A4"/>
          </p15:clr>
        </p15:guide>
        <p15:guide id="7" pos="2880">
          <p15:clr>
            <a:srgbClr val="A4A3A4"/>
          </p15:clr>
        </p15:guide>
        <p15:guide id="8" pos="476">
          <p15:clr>
            <a:srgbClr val="A4A3A4"/>
          </p15:clr>
        </p15:guide>
        <p15:guide id="9" pos="5193">
          <p15:clr>
            <a:srgbClr val="A4A3A4"/>
          </p15:clr>
        </p15:guide>
        <p15:guide id="10" pos="546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1"/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353" autoAdjust="0"/>
    <p:restoredTop sz="94343" autoAdjust="0"/>
  </p:normalViewPr>
  <p:slideViewPr>
    <p:cSldViewPr showGuides="1">
      <p:cViewPr varScale="1">
        <p:scale>
          <a:sx n="97" d="100"/>
          <a:sy n="97" d="100"/>
        </p:scale>
        <p:origin x="330" y="78"/>
      </p:cViewPr>
      <p:guideLst>
        <p:guide orient="horz" pos="1620"/>
        <p:guide orient="horz" pos="191"/>
        <p:guide orient="horz" pos="854"/>
        <p:guide orient="horz" pos="821"/>
        <p:guide orient="horz" pos="3049"/>
        <p:guide orient="horz" pos="3151"/>
        <p:guide pos="2880"/>
        <p:guide pos="476"/>
        <p:guide pos="5193"/>
        <p:guide pos="5465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319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E91932-2BE3-464C-8709-D0209F5230C9}" type="datetimeFigureOut">
              <a:rPr lang="fr-FR" smtClean="0"/>
              <a:t>21/06/2023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7867F3-3561-4B91-A6F6-70107871CE6A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061758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D680E798-53FF-4C51-A981-953463752515}" type="datetimeFigureOut">
              <a:rPr lang="fr-FR" smtClean="0"/>
              <a:pPr/>
              <a:t>21/06/2023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1B06CD8F-B7ED-4A05-9FB1-A01CC0EF02C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1662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200" dirty="0" smtClean="0"/>
              <a:t>Améliorer l’information pour fluidifier les parcours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fr-FR" sz="1200" dirty="0" smtClean="0"/>
              <a:t>Ex</a:t>
            </a:r>
            <a:r>
              <a:rPr lang="fr-FR" sz="1200" baseline="0" dirty="0" smtClean="0"/>
              <a:t> : décliner </a:t>
            </a:r>
            <a:r>
              <a:rPr lang="fr-FR" sz="1200" dirty="0" smtClean="0"/>
              <a:t>le </a:t>
            </a:r>
            <a:r>
              <a:rPr lang="fr-FR" sz="1200" b="1" dirty="0" smtClean="0"/>
              <a:t>guide d’accompagnement </a:t>
            </a:r>
            <a:r>
              <a:rPr lang="fr-FR" sz="1200" dirty="0" smtClean="0"/>
              <a:t>des étudiants en situation de handicap à leur intention, afin qu’ils aient connaissance de leurs droits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200" dirty="0" smtClean="0"/>
              <a:t>Mieux accompagner les étudiants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fr-FR" sz="1200" dirty="0" smtClean="0"/>
              <a:t>Ex</a:t>
            </a:r>
            <a:r>
              <a:rPr lang="fr-FR" sz="1200" baseline="0" dirty="0" smtClean="0"/>
              <a:t> : conduire une réflexion sur le rôle et la formation des tuteurs étudiants</a:t>
            </a:r>
            <a:endParaRPr lang="fr-FR" sz="12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200" dirty="0" smtClean="0"/>
              <a:t>Mobiliser la gouvernance des établissements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fr-FR" sz="1200" dirty="0" smtClean="0"/>
              <a:t>Ex</a:t>
            </a:r>
            <a:r>
              <a:rPr lang="fr-FR" sz="1200" baseline="0" dirty="0" smtClean="0"/>
              <a:t> : </a:t>
            </a:r>
            <a:r>
              <a:rPr lang="fr-FR" sz="12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mettre en </a:t>
            </a:r>
            <a:r>
              <a:rPr lang="fr-FR" sz="12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lien schéma directeur du handicap et schéma de vie étudiante</a:t>
            </a:r>
            <a:r>
              <a:rPr lang="fr-FR" sz="12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 construisant notamment des indicateurs communs</a:t>
            </a:r>
            <a:endParaRPr lang="fr-FR" sz="12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200" dirty="0" smtClean="0"/>
              <a:t>Faire évoluer le cadre règlementaire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fr-FR" sz="1200" dirty="0" smtClean="0"/>
              <a:t>Ex : mettre en place la </a:t>
            </a:r>
            <a:r>
              <a:rPr lang="fr-FR" sz="1200" b="1" dirty="0" smtClean="0"/>
              <a:t>Prestation de Compensation du Handicap </a:t>
            </a:r>
            <a:r>
              <a:rPr lang="fr-FR" sz="1200" dirty="0" smtClean="0"/>
              <a:t>(PCH) pour les étudiants logés en Etablissements Sanitaires et Médico-Sociaux (ESMS)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200" dirty="0" smtClean="0"/>
              <a:t>Mobiliser les acteurs pédagogiques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fr-FR" sz="1200" dirty="0" smtClean="0"/>
              <a:t>Ex : </a:t>
            </a:r>
            <a:r>
              <a:rPr lang="fr-FR" sz="12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Introduire </a:t>
            </a:r>
            <a:r>
              <a:rPr lang="fr-FR" sz="12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 module de formation obligatoire dans le cadre de la formation des nouveaux MCF</a:t>
            </a:r>
            <a:r>
              <a:rPr lang="fr-FR" sz="12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2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 des doctorants </a:t>
            </a:r>
            <a:r>
              <a:rPr lang="fr-FR" sz="12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mobilisant le cahier des charges de l’action </a:t>
            </a:r>
            <a:r>
              <a:rPr lang="fr-FR" sz="1200" i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enseignement inclusif</a:t>
            </a:r>
            <a:r>
              <a:rPr lang="fr-FR" sz="12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l’université Sorbonne Nouvelle</a:t>
            </a:r>
            <a:endParaRPr lang="fr-FR" sz="12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200" dirty="0" smtClean="0"/>
              <a:t>Mobiliser les acteurs au niveau local et national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fr-FR" sz="1200" dirty="0" smtClean="0"/>
              <a:t>Ex</a:t>
            </a:r>
            <a:r>
              <a:rPr lang="fr-FR" sz="1200" baseline="0" dirty="0" smtClean="0"/>
              <a:t> : faire appel aux réseaux d’</a:t>
            </a:r>
            <a:r>
              <a:rPr lang="fr-FR" sz="1200" baseline="0" dirty="0" err="1" smtClean="0"/>
              <a:t>Alumni</a:t>
            </a:r>
            <a:endParaRPr lang="fr-FR" sz="12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200" dirty="0" smtClean="0"/>
              <a:t>Mutualiser des ressources fiables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fr-FR" sz="1200" dirty="0" smtClean="0"/>
              <a:t>Ex</a:t>
            </a:r>
            <a:r>
              <a:rPr lang="fr-FR" sz="1200" baseline="0" dirty="0" smtClean="0"/>
              <a:t> : </a:t>
            </a:r>
            <a:r>
              <a:rPr lang="fr-FR" sz="12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Créer une plateforme</a:t>
            </a:r>
            <a:r>
              <a:rPr lang="fr-FR" sz="12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à destination des professionnels, des étudiants et des enseignants</a:t>
            </a:r>
            <a:endParaRPr lang="fr-FR" sz="12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200" dirty="0" smtClean="0"/>
              <a:t>Renforcer les outils à disposition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fr-FR" sz="12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 : Mettre en place des </a:t>
            </a:r>
            <a:r>
              <a:rPr lang="fr-FR" sz="12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immersions dès le lycée</a:t>
            </a:r>
            <a:endParaRPr lang="fr-FR" sz="12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200" dirty="0" smtClean="0"/>
              <a:t>Améliorer la participation des étudiants en situation de handicap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dirty="0" smtClean="0"/>
              <a:t>Ex : </a:t>
            </a:r>
            <a:r>
              <a:rPr lang="fr-FR" sz="1200" b="1" dirty="0" smtClean="0"/>
              <a:t>Enquêter les étudiants </a:t>
            </a:r>
            <a:r>
              <a:rPr lang="fr-FR" sz="1200" dirty="0" smtClean="0"/>
              <a:t>pour affiner la connaissance de leurs besoins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42054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496350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XX/XX/XXXX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720000" y="3919897"/>
            <a:ext cx="3240000" cy="900000"/>
          </a:xfrm>
        </p:spPr>
        <p:txBody>
          <a:bodyPr anchor="b" anchorCtr="0"/>
          <a:lstStyle>
            <a:lvl1pPr>
              <a:defRPr sz="1150"/>
            </a:lvl1pPr>
          </a:lstStyle>
          <a:p>
            <a:r>
              <a:rPr lang="fr-FR" dirty="0"/>
              <a:t>Intitulé de la direction </a:t>
            </a:r>
            <a:br>
              <a:rPr lang="fr-FR" dirty="0"/>
            </a:br>
            <a:r>
              <a:rPr lang="fr-FR" dirty="0"/>
              <a:t>ou de l’organisme rattaché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496350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B32454FA-55D9-5B47-A93D-889EA3BC3B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3529" y="180000"/>
            <a:ext cx="4536504" cy="3763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610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738000"/>
            <a:ext cx="9144000" cy="4406400"/>
          </a:xfrm>
          <a:solidFill>
            <a:schemeClr val="bg1">
              <a:lumMod val="85000"/>
            </a:schemeClr>
          </a:solidFill>
        </p:spPr>
        <p:txBody>
          <a:bodyPr tIns="1080000" anchor="ctr" anchorCtr="0"/>
          <a:lstStyle>
            <a:lvl1pPr algn="ctr">
              <a:defRPr cap="all" baseline="0"/>
            </a:lvl1pPr>
          </a:lstStyle>
          <a:p>
            <a:r>
              <a:rPr lang="fr-FR" dirty="0" smtClean="0"/>
              <a:t>Sélectionner l’icône pour insérer une image, </a:t>
            </a:r>
            <a:br>
              <a:rPr lang="fr-FR" dirty="0" smtClean="0"/>
            </a:br>
            <a:r>
              <a:rPr lang="fr-FR" dirty="0" smtClean="0"/>
              <a:t>puis disposer l’image en arrière plan </a:t>
            </a:r>
            <a:br>
              <a:rPr lang="fr-FR" dirty="0" smtClean="0"/>
            </a:br>
            <a:r>
              <a:rPr lang="fr-FR" dirty="0" smtClean="0"/>
              <a:t>(Sélectionner l’image avec le bouton droit de la souris / </a:t>
            </a:r>
            <a:br>
              <a:rPr lang="fr-FR" dirty="0" smtClean="0"/>
            </a:br>
            <a:r>
              <a:rPr lang="fr-FR" dirty="0" smtClean="0"/>
              <a:t>Mettre à l’arrière plan)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738000"/>
            <a:ext cx="8424000" cy="4046400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solidFill>
              <a:schemeClr val="tx1"/>
            </a:solidFill>
          </a:ln>
        </p:spPr>
        <p:txBody>
          <a:bodyPr lIns="0" bIns="360000" anchor="ctr" anchorCtr="0"/>
          <a:lstStyle>
            <a:lvl1pPr marL="396000" indent="-396000">
              <a:buFont typeface="+mj-lt"/>
              <a:buAutoNum type="arabicPeriod"/>
              <a:defRPr sz="3250"/>
            </a:lvl1pPr>
          </a:lstStyle>
          <a:p>
            <a:r>
              <a:rPr lang="fr-FR" dirty="0" smtClean="0"/>
              <a:t>Titre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 dirty="0" smtClean="0"/>
              <a:t>XX/XX/XXXX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dirty="0" smtClean="0"/>
              <a:t>Intitulé de la direction/service interministérielle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552513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s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00000"/>
            <a:ext cx="8424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 smtClean="0"/>
              <a:t>Titre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 dirty="0" smtClean="0"/>
              <a:t>XX/XX/XXXX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dirty="0" smtClean="0"/>
              <a:t>Intitulé de la direction/service interministérielle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12000" y="180000"/>
            <a:ext cx="5472000" cy="360000"/>
          </a:xfrm>
        </p:spPr>
        <p:txBody>
          <a:bodyPr/>
          <a:lstStyle>
            <a:lvl1pPr marL="108000" indent="-108000" algn="r">
              <a:spcAft>
                <a:spcPts val="0"/>
              </a:spcAft>
              <a:buFont typeface="+mj-lt"/>
              <a:buAutoNum type="arabicPeriod"/>
              <a:defRPr sz="750" b="1"/>
            </a:lvl1pPr>
            <a:lvl2pPr marL="108000" indent="-108000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750"/>
            </a:lvl2pPr>
          </a:lstStyle>
          <a:p>
            <a:pPr lvl="0"/>
            <a:r>
              <a:rPr lang="fr-FR" dirty="0" smtClean="0"/>
              <a:t>Titre</a:t>
            </a:r>
          </a:p>
          <a:p>
            <a:pPr lvl="1"/>
            <a:r>
              <a:rPr lang="fr-FR" dirty="0" smtClean="0"/>
              <a:t>Sous-titre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59999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 smtClean="0"/>
              <a:t>Texte de niveau 1</a:t>
            </a:r>
          </a:p>
          <a:p>
            <a:pPr lvl="1"/>
            <a:r>
              <a:rPr lang="fr-FR" dirty="0" smtClean="0"/>
              <a:t>Texte de niveau 2</a:t>
            </a:r>
          </a:p>
          <a:p>
            <a:pPr lvl="2"/>
            <a:r>
              <a:rPr lang="fr-FR" dirty="0" smtClean="0"/>
              <a:t>Texte de niveau 3</a:t>
            </a:r>
          </a:p>
          <a:p>
            <a:pPr lvl="3"/>
            <a:r>
              <a:rPr lang="fr-FR" dirty="0" smtClean="0"/>
              <a:t>Texte de niveau 4</a:t>
            </a:r>
          </a:p>
          <a:p>
            <a:pPr lvl="4"/>
            <a:r>
              <a:rPr lang="fr-FR" dirty="0" smtClean="0"/>
              <a:t>Texte de niveau 5</a:t>
            </a:r>
            <a:endParaRPr lang="fr-FR" dirty="0"/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312000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 smtClean="0"/>
              <a:t>Texte de niveau 1</a:t>
            </a:r>
          </a:p>
          <a:p>
            <a:pPr lvl="1"/>
            <a:r>
              <a:rPr lang="fr-FR" dirty="0" smtClean="0"/>
              <a:t>Texte de niveau 2</a:t>
            </a:r>
          </a:p>
          <a:p>
            <a:pPr lvl="2"/>
            <a:r>
              <a:rPr lang="fr-FR" dirty="0" smtClean="0"/>
              <a:t>Texte de niveau 3</a:t>
            </a:r>
          </a:p>
          <a:p>
            <a:pPr lvl="3"/>
            <a:r>
              <a:rPr lang="fr-FR" dirty="0" smtClean="0"/>
              <a:t>Texte de niveau 4</a:t>
            </a:r>
          </a:p>
          <a:p>
            <a:pPr lvl="4"/>
            <a:r>
              <a:rPr lang="fr-FR" dirty="0" smtClean="0"/>
              <a:t>Texte de niveau 5</a:t>
            </a:r>
            <a:endParaRPr lang="fr-FR" dirty="0"/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264000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 smtClean="0"/>
              <a:t>Texte de niveau 1</a:t>
            </a:r>
          </a:p>
          <a:p>
            <a:pPr lvl="1"/>
            <a:r>
              <a:rPr lang="fr-FR" dirty="0" smtClean="0"/>
              <a:t>Texte de niveau 2</a:t>
            </a:r>
          </a:p>
          <a:p>
            <a:pPr lvl="2"/>
            <a:r>
              <a:rPr lang="fr-FR" dirty="0" smtClean="0"/>
              <a:t>Texte de niveau 3</a:t>
            </a:r>
          </a:p>
          <a:p>
            <a:pPr lvl="3"/>
            <a:r>
              <a:rPr lang="fr-FR" dirty="0" smtClean="0"/>
              <a:t>Texte de niveau 4</a:t>
            </a:r>
          </a:p>
          <a:p>
            <a:pPr lvl="4"/>
            <a:r>
              <a:rPr lang="fr-FR" dirty="0" smtClean="0"/>
              <a:t>Texte de niveau 5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54427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00000"/>
            <a:ext cx="8424000" cy="720000"/>
          </a:xfrm>
        </p:spPr>
        <p:txBody>
          <a:bodyPr/>
          <a:lstStyle/>
          <a:p>
            <a:r>
              <a:rPr lang="fr-FR" noProof="0" dirty="0" smtClean="0"/>
              <a:t>Titre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 dirty="0" smtClean="0"/>
              <a:t>XX/XX/XXXX</a:t>
            </a:r>
            <a:endParaRPr lang="fr-FR" cap="all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dirty="0" smtClean="0"/>
              <a:t>Intitulé de la direction/service interministérielle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 bwMode="gray">
          <a:xfrm>
            <a:off x="359998" y="1836000"/>
            <a:ext cx="8424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 smtClean="0"/>
              <a:t>Texte de niveau 1</a:t>
            </a:r>
          </a:p>
          <a:p>
            <a:pPr lvl="1"/>
            <a:r>
              <a:rPr lang="fr-FR" dirty="0" smtClean="0"/>
              <a:t>Texte de niveau 2</a:t>
            </a:r>
          </a:p>
          <a:p>
            <a:pPr lvl="2"/>
            <a:r>
              <a:rPr lang="fr-FR" dirty="0" smtClean="0"/>
              <a:t>Texte de niveau 3</a:t>
            </a:r>
          </a:p>
          <a:p>
            <a:pPr lvl="3"/>
            <a:r>
              <a:rPr lang="fr-FR" dirty="0" smtClean="0"/>
              <a:t>Texte de niveau 4</a:t>
            </a:r>
          </a:p>
          <a:p>
            <a:pPr lvl="4"/>
            <a:r>
              <a:rPr lang="fr-FR" dirty="0" smtClean="0"/>
              <a:t>Texte de niveau 5</a:t>
            </a:r>
            <a:endParaRPr lang="fr-FR" dirty="0"/>
          </a:p>
        </p:txBody>
      </p:sp>
      <p:sp>
        <p:nvSpPr>
          <p:cNvPr id="15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12000" y="180000"/>
            <a:ext cx="5472000" cy="360000"/>
          </a:xfrm>
        </p:spPr>
        <p:txBody>
          <a:bodyPr/>
          <a:lstStyle>
            <a:lvl1pPr marL="108000" indent="-108000" algn="r">
              <a:spcAft>
                <a:spcPts val="0"/>
              </a:spcAft>
              <a:buFont typeface="+mj-lt"/>
              <a:buAutoNum type="arabicPeriod"/>
              <a:defRPr sz="750" b="1"/>
            </a:lvl1pPr>
            <a:lvl2pPr marL="108000" indent="-108000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750"/>
            </a:lvl2pPr>
          </a:lstStyle>
          <a:p>
            <a:pPr lvl="0"/>
            <a:r>
              <a:rPr lang="fr-FR" dirty="0" smtClean="0"/>
              <a:t>Titre</a:t>
            </a:r>
          </a:p>
          <a:p>
            <a:pPr lvl="1"/>
            <a:r>
              <a:rPr lang="fr-FR" dirty="0" smtClean="0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1304464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D499-CDCE-424E-9587-EB1937E71204}" type="datetimeFigureOut">
              <a:rPr lang="fr-FR" smtClean="0"/>
              <a:t>22/06/2023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80E6D-597C-41C5-BBD9-2BCA8FF8D1C4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49333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 dirty="0"/>
              <a:t>XX/XX/XXXX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dirty="0"/>
              <a:t>Intitulé de la direction ou de l’organisme rattaché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60000" y="2346046"/>
            <a:ext cx="8424000" cy="20772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3250" b="1" cap="all" baseline="0"/>
            </a:lvl1pPr>
            <a:lvl2pPr marL="0" indent="0">
              <a:spcBef>
                <a:spcPts val="500"/>
              </a:spcBef>
              <a:spcAft>
                <a:spcPts val="0"/>
              </a:spcAft>
              <a:buNone/>
              <a:defRPr sz="185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cxnSp>
        <p:nvCxnSpPr>
          <p:cNvPr id="12" name="Connecteur droit 11"/>
          <p:cNvCxnSpPr/>
          <p:nvPr userDrawn="1"/>
        </p:nvCxnSpPr>
        <p:spPr bwMode="gray">
          <a:xfrm>
            <a:off x="360000" y="4784400"/>
            <a:ext cx="8424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>
            <a:extLst>
              <a:ext uri="{FF2B5EF4-FFF2-40B4-BE49-F238E27FC236}">
                <a16:creationId xmlns:a16="http://schemas.microsoft.com/office/drawing/2014/main" id="{FBA15E5D-1E2F-E546-B1BB-D05A27247F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512" y="180000"/>
            <a:ext cx="2520280" cy="2091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904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00000"/>
            <a:ext cx="8424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 dirty="0"/>
              <a:t>XX/XX/XXXX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dirty="0"/>
              <a:t>Intitulé de la direction ou de l’organisme rattaché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59998" y="1891968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312000" y="1893600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263999" y="1893600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641030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738000"/>
            <a:ext cx="9144000" cy="4406400"/>
          </a:xfrm>
          <a:solidFill>
            <a:schemeClr val="bg1">
              <a:lumMod val="85000"/>
            </a:schemeClr>
          </a:solidFill>
        </p:spPr>
        <p:txBody>
          <a:bodyPr tIns="1080000" anchor="ctr" anchorCtr="0"/>
          <a:lstStyle>
            <a:lvl1pPr algn="ctr">
              <a:defRPr cap="all" baseline="0"/>
            </a:lvl1pPr>
          </a:lstStyle>
          <a:p>
            <a:r>
              <a:rPr lang="fr-FR" dirty="0"/>
              <a:t>Sélectionner l’icône pour insérer une image, </a:t>
            </a:r>
            <a:br>
              <a:rPr lang="fr-FR" dirty="0"/>
            </a:br>
            <a:r>
              <a:rPr lang="fr-FR" dirty="0"/>
              <a:t>puis disposer l’image en arrière plan </a:t>
            </a:r>
            <a:br>
              <a:rPr lang="fr-FR" dirty="0"/>
            </a:br>
            <a:r>
              <a:rPr lang="fr-FR" dirty="0"/>
              <a:t>(Sélectionner l’image avec le bouton droit de la souris / </a:t>
            </a:r>
            <a:br>
              <a:rPr lang="fr-FR" dirty="0"/>
            </a:br>
            <a:r>
              <a:rPr lang="fr-FR" dirty="0"/>
              <a:t>Mettre à l’arrière plan)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738000"/>
            <a:ext cx="8424000" cy="4046400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solidFill>
              <a:schemeClr val="tx1"/>
            </a:solidFill>
          </a:ln>
        </p:spPr>
        <p:txBody>
          <a:bodyPr lIns="0" bIns="360000" anchor="ctr" anchorCtr="0"/>
          <a:lstStyle>
            <a:lvl1pPr marL="396000" indent="-396000">
              <a:buFont typeface="+mj-lt"/>
              <a:buAutoNum type="arabicPeriod"/>
              <a:defRPr sz="3250"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 dirty="0"/>
              <a:t>XX/XX/XXXX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dirty="0"/>
              <a:t>Intitulé de la direction ou de l’organisme rattaché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08596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s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00000"/>
            <a:ext cx="8424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 dirty="0"/>
              <a:t>XX/XX/XXXX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dirty="0"/>
              <a:t>Intitulé de la direction ou de l’organisme rattaché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12000" y="180000"/>
            <a:ext cx="5472000" cy="360000"/>
          </a:xfrm>
        </p:spPr>
        <p:txBody>
          <a:bodyPr/>
          <a:lstStyle>
            <a:lvl1pPr marL="108000" indent="-108000" algn="r">
              <a:spcAft>
                <a:spcPts val="0"/>
              </a:spcAft>
              <a:buFont typeface="+mj-lt"/>
              <a:buAutoNum type="arabicPeriod"/>
              <a:defRPr sz="750" b="1"/>
            </a:lvl1pPr>
            <a:lvl2pPr marL="108000" indent="-108000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75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59999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312000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264000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3840454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00000"/>
            <a:ext cx="8424000" cy="720000"/>
          </a:xfrm>
        </p:spPr>
        <p:txBody>
          <a:bodyPr/>
          <a:lstStyle/>
          <a:p>
            <a:r>
              <a:rPr lang="fr-FR" noProof="0" dirty="0"/>
              <a:t>Titre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 dirty="0"/>
              <a:t>XX/XX/XXXX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dirty="0"/>
              <a:t>Intitulé de la direction ou de l’organisme rattaché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 bwMode="gray">
          <a:xfrm>
            <a:off x="359998" y="1836000"/>
            <a:ext cx="8424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5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12000" y="180000"/>
            <a:ext cx="5472000" cy="360000"/>
          </a:xfrm>
        </p:spPr>
        <p:txBody>
          <a:bodyPr/>
          <a:lstStyle>
            <a:lvl1pPr marL="108000" indent="-108000" algn="r">
              <a:spcAft>
                <a:spcPts val="0"/>
              </a:spcAft>
              <a:buFont typeface="+mj-lt"/>
              <a:buAutoNum type="arabicPeriod"/>
              <a:defRPr sz="750" b="1"/>
            </a:lvl1pPr>
            <a:lvl2pPr marL="108000" indent="-108000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75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496350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 smtClean="0"/>
              <a:t>XX/XX/XXXX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720000" y="3919897"/>
            <a:ext cx="3240000" cy="900000"/>
          </a:xfrm>
        </p:spPr>
        <p:txBody>
          <a:bodyPr anchor="b" anchorCtr="0"/>
          <a:lstStyle>
            <a:lvl1pPr>
              <a:defRPr sz="1150"/>
            </a:lvl1pPr>
          </a:lstStyle>
          <a:p>
            <a:r>
              <a:rPr lang="fr-FR" dirty="0" smtClean="0"/>
              <a:t>Intitulé de la direction/service interministérielle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496350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 smtClean="0"/>
              <a:t>Titre</a:t>
            </a: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490AF92-2A1B-3742-A6B2-ED3EF1D7649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3527" y="97871"/>
            <a:ext cx="2374111" cy="1969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4519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 smtClean="0"/>
              <a:t>Titre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 dirty="0" smtClean="0"/>
              <a:t>XX/XX/XXXX</a:t>
            </a:r>
            <a:endParaRPr lang="fr-FR" cap="all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dirty="0" smtClean="0"/>
              <a:t>Intitulé de la direction/service interministérielle</a:t>
            </a:r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60000" y="2346046"/>
            <a:ext cx="8424000" cy="20772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3250" b="1" cap="all" baseline="0"/>
            </a:lvl1pPr>
            <a:lvl2pPr marL="0" indent="0">
              <a:spcBef>
                <a:spcPts val="500"/>
              </a:spcBef>
              <a:spcAft>
                <a:spcPts val="0"/>
              </a:spcAft>
              <a:buNone/>
              <a:defRPr sz="1850"/>
            </a:lvl2pPr>
          </a:lstStyle>
          <a:p>
            <a:pPr lvl="0"/>
            <a:r>
              <a:rPr lang="fr-FR" dirty="0" smtClean="0"/>
              <a:t>Titre</a:t>
            </a:r>
          </a:p>
          <a:p>
            <a:pPr lvl="1"/>
            <a:r>
              <a:rPr lang="fr-FR" dirty="0" smtClean="0"/>
              <a:t>Sous-titre</a:t>
            </a:r>
          </a:p>
        </p:txBody>
      </p:sp>
      <p:cxnSp>
        <p:nvCxnSpPr>
          <p:cNvPr id="12" name="Connecteur droit 11"/>
          <p:cNvCxnSpPr/>
          <p:nvPr userDrawn="1"/>
        </p:nvCxnSpPr>
        <p:spPr bwMode="gray">
          <a:xfrm>
            <a:off x="360000" y="4784400"/>
            <a:ext cx="8424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>
            <a:extLst>
              <a:ext uri="{FF2B5EF4-FFF2-40B4-BE49-F238E27FC236}">
                <a16:creationId xmlns:a16="http://schemas.microsoft.com/office/drawing/2014/main" id="{E88D1BD5-0B0B-6344-8D49-CEB5DAF011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1520" y="71476"/>
            <a:ext cx="2448272" cy="2031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6049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00000"/>
            <a:ext cx="8424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 smtClean="0"/>
              <a:t>Titre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 dirty="0" smtClean="0"/>
              <a:t>XX/XX/XXXX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dirty="0" smtClean="0"/>
              <a:t>Intitulé de la direction/service interministérielle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59998" y="1891968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 smtClean="0"/>
              <a:t>Titre de la partie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312000" y="1893600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 smtClean="0"/>
              <a:t>Titre de la partie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263999" y="1893600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 smtClean="0"/>
              <a:t>Titre de la partie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055035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359999" y="900000"/>
            <a:ext cx="8424000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 dirty="0"/>
              <a:t>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359999" y="1836000"/>
            <a:ext cx="8424000" cy="257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7614000" y="4783500"/>
            <a:ext cx="117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50" b="1">
                <a:solidFill>
                  <a:schemeClr val="tx1"/>
                </a:solidFill>
              </a:defRPr>
            </a:lvl1pPr>
          </a:lstStyle>
          <a:p>
            <a:pPr algn="r"/>
            <a:r>
              <a:rPr lang="fr-FR" cap="all" dirty="0"/>
              <a:t>XX/XX/XXXX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360000" y="4783500"/>
            <a:ext cx="5904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Intitulé de la direction ou de l’organisme rattaché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6264000" y="4783500"/>
            <a:ext cx="135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0" name="Connecteur droit 9"/>
          <p:cNvCxnSpPr/>
          <p:nvPr userDrawn="1"/>
        </p:nvCxnSpPr>
        <p:spPr bwMode="gray">
          <a:xfrm>
            <a:off x="360000" y="4784400"/>
            <a:ext cx="8424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10">
            <a:extLst>
              <a:ext uri="{FF2B5EF4-FFF2-40B4-BE49-F238E27FC236}">
                <a16:creationId xmlns:a16="http://schemas.microsoft.com/office/drawing/2014/main" id="{D490AF92-2A1B-3742-A6B2-ED3EF1D7649B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23528" y="97871"/>
            <a:ext cx="864096" cy="71694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12" r:id="rId2"/>
    <p:sldLayoutId id="2147483810" r:id="rId3"/>
    <p:sldLayoutId id="2147483811" r:id="rId4"/>
    <p:sldLayoutId id="2147483809" r:id="rId5"/>
    <p:sldLayoutId id="2147483798" r:id="rId6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55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Font typeface="Arial" pitchFamily="34" charset="0"/>
        <a:buNone/>
        <a:defRPr sz="105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252000" indent="-720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itchFamily="34" charset="0"/>
        <a:buChar char="•"/>
        <a:defRPr sz="950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3pPr>
      <a:lvl4pPr marL="612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4pPr>
      <a:lvl5pPr marL="828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359999" y="900000"/>
            <a:ext cx="8424000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 dirty="0" smtClean="0"/>
              <a:t>Titre</a:t>
            </a:r>
            <a:endParaRPr lang="fr-FR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359999" y="1836000"/>
            <a:ext cx="8424000" cy="257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 smtClean="0"/>
              <a:t>Texte de niveau 1</a:t>
            </a:r>
          </a:p>
          <a:p>
            <a:pPr lvl="1"/>
            <a:r>
              <a:rPr lang="fr-FR" noProof="0" dirty="0" smtClean="0"/>
              <a:t>Texte de niveau 2</a:t>
            </a:r>
          </a:p>
          <a:p>
            <a:pPr lvl="2"/>
            <a:r>
              <a:rPr lang="fr-FR" noProof="0" dirty="0" smtClean="0"/>
              <a:t>Texte de niveau 3</a:t>
            </a:r>
          </a:p>
          <a:p>
            <a:pPr lvl="3"/>
            <a:r>
              <a:rPr lang="fr-FR" noProof="0" dirty="0" smtClean="0"/>
              <a:t>Texte de niveau 4</a:t>
            </a:r>
          </a:p>
          <a:p>
            <a:pPr lvl="4"/>
            <a:r>
              <a:rPr lang="fr-FR" noProof="0" dirty="0" smtClean="0"/>
              <a:t>Texte de niveau 5</a:t>
            </a:r>
            <a:endParaRPr lang="fr-FR" noProof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7614000" y="4783500"/>
            <a:ext cx="117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50" b="1">
                <a:solidFill>
                  <a:schemeClr val="tx1"/>
                </a:solidFill>
              </a:defRPr>
            </a:lvl1pPr>
          </a:lstStyle>
          <a:p>
            <a:pPr algn="r"/>
            <a:r>
              <a:rPr lang="fr-FR" cap="all" dirty="0" smtClean="0"/>
              <a:t>XX/XX/XXXX</a:t>
            </a:r>
            <a:endParaRPr lang="fr-FR" cap="all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360000" y="4783500"/>
            <a:ext cx="5904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 dirty="0" smtClean="0"/>
              <a:t>Intitulé de la direction/service interministérielle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6264000" y="4783500"/>
            <a:ext cx="135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0" name="Connecteur droit 9"/>
          <p:cNvCxnSpPr/>
          <p:nvPr userDrawn="1"/>
        </p:nvCxnSpPr>
        <p:spPr bwMode="gray">
          <a:xfrm>
            <a:off x="360000" y="4784400"/>
            <a:ext cx="8424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>
            <a:extLst>
              <a:ext uri="{FF2B5EF4-FFF2-40B4-BE49-F238E27FC236}">
                <a16:creationId xmlns:a16="http://schemas.microsoft.com/office/drawing/2014/main" id="{D490AF92-2A1B-3742-A6B2-ED3EF1D7649B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323528" y="97871"/>
            <a:ext cx="864096" cy="716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718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55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Font typeface="Arial" pitchFamily="34" charset="0"/>
        <a:buNone/>
        <a:defRPr sz="105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252000" indent="-720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itchFamily="34" charset="0"/>
        <a:buChar char="•"/>
        <a:defRPr sz="950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3pPr>
      <a:lvl4pPr marL="612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4pPr>
      <a:lvl5pPr marL="828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hyperlink" Target="https://www.pleiade.education.fr/sites/004166/Default.aspx" TargetMode="Externa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.png"/><Relationship Id="rId5" Type="http://schemas.openxmlformats.org/officeDocument/2006/relationships/hyperlink" Target="http://aspie-friendly.fr/" TargetMode="Externa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mieh@enseignementsup.gouv.fr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0" name="Espace réservé du pied de page 7">
            <a:extLst>
              <a:ext uri="{FF2B5EF4-FFF2-40B4-BE49-F238E27FC236}">
                <a16:creationId xmlns:a16="http://schemas.microsoft.com/office/drawing/2014/main" id="{67BF9DF7-AE15-084B-96FC-3AA94EE13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DGESIP A2 – Sous direction de la vie étudiante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</a:t>
            </a:fld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360000" y="2067694"/>
            <a:ext cx="8424000" cy="2077200"/>
          </a:xfrm>
        </p:spPr>
        <p:txBody>
          <a:bodyPr/>
          <a:lstStyle/>
          <a:p>
            <a:pPr lvl="1" algn="ctr"/>
            <a:r>
              <a:rPr lang="fr-FR" b="1" dirty="0" smtClean="0"/>
              <a:t>Actualités de la politique de l’université inclusive</a:t>
            </a:r>
            <a:endParaRPr lang="fr-FR" b="1" dirty="0"/>
          </a:p>
          <a:p>
            <a:pPr lvl="1"/>
            <a:endParaRPr lang="fr-FR" dirty="0" smtClean="0"/>
          </a:p>
          <a:p>
            <a:pPr lvl="1" algn="ctr"/>
            <a:r>
              <a:rPr lang="fr-FR" dirty="0" smtClean="0"/>
              <a:t>21 </a:t>
            </a:r>
            <a:r>
              <a:rPr lang="fr-FR" dirty="0" smtClean="0"/>
              <a:t>juin 2023</a:t>
            </a:r>
          </a:p>
          <a:p>
            <a:pPr lvl="1" algn="ctr"/>
            <a:endParaRPr lang="fr-FR" dirty="0" smtClean="0"/>
          </a:p>
          <a:p>
            <a:pPr lvl="1" algn="ctr"/>
            <a:endParaRPr lang="fr-FR" dirty="0"/>
          </a:p>
          <a:p>
            <a:pPr lvl="1" algn="ctr"/>
            <a:r>
              <a:rPr lang="fr-FR" dirty="0" smtClean="0"/>
              <a:t>Alain </a:t>
            </a:r>
            <a:r>
              <a:rPr lang="fr-FR" dirty="0" smtClean="0"/>
              <a:t>BOUHOURS, DGESIP A2-3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81515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0000" y="771550"/>
            <a:ext cx="8424000" cy="720000"/>
          </a:xfrm>
        </p:spPr>
        <p:txBody>
          <a:bodyPr/>
          <a:lstStyle/>
          <a:p>
            <a:r>
              <a:rPr lang="fr-FR" dirty="0" smtClean="0"/>
              <a:t>Actualités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dirty="0" smtClean="0"/>
              <a:t>5/12/2022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DGESIP A2-3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14"/>
          </p:nvPr>
        </p:nvSpPr>
        <p:spPr>
          <a:xfrm>
            <a:off x="359999" y="1231684"/>
            <a:ext cx="8424000" cy="355181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/>
              <a:t>Améliorer l’information </a:t>
            </a:r>
            <a:r>
              <a:rPr lang="fr-FR" sz="1600" dirty="0"/>
              <a:t>des étudiants pour fluidifier leur </a:t>
            </a:r>
            <a:r>
              <a:rPr lang="fr-FR" sz="1600" dirty="0" smtClean="0"/>
              <a:t>parcours</a:t>
            </a:r>
          </a:p>
          <a:p>
            <a:pPr marL="537750" lvl="1" indent="-285750">
              <a:buFont typeface="Wingdings" panose="05000000000000000000" pitchFamily="2" charset="2"/>
              <a:buChar char="Ø"/>
            </a:pPr>
            <a:r>
              <a:rPr lang="fr-FR" sz="1500" dirty="0" smtClean="0"/>
              <a:t>Mettre à disposition un </a:t>
            </a:r>
            <a:r>
              <a:rPr lang="fr-FR" sz="1500" b="1" dirty="0" smtClean="0">
                <a:solidFill>
                  <a:srgbClr val="000091"/>
                </a:solidFill>
              </a:rPr>
              <a:t>guide de l’accompagnement à destination des </a:t>
            </a:r>
            <a:r>
              <a:rPr lang="fr-FR" sz="1500" b="1" dirty="0" smtClean="0">
                <a:solidFill>
                  <a:srgbClr val="000091"/>
                </a:solidFill>
              </a:rPr>
              <a:t>étudiants</a:t>
            </a:r>
          </a:p>
          <a:p>
            <a:pPr marL="537750" lvl="1" indent="-285750">
              <a:buFont typeface="Wingdings" panose="05000000000000000000" pitchFamily="2" charset="2"/>
              <a:buChar char="Ø"/>
            </a:pPr>
            <a:r>
              <a:rPr lang="fr-FR" sz="1500" b="1" dirty="0"/>
              <a:t>Un </a:t>
            </a:r>
            <a:r>
              <a:rPr lang="fr-FR" sz="1500" b="1" dirty="0">
                <a:solidFill>
                  <a:srgbClr val="000091"/>
                </a:solidFill>
              </a:rPr>
              <a:t>guide sur l’accessibilité des centres documentaires </a:t>
            </a:r>
            <a:r>
              <a:rPr lang="fr-FR" sz="1500" b="1" dirty="0" smtClean="0">
                <a:solidFill>
                  <a:srgbClr val="000091"/>
                </a:solidFill>
              </a:rPr>
              <a:t>universitaires</a:t>
            </a:r>
            <a:endParaRPr lang="fr-FR" sz="1500" b="1" dirty="0" smtClean="0">
              <a:solidFill>
                <a:srgbClr val="00009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 smtClean="0"/>
              <a:t>Mobiliser </a:t>
            </a:r>
            <a:r>
              <a:rPr lang="fr-FR" sz="1600" b="1" dirty="0"/>
              <a:t>la gouvernance </a:t>
            </a:r>
            <a:r>
              <a:rPr lang="fr-FR" sz="1600" dirty="0"/>
              <a:t>des </a:t>
            </a:r>
            <a:r>
              <a:rPr lang="fr-FR" sz="1600" dirty="0" smtClean="0"/>
              <a:t>établissements</a:t>
            </a:r>
          </a:p>
          <a:p>
            <a:pPr marL="537750" lvl="1" indent="-285750">
              <a:buFont typeface="Wingdings" panose="05000000000000000000" pitchFamily="2" charset="2"/>
              <a:buChar char="Ø"/>
            </a:pPr>
            <a:r>
              <a:rPr lang="fr-FR" sz="1500" dirty="0"/>
              <a:t>Publier une </a:t>
            </a:r>
            <a:r>
              <a:rPr lang="fr-FR" sz="1500" b="1" dirty="0">
                <a:solidFill>
                  <a:srgbClr val="000091"/>
                </a:solidFill>
              </a:rPr>
              <a:t>circulaire sur les droits des </a:t>
            </a:r>
            <a:r>
              <a:rPr lang="fr-FR" sz="1500" b="1" dirty="0" smtClean="0">
                <a:solidFill>
                  <a:srgbClr val="000091"/>
                </a:solidFill>
              </a:rPr>
              <a:t>étudiants</a:t>
            </a:r>
          </a:p>
          <a:p>
            <a:pPr marL="537750" lvl="1" indent="-285750">
              <a:buFont typeface="Wingdings" panose="05000000000000000000" pitchFamily="2" charset="2"/>
              <a:buChar char="Ø"/>
            </a:pPr>
            <a:r>
              <a:rPr lang="fr-FR" sz="1500" dirty="0"/>
              <a:t>Transmission à la gouvernance des établissements de </a:t>
            </a:r>
            <a:r>
              <a:rPr lang="fr-FR" sz="1500" b="1" dirty="0">
                <a:solidFill>
                  <a:srgbClr val="000091"/>
                </a:solidFill>
              </a:rPr>
              <a:t>deux fiches de poste </a:t>
            </a:r>
            <a:r>
              <a:rPr lang="fr-FR" sz="1500" dirty="0"/>
              <a:t>(REFERENS</a:t>
            </a:r>
            <a:r>
              <a:rPr lang="fr-FR" sz="1500" dirty="0" smtClean="0"/>
              <a:t>).</a:t>
            </a:r>
            <a:endParaRPr lang="fr-FR" sz="1500" b="1" dirty="0">
              <a:solidFill>
                <a:srgbClr val="00009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smtClean="0"/>
              <a:t>Renforcer le </a:t>
            </a:r>
            <a:r>
              <a:rPr lang="fr-FR" sz="1600" b="1" dirty="0" smtClean="0"/>
              <a:t>partenariat </a:t>
            </a:r>
            <a:r>
              <a:rPr lang="fr-FR" sz="1600" b="1" dirty="0"/>
              <a:t>avec la CNSA </a:t>
            </a:r>
            <a:r>
              <a:rPr lang="fr-FR" sz="1600" dirty="0"/>
              <a:t>(et les MDPH)</a:t>
            </a:r>
          </a:p>
          <a:p>
            <a:pPr marL="537750" lvl="1" indent="-285750">
              <a:buFont typeface="Wingdings" panose="05000000000000000000" pitchFamily="2" charset="2"/>
              <a:buChar char="Ø"/>
            </a:pPr>
            <a:r>
              <a:rPr lang="fr-FR" sz="1500" b="1" dirty="0" smtClean="0">
                <a:solidFill>
                  <a:srgbClr val="000091"/>
                </a:solidFill>
              </a:rPr>
              <a:t>Une convention-type</a:t>
            </a:r>
            <a:endParaRPr lang="fr-FR" sz="1500" b="1" dirty="0">
              <a:solidFill>
                <a:srgbClr val="000091"/>
              </a:solidFill>
            </a:endParaRPr>
          </a:p>
          <a:p>
            <a:pPr marL="537750" lvl="1" indent="-285750">
              <a:buFont typeface="Wingdings" panose="05000000000000000000" pitchFamily="2" charset="2"/>
              <a:buChar char="Ø"/>
            </a:pPr>
            <a:r>
              <a:rPr lang="fr-FR" sz="1500" b="1" dirty="0" smtClean="0">
                <a:solidFill>
                  <a:srgbClr val="000091"/>
                </a:solidFill>
              </a:rPr>
              <a:t>Actions favorisant l’insertion professionnelle</a:t>
            </a:r>
            <a:endParaRPr lang="fr-FR" sz="1500" b="1" dirty="0">
              <a:solidFill>
                <a:srgbClr val="000091"/>
              </a:solidFill>
            </a:endParaRP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0152" y="3567703"/>
            <a:ext cx="1134046" cy="839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1986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910822"/>
            <a:ext cx="6839824" cy="422182"/>
          </a:xfrm>
        </p:spPr>
        <p:txBody>
          <a:bodyPr/>
          <a:lstStyle/>
          <a:p>
            <a:r>
              <a:rPr lang="fr-FR" dirty="0" smtClean="0"/>
              <a:t>Actualités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5"/>
          </p:nvPr>
        </p:nvSpPr>
        <p:spPr>
          <a:xfrm>
            <a:off x="308774" y="1419910"/>
            <a:ext cx="5949719" cy="331025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600" b="1" dirty="0" smtClean="0"/>
              <a:t>La </a:t>
            </a:r>
            <a:r>
              <a:rPr lang="fr-FR" sz="1600" b="1" dirty="0"/>
              <a:t>carte interactive </a:t>
            </a:r>
            <a:r>
              <a:rPr lang="fr-FR" sz="1600" b="1" i="1" dirty="0"/>
              <a:t>Handi-U</a:t>
            </a:r>
            <a:r>
              <a:rPr lang="fr-FR" sz="1600" b="1" dirty="0"/>
              <a:t> </a:t>
            </a:r>
            <a:r>
              <a:rPr lang="fr-FR" sz="1600" dirty="0"/>
              <a:t>pour disposer des </a:t>
            </a:r>
            <a:r>
              <a:rPr lang="fr-FR" sz="1600" b="1" dirty="0"/>
              <a:t>coordonnées des missions </a:t>
            </a:r>
            <a:r>
              <a:rPr lang="fr-FR" sz="1600" b="1" dirty="0" smtClean="0"/>
              <a:t>handicap sur le </a:t>
            </a:r>
            <a:r>
              <a:rPr lang="fr-FR" sz="1600" i="1" dirty="0">
                <a:solidFill>
                  <a:srgbClr val="000091"/>
                </a:solidFill>
              </a:rPr>
              <a:t>Enseignement </a:t>
            </a:r>
            <a:r>
              <a:rPr lang="fr-FR" sz="1600" i="1" dirty="0" smtClean="0">
                <a:solidFill>
                  <a:srgbClr val="000091"/>
                </a:solidFill>
              </a:rPr>
              <a:t>supérieur-recherche.gouv.fr</a:t>
            </a:r>
          </a:p>
          <a:p>
            <a:pPr marL="594900" lvl="1" indent="-342900">
              <a:buFont typeface="Wingdings" panose="05000000000000000000" pitchFamily="2" charset="2"/>
              <a:buChar char="Ø"/>
            </a:pPr>
            <a:r>
              <a:rPr lang="fr-FR" sz="1400" dirty="0" smtClean="0"/>
              <a:t>A mettre à jour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600" dirty="0" smtClean="0"/>
              <a:t>Une </a:t>
            </a:r>
            <a:r>
              <a:rPr lang="fr-FR" sz="1600" b="1" dirty="0" smtClean="0"/>
              <a:t>plateforme de mutualisation de ressources</a:t>
            </a:r>
            <a:br>
              <a:rPr lang="fr-FR" sz="1600" b="1" dirty="0" smtClean="0"/>
            </a:br>
            <a:r>
              <a:rPr lang="fr-FR" sz="1600" i="1" dirty="0" smtClean="0">
                <a:solidFill>
                  <a:srgbClr val="000091"/>
                </a:solidFill>
                <a:hlinkClick r:id="rId2"/>
              </a:rPr>
              <a:t>https</a:t>
            </a:r>
            <a:r>
              <a:rPr lang="fr-FR" sz="1600" i="1" dirty="0">
                <a:solidFill>
                  <a:srgbClr val="000091"/>
                </a:solidFill>
                <a:hlinkClick r:id="rId2"/>
              </a:rPr>
              <a:t>://</a:t>
            </a:r>
            <a:r>
              <a:rPr lang="fr-FR" sz="1600" i="1" dirty="0" smtClean="0">
                <a:solidFill>
                  <a:srgbClr val="000091"/>
                </a:solidFill>
                <a:hlinkClick r:id="rId2"/>
              </a:rPr>
              <a:t>www.pleiade.education.fr/sites/004166/Default.aspx</a:t>
            </a:r>
            <a:r>
              <a:rPr lang="fr-FR" sz="1600" i="1" dirty="0" smtClean="0">
                <a:solidFill>
                  <a:srgbClr val="000091"/>
                </a:solidFill>
              </a:rPr>
              <a:t> </a:t>
            </a:r>
          </a:p>
          <a:p>
            <a:pPr marL="537750" lvl="1" indent="-285750">
              <a:buFont typeface="Wingdings" panose="05000000000000000000" pitchFamily="2" charset="2"/>
              <a:buChar char="Ø"/>
            </a:pPr>
            <a:r>
              <a:rPr lang="fr-FR" sz="1400" i="1" dirty="0" smtClean="0"/>
              <a:t>Juillet 2023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Un </a:t>
            </a:r>
            <a:r>
              <a:rPr lang="fr-FR" sz="1600" b="1" dirty="0"/>
              <a:t>webinaire sur la surdité </a:t>
            </a:r>
            <a:r>
              <a:rPr lang="fr-FR" sz="1600" dirty="0"/>
              <a:t>en partenariat avec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smtClean="0"/>
              <a:t>Une nouvelle </a:t>
            </a:r>
            <a:r>
              <a:rPr lang="fr-FR" sz="1600" b="1" dirty="0" smtClean="0"/>
              <a:t>stratégie TND </a:t>
            </a:r>
            <a:r>
              <a:rPr lang="fr-FR" sz="1600" dirty="0" smtClean="0"/>
              <a:t>(2023-2027)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smtClean="0"/>
              <a:t>Une nouvelle </a:t>
            </a:r>
            <a:r>
              <a:rPr lang="fr-FR" sz="1600" b="1" dirty="0" smtClean="0"/>
              <a:t>stratégie aidants </a:t>
            </a:r>
            <a:r>
              <a:rPr lang="fr-FR" sz="1600" dirty="0"/>
              <a:t>(2023-2027</a:t>
            </a:r>
            <a:r>
              <a:rPr lang="fr-FR" sz="1600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smtClean="0"/>
              <a:t>Refonte des deux </a:t>
            </a:r>
            <a:r>
              <a:rPr lang="fr-FR" sz="1600" b="1" dirty="0" smtClean="0"/>
              <a:t>enquêtes</a:t>
            </a:r>
            <a:r>
              <a:rPr lang="fr-FR" sz="1600" dirty="0" smtClean="0"/>
              <a:t> (2024)</a:t>
            </a:r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9972" y="187446"/>
            <a:ext cx="2037235" cy="1635483"/>
          </a:xfrm>
          <a:prstGeom prst="rect">
            <a:avLst/>
          </a:prstGeom>
        </p:spPr>
      </p:pic>
      <p:sp>
        <p:nvSpPr>
          <p:cNvPr id="14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7614000" y="4783500"/>
            <a:ext cx="1170000" cy="360000"/>
          </a:xfrm>
        </p:spPr>
        <p:txBody>
          <a:bodyPr/>
          <a:lstStyle/>
          <a:p>
            <a:pPr algn="r"/>
            <a:r>
              <a:rPr lang="fr-FR" cap="all" dirty="0" smtClean="0"/>
              <a:t>16/11/2022</a:t>
            </a:r>
            <a:endParaRPr lang="fr-FR" cap="all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5972" y="1909835"/>
            <a:ext cx="2196056" cy="1453617"/>
          </a:xfrm>
          <a:prstGeom prst="rect">
            <a:avLst/>
          </a:prstGeom>
        </p:spPr>
      </p:pic>
      <p:pic>
        <p:nvPicPr>
          <p:cNvPr id="16" name="Picture 2" descr="Banner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194" y="4161170"/>
            <a:ext cx="2249614" cy="44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Image 4" descr="image00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0176" y="3389218"/>
            <a:ext cx="1130400" cy="721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84015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alpha val="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XX/XX/XXXX</a:t>
            </a:r>
            <a:endParaRPr kumimoji="0" lang="fr-FR" sz="1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alpha val="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611560" y="3651870"/>
            <a:ext cx="7992888" cy="1366928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 smtClean="0">
                <a:solidFill>
                  <a:srgbClr val="000000"/>
                </a:solidFill>
                <a:latin typeface="Arial"/>
              </a:rPr>
              <a:t>Alain </a:t>
            </a:r>
            <a:r>
              <a:rPr lang="fr-FR" baseline="0" dirty="0" smtClean="0">
                <a:solidFill>
                  <a:srgbClr val="000000"/>
                </a:solidFill>
                <a:latin typeface="Arial"/>
              </a:rPr>
              <a:t>BOUHOURS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0" baseline="0" dirty="0" smtClean="0">
                <a:solidFill>
                  <a:srgbClr val="000000"/>
                </a:solidFill>
                <a:latin typeface="Arial"/>
              </a:rPr>
              <a:t>Direction Générale de l’Enseignement</a:t>
            </a:r>
            <a:r>
              <a:rPr lang="fr-FR" b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fr-FR" b="0" baseline="0" dirty="0" smtClean="0">
                <a:solidFill>
                  <a:srgbClr val="000000"/>
                </a:solidFill>
                <a:latin typeface="Arial"/>
              </a:rPr>
              <a:t>Supérieur et de l’Insertion Professionnelle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0" dirty="0" smtClean="0">
                <a:solidFill>
                  <a:srgbClr val="000000"/>
                </a:solidFill>
                <a:latin typeface="Arial"/>
              </a:rPr>
              <a:t>S</a:t>
            </a:r>
            <a:r>
              <a:rPr lang="fr-FR" b="0" baseline="0" dirty="0" smtClean="0">
                <a:solidFill>
                  <a:srgbClr val="000000"/>
                </a:solidFill>
                <a:latin typeface="Arial"/>
              </a:rPr>
              <a:t>ous-direction de la vie étudiante</a:t>
            </a:r>
          </a:p>
          <a:p>
            <a:pPr>
              <a:defRPr/>
            </a:pPr>
            <a:r>
              <a:rPr kumimoji="0" lang="fr-FR" sz="115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Département de la réussite et de l’égalité des chances (</a:t>
            </a:r>
            <a:r>
              <a:rPr lang="fr-FR" b="0" dirty="0" smtClean="0">
                <a:solidFill>
                  <a:srgbClr val="000000"/>
                </a:solidFill>
              </a:rPr>
              <a:t>A2-3)</a:t>
            </a:r>
            <a:endParaRPr lang="fr-FR" b="0" dirty="0">
              <a:solidFill>
                <a:srgbClr val="000000"/>
              </a:solidFill>
            </a:endParaRPr>
          </a:p>
          <a:p>
            <a:pPr lvl="0">
              <a:defRPr/>
            </a:pPr>
            <a:r>
              <a:rPr lang="fr-FR" b="0" dirty="0" smtClean="0">
                <a:solidFill>
                  <a:srgbClr val="000091"/>
                </a:solidFill>
                <a:hlinkClick r:id="rId2"/>
              </a:rPr>
              <a:t>Alain.bouhours@enseignementsup.gouv.fr</a:t>
            </a:r>
            <a:r>
              <a:rPr lang="fr-FR" b="0" dirty="0" smtClean="0">
                <a:solidFill>
                  <a:srgbClr val="000000"/>
                </a:solidFill>
              </a:rPr>
              <a:t> </a:t>
            </a:r>
            <a:endParaRPr kumimoji="0" lang="fr-FR" sz="11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C140CD-8AED-46FF-A9A2-77308F3F39AE}" type="slidenum">
              <a:rPr kumimoji="0" lang="fr-FR" sz="100" b="1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alpha val="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fr-FR" sz="1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alpha val="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4890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pied de page 7">
            <a:extLst>
              <a:ext uri="{FF2B5EF4-FFF2-40B4-BE49-F238E27FC236}">
                <a16:creationId xmlns:a16="http://schemas.microsoft.com/office/drawing/2014/main" id="{67BF9DF7-AE15-084B-96FC-3AA94EE13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DGESIP A2 – Sous direction de la vie étudiante</a:t>
            </a:r>
            <a:endParaRPr lang="fr-FR" dirty="0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/>
          </p:nvPr>
        </p:nvSpPr>
        <p:spPr>
          <a:xfrm>
            <a:off x="539552" y="915566"/>
            <a:ext cx="8244448" cy="3867934"/>
          </a:xfrm>
        </p:spPr>
        <p:txBody>
          <a:bodyPr/>
          <a:lstStyle/>
          <a:p>
            <a:r>
              <a:rPr lang="fr-FR" sz="3200" dirty="0"/>
              <a:t>L</a:t>
            </a:r>
            <a:r>
              <a:rPr lang="fr-FR" sz="3200" dirty="0" smtClean="0"/>
              <a:t>a gouvernance</a:t>
            </a:r>
          </a:p>
          <a:p>
            <a:r>
              <a:rPr lang="fr-FR" sz="3200" dirty="0"/>
              <a:t>L</a:t>
            </a:r>
            <a:r>
              <a:rPr lang="fr-FR" sz="3200" dirty="0" smtClean="0"/>
              <a:t>a conférence nationale du handicap</a:t>
            </a:r>
          </a:p>
          <a:p>
            <a:r>
              <a:rPr lang="fr-FR" sz="3200" dirty="0" smtClean="0"/>
              <a:t>Les </a:t>
            </a:r>
            <a:r>
              <a:rPr lang="fr-FR" sz="3200" dirty="0" smtClean="0"/>
              <a:t>actualités</a:t>
            </a:r>
            <a:endParaRPr lang="fr-FR" sz="3200" dirty="0" smtClean="0"/>
          </a:p>
        </p:txBody>
      </p:sp>
      <p:sp>
        <p:nvSpPr>
          <p:cNvPr id="6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7614000" y="4783500"/>
            <a:ext cx="1170000" cy="360000"/>
          </a:xfrm>
        </p:spPr>
        <p:txBody>
          <a:bodyPr/>
          <a:lstStyle/>
          <a:p>
            <a:pPr algn="r"/>
            <a:r>
              <a:rPr lang="fr-FR" cap="all" dirty="0" smtClean="0"/>
              <a:t>16/11/2022</a:t>
            </a:r>
            <a:endParaRPr lang="fr-FR" cap="all" dirty="0"/>
          </a:p>
        </p:txBody>
      </p:sp>
    </p:spTree>
    <p:extLst>
      <p:ext uri="{BB962C8B-B14F-4D97-AF65-F5344CB8AC3E}">
        <p14:creationId xmlns:p14="http://schemas.microsoft.com/office/powerpoint/2010/main" val="2757853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>
                <a:solidFill>
                  <a:srgbClr val="000000"/>
                </a:solidFill>
              </a:rPr>
              <a:pPr/>
              <a:t>3</a:t>
            </a:fld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6" name="Espace réservé pour une image  5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467544" y="627534"/>
            <a:ext cx="8064896" cy="4545742"/>
          </a:xfrm>
        </p:spPr>
        <p:txBody>
          <a:bodyPr/>
          <a:lstStyle/>
          <a:p>
            <a:r>
              <a:rPr lang="fr-FR" dirty="0"/>
              <a:t>L</a:t>
            </a:r>
            <a:r>
              <a:rPr lang="fr-FR" dirty="0" smtClean="0"/>
              <a:t>a gouvernance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66902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59632" y="362405"/>
            <a:ext cx="8424000" cy="720000"/>
          </a:xfrm>
        </p:spPr>
        <p:txBody>
          <a:bodyPr/>
          <a:lstStyle/>
          <a:p>
            <a:r>
              <a:rPr lang="fr-FR" b="0" dirty="0"/>
              <a:t>L</a:t>
            </a:r>
            <a:r>
              <a:rPr lang="fr-FR" b="0" dirty="0" smtClean="0"/>
              <a:t>es </a:t>
            </a:r>
            <a:r>
              <a:rPr lang="fr-FR" b="0" dirty="0" smtClean="0"/>
              <a:t>instances  de gouvernance</a:t>
            </a:r>
            <a:endParaRPr lang="fr-FR" b="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4"/>
          </p:nvPr>
        </p:nvSpPr>
        <p:spPr>
          <a:xfrm>
            <a:off x="323528" y="1203598"/>
            <a:ext cx="8388465" cy="357990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 smtClean="0"/>
              <a:t>Une </a:t>
            </a:r>
            <a:r>
              <a:rPr lang="fr-FR" sz="1600" b="1" dirty="0">
                <a:solidFill>
                  <a:srgbClr val="0070C0"/>
                </a:solidFill>
              </a:rPr>
              <a:t>conférence nationale du handicap </a:t>
            </a:r>
            <a:r>
              <a:rPr lang="fr-FR" sz="1600" b="1" dirty="0" smtClean="0"/>
              <a:t>– CNH </a:t>
            </a:r>
            <a:r>
              <a:rPr lang="fr-FR" sz="1600" dirty="0" smtClean="0"/>
              <a:t>(tous les 3 </a:t>
            </a:r>
            <a:r>
              <a:rPr lang="fr-FR" sz="1600" dirty="0"/>
              <a:t>à 5 ans</a:t>
            </a:r>
            <a:r>
              <a:rPr lang="fr-FR" sz="1600" dirty="0" smtClean="0"/>
              <a:t>)</a:t>
            </a:r>
          </a:p>
          <a:p>
            <a:pPr marL="537750" lvl="1" indent="-285750">
              <a:buFont typeface="Wingdings" panose="05000000000000000000" pitchFamily="2" charset="2"/>
              <a:buChar char="Ø"/>
            </a:pPr>
            <a:r>
              <a:rPr lang="fr-FR" sz="1500" dirty="0" smtClean="0"/>
              <a:t>Présidée par Emmanuel Macron, Président de la République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 smtClean="0"/>
              <a:t>Un </a:t>
            </a:r>
            <a:r>
              <a:rPr lang="fr-FR" sz="1600" b="1" dirty="0" smtClean="0">
                <a:solidFill>
                  <a:srgbClr val="0070C0"/>
                </a:solidFill>
              </a:rPr>
              <a:t>comité interministériel du handicap </a:t>
            </a:r>
            <a:r>
              <a:rPr lang="fr-FR" sz="1600" b="1" dirty="0" smtClean="0"/>
              <a:t>– CIH </a:t>
            </a:r>
            <a:r>
              <a:rPr lang="fr-FR" sz="1600" dirty="0" smtClean="0"/>
              <a:t>(une à deux fois par an)</a:t>
            </a:r>
          </a:p>
          <a:p>
            <a:pPr marL="537750" lvl="1" indent="-285750">
              <a:buFont typeface="Wingdings" panose="05000000000000000000" pitchFamily="2" charset="2"/>
              <a:buChar char="Ø"/>
            </a:pPr>
            <a:r>
              <a:rPr lang="fr-FR" sz="1500" dirty="0" smtClean="0"/>
              <a:t>Présidé par Elisabeth Borne, Première ministre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 smtClean="0"/>
              <a:t>Un </a:t>
            </a:r>
            <a:r>
              <a:rPr lang="fr-FR" sz="1600" b="1" dirty="0">
                <a:solidFill>
                  <a:srgbClr val="0070C0"/>
                </a:solidFill>
              </a:rPr>
              <a:t>comité national de </a:t>
            </a:r>
            <a:r>
              <a:rPr lang="fr-FR" sz="1600" b="1" dirty="0" smtClean="0">
                <a:solidFill>
                  <a:srgbClr val="0070C0"/>
                </a:solidFill>
              </a:rPr>
              <a:t>suivi de l’université </a:t>
            </a:r>
            <a:r>
              <a:rPr lang="fr-FR" sz="1600" b="1" dirty="0">
                <a:solidFill>
                  <a:srgbClr val="0070C0"/>
                </a:solidFill>
              </a:rPr>
              <a:t>inclusive </a:t>
            </a:r>
            <a:r>
              <a:rPr lang="fr-FR" sz="1600" b="1" dirty="0" smtClean="0"/>
              <a:t>– CNSUI </a:t>
            </a:r>
            <a:r>
              <a:rPr lang="fr-FR" sz="1600" dirty="0" smtClean="0"/>
              <a:t>(deux fois par an)</a:t>
            </a:r>
          </a:p>
          <a:p>
            <a:pPr marL="537750" lvl="1" indent="-285750">
              <a:buFont typeface="Wingdings" panose="05000000000000000000" pitchFamily="2" charset="2"/>
              <a:buChar char="Ø"/>
            </a:pPr>
            <a:r>
              <a:rPr lang="fr-FR" sz="1500" dirty="0" smtClean="0"/>
              <a:t>Présidé par Sylvie </a:t>
            </a:r>
            <a:r>
              <a:rPr lang="fr-FR" sz="1500" dirty="0" err="1" smtClean="0"/>
              <a:t>Retailleau</a:t>
            </a:r>
            <a:r>
              <a:rPr lang="fr-FR" sz="1500" dirty="0" smtClean="0"/>
              <a:t>, ministre en charge de l’enseignement supérieure et Geneviève </a:t>
            </a:r>
            <a:r>
              <a:rPr lang="fr-FR" sz="1500" dirty="0" err="1" smtClean="0"/>
              <a:t>Darrieusecq</a:t>
            </a:r>
            <a:r>
              <a:rPr lang="fr-FR" sz="1500" dirty="0" smtClean="0"/>
              <a:t>, ministre en charge du handicap</a:t>
            </a:r>
          </a:p>
          <a:p>
            <a:pPr marL="537750" lvl="1" indent="-285750">
              <a:buFont typeface="Wingdings" panose="05000000000000000000" pitchFamily="2" charset="2"/>
              <a:buChar char="Ø"/>
            </a:pPr>
            <a:endParaRPr lang="fr-FR" sz="1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 smtClean="0"/>
              <a:t>Un schéma directeur pluriannuel du handicap dans chaque </a:t>
            </a:r>
            <a:r>
              <a:rPr lang="fr-FR" sz="1600" dirty="0" smtClean="0"/>
              <a:t>université (</a:t>
            </a:r>
            <a:r>
              <a:rPr lang="fr-FR" sz="1600" dirty="0"/>
              <a:t>Article L712-6-1 du Code de </a:t>
            </a:r>
            <a:r>
              <a:rPr lang="fr-FR" sz="1600" dirty="0" smtClean="0"/>
              <a:t>l’Education). Le </a:t>
            </a:r>
            <a:r>
              <a:rPr lang="fr-FR" sz="1600" b="1" dirty="0" smtClean="0">
                <a:solidFill>
                  <a:srgbClr val="0070C0"/>
                </a:solidFill>
              </a:rPr>
              <a:t>conseil académique </a:t>
            </a:r>
            <a:r>
              <a:rPr lang="fr-FR" sz="1600" dirty="0" smtClean="0"/>
              <a:t>le propose au </a:t>
            </a:r>
            <a:r>
              <a:rPr lang="fr-FR" sz="1600" b="1" dirty="0" smtClean="0">
                <a:solidFill>
                  <a:srgbClr val="0070C0"/>
                </a:solidFill>
              </a:rPr>
              <a:t>conseil d’administration </a:t>
            </a:r>
            <a:r>
              <a:rPr lang="fr-FR" sz="1600" dirty="0" smtClean="0"/>
              <a:t>et en dresse le bilan.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600" dirty="0"/>
          </a:p>
        </p:txBody>
      </p:sp>
      <p:sp>
        <p:nvSpPr>
          <p:cNvPr id="8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7614000" y="4783500"/>
            <a:ext cx="1170000" cy="360000"/>
          </a:xfrm>
        </p:spPr>
        <p:txBody>
          <a:bodyPr/>
          <a:lstStyle/>
          <a:p>
            <a:pPr algn="r"/>
            <a:r>
              <a:rPr lang="fr-FR" cap="all" dirty="0" smtClean="0"/>
              <a:t>16/11/2022</a:t>
            </a:r>
            <a:endParaRPr lang="fr-FR" cap="all" dirty="0"/>
          </a:p>
        </p:txBody>
      </p:sp>
    </p:spTree>
    <p:extLst>
      <p:ext uri="{BB962C8B-B14F-4D97-AF65-F5344CB8AC3E}">
        <p14:creationId xmlns:p14="http://schemas.microsoft.com/office/powerpoint/2010/main" val="34794118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lipse 2"/>
          <p:cNvSpPr/>
          <p:nvPr/>
        </p:nvSpPr>
        <p:spPr>
          <a:xfrm>
            <a:off x="664250" y="695853"/>
            <a:ext cx="3304309" cy="1884263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 b="1" dirty="0" smtClean="0"/>
          </a:p>
          <a:p>
            <a:pPr algn="ctr"/>
            <a:endParaRPr lang="fr-FR" sz="1200" b="1" dirty="0"/>
          </a:p>
          <a:p>
            <a:pPr algn="ctr"/>
            <a:r>
              <a:rPr lang="fr-FR" sz="1200" b="1" dirty="0" smtClean="0"/>
              <a:t>5 </a:t>
            </a:r>
            <a:r>
              <a:rPr lang="fr-FR" sz="1200" b="1" dirty="0"/>
              <a:t>Bénéficier d’un accompagnement </a:t>
            </a:r>
            <a:r>
              <a:rPr lang="fr-FR" sz="1200" b="1" dirty="0" smtClean="0"/>
              <a:t>médico-social</a:t>
            </a:r>
          </a:p>
          <a:p>
            <a:pPr algn="ctr"/>
            <a:endParaRPr lang="fr-FR" sz="600" dirty="0"/>
          </a:p>
          <a:p>
            <a:pPr algn="ctr"/>
            <a:r>
              <a:rPr lang="fr-FR" sz="1200" dirty="0"/>
              <a:t>DGCS, DGESIP, </a:t>
            </a:r>
            <a:r>
              <a:rPr lang="fr-FR" sz="1200" dirty="0" smtClean="0"/>
              <a:t>DGESCO, CNSA</a:t>
            </a:r>
            <a:r>
              <a:rPr lang="fr-FR" sz="1200" dirty="0"/>
              <a:t>, </a:t>
            </a:r>
            <a:r>
              <a:rPr lang="fr-FR" sz="1200" dirty="0" smtClean="0"/>
              <a:t>CNCPH, ADMDPH</a:t>
            </a:r>
            <a:r>
              <a:rPr lang="fr-FR" sz="1200" dirty="0"/>
              <a:t>, ARS, prestataires MS, </a:t>
            </a:r>
            <a:r>
              <a:rPr lang="fr-FR" sz="1200" dirty="0" smtClean="0"/>
              <a:t>étudiants, associations spécialisées, APACHES, conférences </a:t>
            </a:r>
            <a:r>
              <a:rPr lang="fr-FR" sz="1200" dirty="0"/>
              <a:t>…</a:t>
            </a:r>
          </a:p>
          <a:p>
            <a:pPr algn="ctr"/>
            <a:endParaRPr lang="fr-FR" sz="1200" dirty="0"/>
          </a:p>
          <a:p>
            <a:pPr algn="ctr"/>
            <a:endParaRPr lang="fr-FR" sz="1200" dirty="0"/>
          </a:p>
        </p:txBody>
      </p:sp>
      <p:sp>
        <p:nvSpPr>
          <p:cNvPr id="4" name="Ellipse 3"/>
          <p:cNvSpPr/>
          <p:nvPr/>
        </p:nvSpPr>
        <p:spPr>
          <a:xfrm>
            <a:off x="5206505" y="695853"/>
            <a:ext cx="3142212" cy="1840621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/>
              <a:t>2 Bénéficier d’une accessibilité pédagogique</a:t>
            </a:r>
          </a:p>
          <a:p>
            <a:pPr algn="ctr"/>
            <a:endParaRPr lang="fr-FR" sz="1200" dirty="0"/>
          </a:p>
          <a:p>
            <a:pPr algn="ctr"/>
            <a:r>
              <a:rPr lang="fr-FR" sz="1200" dirty="0"/>
              <a:t>DGESIP, </a:t>
            </a:r>
            <a:r>
              <a:rPr lang="fr-FR" sz="1200" dirty="0" smtClean="0"/>
              <a:t>DGESCO, CNCPH, Conférences, </a:t>
            </a:r>
            <a:r>
              <a:rPr lang="fr-FR" sz="1200" dirty="0"/>
              <a:t>APACHES, </a:t>
            </a:r>
            <a:r>
              <a:rPr lang="fr-FR" sz="1200" dirty="0" smtClean="0"/>
              <a:t>MEAE, étudiants, </a:t>
            </a:r>
            <a:r>
              <a:rPr lang="fr-FR" sz="1200" dirty="0"/>
              <a:t>associations …</a:t>
            </a:r>
          </a:p>
        </p:txBody>
      </p:sp>
      <p:sp>
        <p:nvSpPr>
          <p:cNvPr id="5" name="Ellipse 4"/>
          <p:cNvSpPr/>
          <p:nvPr/>
        </p:nvSpPr>
        <p:spPr>
          <a:xfrm>
            <a:off x="664250" y="2738953"/>
            <a:ext cx="3309506" cy="1963883"/>
          </a:xfrm>
          <a:prstGeom prst="ellipse">
            <a:avLst/>
          </a:prstGeom>
          <a:solidFill>
            <a:srgbClr val="0070C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 b="1" dirty="0" smtClean="0"/>
          </a:p>
          <a:p>
            <a:pPr algn="ctr"/>
            <a:r>
              <a:rPr lang="fr-FR" sz="1200" b="1" dirty="0" smtClean="0"/>
              <a:t>4 </a:t>
            </a:r>
            <a:r>
              <a:rPr lang="fr-FR" sz="1200" b="1" dirty="0"/>
              <a:t>Préparer son insertion professionnelle</a:t>
            </a:r>
          </a:p>
          <a:p>
            <a:pPr algn="ctr"/>
            <a:endParaRPr lang="fr-FR" sz="500" dirty="0"/>
          </a:p>
          <a:p>
            <a:pPr algn="ctr"/>
            <a:r>
              <a:rPr lang="fr-FR" sz="1200" dirty="0"/>
              <a:t>DGESIP, </a:t>
            </a:r>
            <a:r>
              <a:rPr lang="fr-FR" sz="1200" dirty="0" smtClean="0"/>
              <a:t>DGESCO, DGEFP, DGAFP,  CNCPH, Conférences, </a:t>
            </a:r>
            <a:r>
              <a:rPr lang="fr-FR" sz="1200" dirty="0"/>
              <a:t>FIPHFP, AGEFIPH, régions</a:t>
            </a:r>
            <a:r>
              <a:rPr lang="fr-FR" sz="1200" dirty="0" smtClean="0"/>
              <a:t>, </a:t>
            </a:r>
            <a:r>
              <a:rPr lang="fr-FR" sz="1200" dirty="0"/>
              <a:t>APACHES, </a:t>
            </a:r>
            <a:r>
              <a:rPr lang="fr-FR" sz="1200" dirty="0" smtClean="0"/>
              <a:t>étudiants, COURROIE</a:t>
            </a:r>
            <a:r>
              <a:rPr lang="fr-FR" sz="1200" dirty="0"/>
              <a:t>, associations, service public de l’emploi …</a:t>
            </a:r>
          </a:p>
          <a:p>
            <a:pPr algn="ctr"/>
            <a:endParaRPr lang="fr-FR" sz="1200" dirty="0"/>
          </a:p>
        </p:txBody>
      </p:sp>
      <p:sp>
        <p:nvSpPr>
          <p:cNvPr id="6" name="Ellipse 5"/>
          <p:cNvSpPr/>
          <p:nvPr/>
        </p:nvSpPr>
        <p:spPr>
          <a:xfrm>
            <a:off x="5298753" y="2614263"/>
            <a:ext cx="3304310" cy="2088573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/>
              <a:t> </a:t>
            </a:r>
            <a:r>
              <a:rPr lang="fr-FR" b="1" dirty="0"/>
              <a:t>3 Participer à la vie étudiante</a:t>
            </a:r>
            <a:endParaRPr lang="fr-FR" sz="2000" b="1" dirty="0"/>
          </a:p>
          <a:p>
            <a:pPr algn="ctr"/>
            <a:endParaRPr lang="fr-FR" sz="1200" dirty="0"/>
          </a:p>
          <a:p>
            <a:pPr algn="ctr"/>
            <a:r>
              <a:rPr lang="fr-FR" sz="1200" dirty="0"/>
              <a:t>DGESIP, </a:t>
            </a:r>
            <a:r>
              <a:rPr lang="fr-FR" sz="1200" dirty="0" smtClean="0"/>
              <a:t>DGESCO, DGCS, CNSA, CNCPH, CROUS</a:t>
            </a:r>
            <a:r>
              <a:rPr lang="fr-FR" sz="1200" dirty="0"/>
              <a:t>, associations étudiantes, </a:t>
            </a:r>
            <a:r>
              <a:rPr lang="fr-FR" sz="1200" dirty="0" smtClean="0"/>
              <a:t>étudiants, conférences, </a:t>
            </a:r>
            <a:r>
              <a:rPr lang="fr-FR" sz="1200" dirty="0"/>
              <a:t>APACHES, AVUF …</a:t>
            </a:r>
          </a:p>
        </p:txBody>
      </p:sp>
      <p:sp>
        <p:nvSpPr>
          <p:cNvPr id="7" name="Ellipse 6"/>
          <p:cNvSpPr/>
          <p:nvPr/>
        </p:nvSpPr>
        <p:spPr>
          <a:xfrm>
            <a:off x="3563889" y="1891666"/>
            <a:ext cx="2088232" cy="1552402"/>
          </a:xfrm>
          <a:prstGeom prst="ellipse">
            <a:avLst/>
          </a:prstGeom>
          <a:solidFill>
            <a:schemeClr val="accent1">
              <a:lumMod val="50000"/>
              <a:lumOff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rgbClr val="7030A0"/>
                </a:solidFill>
              </a:rPr>
              <a:t>1 Favoriser l’ambition</a:t>
            </a:r>
          </a:p>
          <a:p>
            <a:pPr algn="ctr"/>
            <a:endParaRPr lang="fr-FR" sz="700" b="1" dirty="0">
              <a:solidFill>
                <a:srgbClr val="7030A0"/>
              </a:solidFill>
            </a:endParaRPr>
          </a:p>
          <a:p>
            <a:pPr algn="ctr"/>
            <a:r>
              <a:rPr lang="fr-FR" sz="900" dirty="0">
                <a:solidFill>
                  <a:srgbClr val="7030A0"/>
                </a:solidFill>
              </a:rPr>
              <a:t>DGESCO, DGESIP, </a:t>
            </a:r>
            <a:r>
              <a:rPr lang="fr-FR" sz="900" dirty="0" smtClean="0">
                <a:solidFill>
                  <a:srgbClr val="7030A0"/>
                </a:solidFill>
              </a:rPr>
              <a:t>DGCS, CNCPH, CNSA, Rectorats</a:t>
            </a:r>
            <a:r>
              <a:rPr lang="fr-FR" sz="900" dirty="0">
                <a:solidFill>
                  <a:srgbClr val="7030A0"/>
                </a:solidFill>
              </a:rPr>
              <a:t>, EPLE, cordées, </a:t>
            </a:r>
            <a:r>
              <a:rPr lang="fr-FR" sz="900" dirty="0" smtClean="0">
                <a:solidFill>
                  <a:srgbClr val="7030A0"/>
                </a:solidFill>
              </a:rPr>
              <a:t>conférences, étudiants,  </a:t>
            </a:r>
            <a:r>
              <a:rPr lang="fr-FR" sz="900" dirty="0">
                <a:solidFill>
                  <a:srgbClr val="7030A0"/>
                </a:solidFill>
              </a:rPr>
              <a:t>collectivités </a:t>
            </a:r>
            <a:r>
              <a:rPr lang="fr-FR" sz="900" dirty="0" smtClean="0">
                <a:solidFill>
                  <a:srgbClr val="7030A0"/>
                </a:solidFill>
              </a:rPr>
              <a:t>territoriales, associations …</a:t>
            </a:r>
            <a:endParaRPr lang="fr-FR" sz="900" dirty="0">
              <a:solidFill>
                <a:srgbClr val="7030A0"/>
              </a:solidFill>
            </a:endParaRPr>
          </a:p>
        </p:txBody>
      </p:sp>
      <p:sp>
        <p:nvSpPr>
          <p:cNvPr id="9" name="Titre 8"/>
          <p:cNvSpPr>
            <a:spLocks noGrp="1"/>
          </p:cNvSpPr>
          <p:nvPr>
            <p:ph type="title"/>
          </p:nvPr>
        </p:nvSpPr>
        <p:spPr>
          <a:xfrm>
            <a:off x="459486" y="209477"/>
            <a:ext cx="8428482" cy="720000"/>
          </a:xfrm>
        </p:spPr>
        <p:txBody>
          <a:bodyPr>
            <a:normAutofit/>
          </a:bodyPr>
          <a:lstStyle/>
          <a:p>
            <a:pPr algn="ctr"/>
            <a:r>
              <a:rPr lang="fr-FR" sz="2700" dirty="0"/>
              <a:t>5 commissions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CDEDB82-32AC-E144-A1BF-49304D407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0000" y="4783500"/>
            <a:ext cx="5904000" cy="360000"/>
          </a:xfrm>
        </p:spPr>
        <p:txBody>
          <a:bodyPr/>
          <a:lstStyle/>
          <a:p>
            <a:r>
              <a:rPr lang="fr-FR" dirty="0"/>
              <a:t>DGESIP </a:t>
            </a:r>
            <a:r>
              <a:rPr lang="fr-FR" dirty="0" smtClean="0"/>
              <a:t>A2-3</a:t>
            </a:r>
            <a:endParaRPr lang="fr-FR" dirty="0"/>
          </a:p>
        </p:txBody>
      </p:sp>
      <p:sp>
        <p:nvSpPr>
          <p:cNvPr id="10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7614000" y="4783500"/>
            <a:ext cx="1170000" cy="360000"/>
          </a:xfrm>
        </p:spPr>
        <p:txBody>
          <a:bodyPr/>
          <a:lstStyle/>
          <a:p>
            <a:pPr algn="r"/>
            <a:r>
              <a:rPr lang="fr-FR" cap="all" dirty="0" smtClean="0"/>
              <a:t>5/12/2022</a:t>
            </a:r>
            <a:endParaRPr lang="fr-FR" cap="all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>
          <a:xfrm>
            <a:off x="6264000" y="4783500"/>
            <a:ext cx="1350000" cy="360000"/>
          </a:xfrm>
        </p:spPr>
        <p:txBody>
          <a:bodyPr/>
          <a:lstStyle/>
          <a:p>
            <a:fld id="{733122C9-A0B9-462F-8757-0847AD287B63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12" name="Espace réservé du texte 6"/>
          <p:cNvSpPr txBox="1">
            <a:spLocks/>
          </p:cNvSpPr>
          <p:nvPr/>
        </p:nvSpPr>
        <p:spPr bwMode="gray">
          <a:xfrm>
            <a:off x="3311998" y="150526"/>
            <a:ext cx="5472000" cy="3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108000" indent="-10800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 sz="7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8000" indent="-10800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8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8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dirty="0" smtClean="0"/>
              <a:t>3. Bilan des groupes de travail et perspectives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57638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59632" y="362405"/>
            <a:ext cx="8424000" cy="720000"/>
          </a:xfrm>
        </p:spPr>
        <p:txBody>
          <a:bodyPr/>
          <a:lstStyle/>
          <a:p>
            <a:r>
              <a:rPr lang="fr-FR" b="0" dirty="0"/>
              <a:t>L</a:t>
            </a:r>
            <a:r>
              <a:rPr lang="fr-FR" b="0" dirty="0" smtClean="0"/>
              <a:t>es </a:t>
            </a:r>
            <a:r>
              <a:rPr lang="fr-FR" b="0" dirty="0" smtClean="0"/>
              <a:t>acteurs de la gouvernance</a:t>
            </a:r>
            <a:endParaRPr lang="fr-FR" b="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4"/>
          </p:nvPr>
        </p:nvSpPr>
        <p:spPr>
          <a:xfrm>
            <a:off x="323528" y="1347613"/>
            <a:ext cx="8388465" cy="3411137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 smtClean="0"/>
              <a:t>Un</a:t>
            </a:r>
            <a:r>
              <a:rPr lang="fr-FR" sz="1600" dirty="0" smtClean="0"/>
              <a:t> </a:t>
            </a:r>
            <a:r>
              <a:rPr lang="fr-FR" sz="1600" b="1" dirty="0" smtClean="0">
                <a:solidFill>
                  <a:srgbClr val="0070C0"/>
                </a:solidFill>
              </a:rPr>
              <a:t>secrétariat général </a:t>
            </a:r>
            <a:r>
              <a:rPr lang="fr-FR" sz="1600" dirty="0" smtClean="0"/>
              <a:t>du Comité Interministériel du Handicap</a:t>
            </a:r>
          </a:p>
          <a:p>
            <a:pPr marL="537750" lvl="1" indent="-285750">
              <a:buFont typeface="Wingdings" panose="05000000000000000000" pitchFamily="2" charset="2"/>
              <a:buChar char="Ø"/>
            </a:pPr>
            <a:r>
              <a:rPr lang="fr-FR" sz="1500" dirty="0" smtClean="0"/>
              <a:t>Céline Poulet, Secrétaire générale du CIH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600" b="1" dirty="0" smtClean="0"/>
              <a:t>Un</a:t>
            </a:r>
            <a:r>
              <a:rPr lang="fr-FR" sz="1600" dirty="0" smtClean="0"/>
              <a:t> </a:t>
            </a:r>
            <a:r>
              <a:rPr lang="fr-FR" sz="1600" b="1" dirty="0">
                <a:solidFill>
                  <a:srgbClr val="0070C0"/>
                </a:solidFill>
              </a:rPr>
              <a:t>h</a:t>
            </a:r>
            <a:r>
              <a:rPr lang="fr-FR" sz="1600" b="1" dirty="0" smtClean="0">
                <a:solidFill>
                  <a:srgbClr val="0070C0"/>
                </a:solidFill>
              </a:rPr>
              <a:t>aut </a:t>
            </a:r>
            <a:r>
              <a:rPr lang="fr-FR" sz="1600" b="1" dirty="0">
                <a:solidFill>
                  <a:srgbClr val="0070C0"/>
                </a:solidFill>
              </a:rPr>
              <a:t>fonctionnaire au handicap et à l'inclusion </a:t>
            </a:r>
            <a:r>
              <a:rPr lang="fr-FR" sz="1600" dirty="0"/>
              <a:t>au sein de chaque ministère </a:t>
            </a:r>
            <a:endParaRPr lang="fr-FR" sz="1600" dirty="0" smtClean="0"/>
          </a:p>
          <a:p>
            <a:pPr marL="423450" lvl="1" indent="-171450">
              <a:buFont typeface="Wingdings" panose="05000000000000000000" pitchFamily="2" charset="2"/>
              <a:buChar char="Ø"/>
            </a:pPr>
            <a:r>
              <a:rPr lang="fr-FR" sz="1400" dirty="0" smtClean="0"/>
              <a:t>Philippe DUCLUZEAU, MESR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600" b="1" dirty="0" smtClean="0"/>
              <a:t>Un </a:t>
            </a:r>
            <a:r>
              <a:rPr lang="fr-FR" sz="1600" b="1" dirty="0">
                <a:solidFill>
                  <a:srgbClr val="0070C0"/>
                </a:solidFill>
              </a:rPr>
              <a:t>sous-préfet référent handicap </a:t>
            </a:r>
            <a:r>
              <a:rPr lang="fr-FR" sz="1600" dirty="0"/>
              <a:t>au sein de chaque </a:t>
            </a:r>
            <a:r>
              <a:rPr lang="fr-FR" sz="1600" dirty="0" smtClean="0"/>
              <a:t>préfecture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6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600" b="1" dirty="0" smtClean="0"/>
              <a:t>Le </a:t>
            </a:r>
            <a:r>
              <a:rPr lang="fr-FR" sz="1600" b="1" dirty="0" smtClean="0">
                <a:solidFill>
                  <a:srgbClr val="0070C0"/>
                </a:solidFill>
              </a:rPr>
              <a:t>Conseil national consultatif des personnes handicapées </a:t>
            </a:r>
            <a:r>
              <a:rPr lang="fr-FR" sz="1600" dirty="0" smtClean="0"/>
              <a:t>(160 membres)</a:t>
            </a:r>
          </a:p>
          <a:p>
            <a:pPr marL="537750" lvl="1" indent="-285750">
              <a:buFont typeface="Wingdings" panose="05000000000000000000" pitchFamily="2" charset="2"/>
              <a:buChar char="Ø"/>
            </a:pPr>
            <a:r>
              <a:rPr lang="fr-FR" sz="1500" dirty="0" smtClean="0"/>
              <a:t>Président : Jérémie </a:t>
            </a:r>
            <a:r>
              <a:rPr lang="fr-FR" sz="1500" dirty="0" err="1" smtClean="0"/>
              <a:t>Boroy</a:t>
            </a:r>
            <a:endParaRPr lang="fr-FR" sz="1500" dirty="0" smtClean="0"/>
          </a:p>
          <a:p>
            <a:pPr marL="537750" lvl="1" indent="-285750">
              <a:buFont typeface="Wingdings" panose="05000000000000000000" pitchFamily="2" charset="2"/>
              <a:buChar char="Ø"/>
            </a:pPr>
            <a:r>
              <a:rPr lang="fr-FR" sz="1500" b="1" dirty="0" smtClean="0"/>
              <a:t>9 commissions thématiques </a:t>
            </a:r>
            <a:r>
              <a:rPr lang="fr-FR" sz="1500" dirty="0" smtClean="0"/>
              <a:t>(dont </a:t>
            </a:r>
            <a:r>
              <a:rPr lang="fr-FR" sz="1500" dirty="0" smtClean="0"/>
              <a:t>l’une </a:t>
            </a:r>
            <a:r>
              <a:rPr lang="fr-FR" sz="1500" dirty="0" smtClean="0"/>
              <a:t>sur l’éducation)</a:t>
            </a:r>
            <a:endParaRPr lang="fr-FR" sz="1500" dirty="0"/>
          </a:p>
        </p:txBody>
      </p:sp>
      <p:sp>
        <p:nvSpPr>
          <p:cNvPr id="8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7614000" y="4783500"/>
            <a:ext cx="1170000" cy="360000"/>
          </a:xfrm>
        </p:spPr>
        <p:txBody>
          <a:bodyPr/>
          <a:lstStyle/>
          <a:p>
            <a:pPr algn="r"/>
            <a:r>
              <a:rPr lang="fr-FR" cap="all" dirty="0" smtClean="0"/>
              <a:t>16/11/2022</a:t>
            </a:r>
            <a:endParaRPr lang="fr-FR" cap="all" dirty="0"/>
          </a:p>
        </p:txBody>
      </p:sp>
    </p:spTree>
    <p:extLst>
      <p:ext uri="{BB962C8B-B14F-4D97-AF65-F5344CB8AC3E}">
        <p14:creationId xmlns:p14="http://schemas.microsoft.com/office/powerpoint/2010/main" val="31750063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/>
          <p:cNvSpPr>
            <a:spLocks noGrp="1"/>
          </p:cNvSpPr>
          <p:nvPr>
            <p:ph type="pic" sz="quarter" idx="13"/>
          </p:nvPr>
        </p:nvSpPr>
        <p:spPr>
          <a:xfrm>
            <a:off x="0" y="843558"/>
            <a:ext cx="9144000" cy="4300842"/>
          </a:xfrm>
        </p:spPr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+mj-lt"/>
              <a:buAutoNum type="arabicPeriod" startAt="2"/>
            </a:pPr>
            <a:r>
              <a:rPr lang="fr-FR" dirty="0"/>
              <a:t>L</a:t>
            </a:r>
            <a:r>
              <a:rPr lang="fr-FR" dirty="0" smtClean="0"/>
              <a:t>a conférence nationale du handicap</a:t>
            </a:r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77215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1331640" y="298771"/>
            <a:ext cx="6732281" cy="375606"/>
          </a:xfrm>
        </p:spPr>
        <p:txBody>
          <a:bodyPr/>
          <a:lstStyle/>
          <a:p>
            <a:r>
              <a:rPr lang="fr-FR" dirty="0" smtClean="0"/>
              <a:t>Conférence Nationale du Handicap </a:t>
            </a:r>
            <a:r>
              <a:rPr lang="fr-FR" sz="1400" dirty="0" smtClean="0"/>
              <a:t>(26 avril 2023)</a:t>
            </a:r>
            <a:br>
              <a:rPr lang="fr-FR" sz="1400" dirty="0" smtClean="0"/>
            </a:br>
            <a:r>
              <a:rPr lang="fr-FR" sz="1200" i="1" dirty="0" smtClean="0"/>
              <a:t>Extrait du dossier de presse / en attente arbitrages budgétaires</a:t>
            </a:r>
            <a:endParaRPr lang="fr-FR" sz="2400" i="1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dirty="0" smtClean="0"/>
              <a:t>03/02/2023</a:t>
            </a:r>
            <a:endParaRPr lang="fr-FR" cap="all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12" name="Espace réservé du pied de page 7">
            <a:extLst>
              <a:ext uri="{FF2B5EF4-FFF2-40B4-BE49-F238E27FC236}">
                <a16:creationId xmlns:a16="http://schemas.microsoft.com/office/drawing/2014/main" id="{80710B72-03BF-EC40-A08A-16DE47B52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0000" y="4783500"/>
            <a:ext cx="5904000" cy="360000"/>
          </a:xfrm>
        </p:spPr>
        <p:txBody>
          <a:bodyPr/>
          <a:lstStyle/>
          <a:p>
            <a:r>
              <a:rPr lang="fr-FR" dirty="0"/>
              <a:t>Direction générale de l’enseignement supérieur de la recherche et de l’insertion professionnelle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4"/>
          </p:nvPr>
        </p:nvSpPr>
        <p:spPr>
          <a:xfrm>
            <a:off x="8149233" y="891834"/>
            <a:ext cx="755615" cy="3658177"/>
          </a:xfrm>
        </p:spPr>
        <p:txBody>
          <a:bodyPr/>
          <a:lstStyle/>
          <a:p>
            <a:r>
              <a:rPr lang="fr-F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2024-2027</a:t>
            </a:r>
          </a:p>
          <a:p>
            <a:endParaRPr lang="fr-FR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dirty="0" smtClean="0"/>
              <a:t>2024-2027</a:t>
            </a:r>
          </a:p>
          <a:p>
            <a:endParaRPr lang="fr-FR" dirty="0"/>
          </a:p>
          <a:p>
            <a:endParaRPr lang="fr-FR" dirty="0" smtClean="0"/>
          </a:p>
          <a:p>
            <a:r>
              <a:rPr lang="fr-FR" dirty="0"/>
              <a:t>2024-2027</a:t>
            </a:r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2023</a:t>
            </a:r>
          </a:p>
          <a:p>
            <a:endParaRPr lang="fr-FR" dirty="0" smtClean="0"/>
          </a:p>
          <a:p>
            <a:r>
              <a:rPr lang="fr-FR" dirty="0" smtClean="0"/>
              <a:t>2024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2024-2025</a:t>
            </a:r>
          </a:p>
          <a:p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5"/>
          </p:nvPr>
        </p:nvSpPr>
        <p:spPr>
          <a:xfrm>
            <a:off x="2796276" y="868574"/>
            <a:ext cx="5305426" cy="3680091"/>
          </a:xfrm>
        </p:spPr>
        <p:txBody>
          <a:bodyPr/>
          <a:lstStyle/>
          <a:p>
            <a:r>
              <a:rPr lang="fr-F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 </a:t>
            </a:r>
            <a:r>
              <a:rPr lang="fr-F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appel à projets sera lancé pour permettre à </a:t>
            </a:r>
            <a:r>
              <a:rPr lang="fr-FR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cinq établissements </a:t>
            </a:r>
            <a:r>
              <a:rPr lang="fr-F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devenir </a:t>
            </a:r>
            <a:r>
              <a:rPr lang="fr-FR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 universités démonstratrices </a:t>
            </a:r>
            <a:r>
              <a:rPr lang="fr-F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exemplaires en matière d’accessibilité des enseignements</a:t>
            </a:r>
            <a:r>
              <a:rPr lang="fr-F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fr-FR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t"/>
            <a:r>
              <a:rPr lang="fr-FR" dirty="0" smtClean="0"/>
              <a:t>Les </a:t>
            </a:r>
            <a:r>
              <a:rPr lang="fr-FR" dirty="0"/>
              <a:t>subventions aux établissements seront renforcées pour favoriser </a:t>
            </a:r>
            <a:r>
              <a:rPr lang="fr-FR" b="1" dirty="0">
                <a:solidFill>
                  <a:schemeClr val="tx2">
                    <a:lumMod val="75000"/>
                  </a:schemeClr>
                </a:solidFill>
              </a:rPr>
              <a:t>l’accessibilité des formations</a:t>
            </a:r>
            <a:r>
              <a:rPr lang="fr-FR" dirty="0"/>
              <a:t>, et améliorer les </a:t>
            </a:r>
            <a:r>
              <a:rPr lang="fr-FR" b="1" dirty="0">
                <a:solidFill>
                  <a:schemeClr val="tx2">
                    <a:lumMod val="75000"/>
                  </a:schemeClr>
                </a:solidFill>
              </a:rPr>
              <a:t>conditions de vie étudiante</a:t>
            </a:r>
            <a:r>
              <a:rPr lang="fr-FR" dirty="0" smtClean="0"/>
              <a:t>.</a:t>
            </a:r>
          </a:p>
          <a:p>
            <a:pPr fontAlgn="t"/>
            <a:endParaRPr lang="fr-FR" dirty="0" smtClean="0"/>
          </a:p>
          <a:p>
            <a:pPr fontAlgn="t"/>
            <a:r>
              <a:rPr lang="fr-FR" dirty="0"/>
              <a:t>L’engagement de mise en </a:t>
            </a:r>
            <a:r>
              <a:rPr lang="fr-FR" b="1" dirty="0">
                <a:solidFill>
                  <a:schemeClr val="tx2">
                    <a:lumMod val="75000"/>
                  </a:schemeClr>
                </a:solidFill>
              </a:rPr>
              <a:t>accessibilité des établissements </a:t>
            </a:r>
            <a:r>
              <a:rPr lang="fr-FR" dirty="0"/>
              <a:t>recevant du public de </a:t>
            </a:r>
            <a:r>
              <a:rPr lang="fr-FR" dirty="0" smtClean="0"/>
              <a:t>l’État et </a:t>
            </a:r>
            <a:r>
              <a:rPr lang="fr-FR" dirty="0"/>
              <a:t>de ses opérateurs sera achevé en fin de mandat.</a:t>
            </a:r>
          </a:p>
          <a:p>
            <a:pPr fontAlgn="t"/>
            <a:endParaRPr lang="fr-FR" dirty="0"/>
          </a:p>
          <a:p>
            <a:pPr fontAlgn="t"/>
            <a:r>
              <a:rPr lang="fr-FR" dirty="0"/>
              <a:t>Dès la rentrée 2023 l’accès aux bourses sera facilité pour les étudiants en situation de handicap, ainsi que les étudiants aidants, par une </a:t>
            </a:r>
            <a:r>
              <a:rPr lang="fr-FR" b="1" dirty="0">
                <a:solidFill>
                  <a:schemeClr val="tx2">
                    <a:lumMod val="75000"/>
                  </a:schemeClr>
                </a:solidFill>
              </a:rPr>
              <a:t>bonification de 4 points de charge supplémentaires</a:t>
            </a:r>
            <a:r>
              <a:rPr lang="fr-FR" dirty="0"/>
              <a:t>. Un travail sera mené d'ici l'été sur le soutien financier aux </a:t>
            </a:r>
            <a:r>
              <a:rPr lang="fr-FR" dirty="0" smtClean="0"/>
              <a:t>étudiants en situation de handicap.</a:t>
            </a:r>
            <a:endParaRPr lang="fr-FR" dirty="0"/>
          </a:p>
          <a:p>
            <a:pPr fontAlgn="t"/>
            <a:r>
              <a:rPr lang="fr-FR" dirty="0"/>
              <a:t>Une </a:t>
            </a:r>
            <a:r>
              <a:rPr lang="fr-FR" b="1" dirty="0">
                <a:solidFill>
                  <a:schemeClr val="tx2">
                    <a:lumMod val="75000"/>
                  </a:schemeClr>
                </a:solidFill>
              </a:rPr>
              <a:t>formation à l’accessibilité pédagogique des nouveaux enseignants chercheurs </a:t>
            </a:r>
            <a:r>
              <a:rPr lang="fr-FR" dirty="0"/>
              <a:t>sera assurée, pour intégrer les démarches permettant de rendre leurs enseignements plus inclusifs.</a:t>
            </a:r>
          </a:p>
          <a:p>
            <a:pPr fontAlgn="t"/>
            <a:r>
              <a:rPr lang="fr-FR" dirty="0"/>
              <a:t>Les établissements d’enseignement supérieur déploieront des </a:t>
            </a:r>
            <a:r>
              <a:rPr lang="fr-FR" b="1" dirty="0">
                <a:solidFill>
                  <a:schemeClr val="tx2">
                    <a:lumMod val="75000"/>
                  </a:schemeClr>
                </a:solidFill>
              </a:rPr>
              <a:t>initiatives</a:t>
            </a:r>
            <a:r>
              <a:rPr lang="fr-FR" dirty="0"/>
              <a:t> concourant à </a:t>
            </a:r>
            <a:r>
              <a:rPr lang="fr-FR" b="1" dirty="0">
                <a:solidFill>
                  <a:schemeClr val="tx2">
                    <a:lumMod val="75000"/>
                  </a:schemeClr>
                </a:solidFill>
              </a:rPr>
              <a:t>l’amélioration de l’insertion professionnelle </a:t>
            </a:r>
            <a:r>
              <a:rPr lang="fr-FR" dirty="0"/>
              <a:t>des étudiants en situation de handicap (accompagnement dans les démarches de RQTH ou mise en relation des employeurs avec les étudiants).</a:t>
            </a:r>
          </a:p>
          <a:p>
            <a:endParaRPr lang="fr-FR" dirty="0" smtClean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6"/>
          </p:nvPr>
        </p:nvSpPr>
        <p:spPr>
          <a:xfrm>
            <a:off x="254141" y="891834"/>
            <a:ext cx="2494604" cy="3723918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Définir un </a:t>
            </a:r>
            <a:r>
              <a:rPr lang="fr-FR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cahier des charges </a:t>
            </a:r>
            <a:r>
              <a:rPr lang="fr-FR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l’université </a:t>
            </a:r>
            <a:r>
              <a:rPr lang="fr-FR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inclusive </a:t>
            </a:r>
            <a:r>
              <a:rPr lang="fr-FR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 le déployer dans des </a:t>
            </a:r>
            <a:r>
              <a:rPr lang="fr-FR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universités </a:t>
            </a:r>
            <a:r>
              <a:rPr lang="fr-FR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pilotes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 fontAlgn="t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chemeClr val="tx2">
                    <a:lumMod val="75000"/>
                  </a:schemeClr>
                </a:solidFill>
              </a:rPr>
              <a:t>Renforcer les moyens </a:t>
            </a:r>
            <a:r>
              <a:rPr lang="fr-FR" dirty="0">
                <a:solidFill>
                  <a:schemeClr val="tx2">
                    <a:lumMod val="75000"/>
                  </a:schemeClr>
                </a:solidFill>
              </a:rPr>
              <a:t>dédiés à </a:t>
            </a:r>
            <a:r>
              <a:rPr lang="fr-FR" b="1" dirty="0" smtClean="0">
                <a:solidFill>
                  <a:schemeClr val="tx2">
                    <a:lumMod val="75000"/>
                  </a:schemeClr>
                </a:solidFill>
              </a:rPr>
              <a:t>l’accompagnement individuel</a:t>
            </a:r>
          </a:p>
          <a:p>
            <a:pPr marL="171450" indent="-171450" fontAlgn="t">
              <a:buFont typeface="Arial" panose="020B0604020202020204" pitchFamily="34" charset="0"/>
              <a:buChar char="•"/>
            </a:pPr>
            <a:endParaRPr lang="fr-FR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171450" indent="-171450" fontAlgn="t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2">
                    <a:lumMod val="75000"/>
                  </a:schemeClr>
                </a:solidFill>
              </a:rPr>
              <a:t>Accélérer la </a:t>
            </a:r>
            <a:r>
              <a:rPr lang="fr-FR" b="1" dirty="0">
                <a:solidFill>
                  <a:schemeClr val="tx2">
                    <a:lumMod val="75000"/>
                  </a:schemeClr>
                </a:solidFill>
              </a:rPr>
              <a:t>mise en accessibilité des ERP</a:t>
            </a:r>
            <a:r>
              <a:rPr lang="fr-FR" dirty="0">
                <a:solidFill>
                  <a:schemeClr val="tx2">
                    <a:lumMod val="75000"/>
                  </a:schemeClr>
                </a:solidFill>
              </a:rPr>
              <a:t> de l’État</a:t>
            </a:r>
          </a:p>
          <a:p>
            <a:pPr marL="171450" indent="-171450" fontAlgn="t">
              <a:buFont typeface="Arial" panose="020B0604020202020204" pitchFamily="34" charset="0"/>
              <a:buChar char="•"/>
            </a:pPr>
            <a:endParaRPr lang="fr-FR" dirty="0">
              <a:solidFill>
                <a:schemeClr val="tx2">
                  <a:lumMod val="75000"/>
                </a:schemeClr>
              </a:solidFill>
            </a:endParaRPr>
          </a:p>
          <a:p>
            <a:pPr marL="171450" indent="-171450" fontAlgn="t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2">
                    <a:lumMod val="75000"/>
                  </a:schemeClr>
                </a:solidFill>
              </a:rPr>
              <a:t>Faciliter </a:t>
            </a:r>
            <a:r>
              <a:rPr lang="fr-FR" b="1" dirty="0">
                <a:solidFill>
                  <a:schemeClr val="tx2">
                    <a:lumMod val="75000"/>
                  </a:schemeClr>
                </a:solidFill>
              </a:rPr>
              <a:t>l’accès aux bourses </a:t>
            </a:r>
            <a:r>
              <a:rPr lang="fr-FR" dirty="0">
                <a:solidFill>
                  <a:schemeClr val="tx2">
                    <a:lumMod val="75000"/>
                  </a:schemeClr>
                </a:solidFill>
              </a:rPr>
              <a:t>des </a:t>
            </a:r>
            <a:r>
              <a:rPr lang="fr-FR" dirty="0" smtClean="0">
                <a:solidFill>
                  <a:schemeClr val="tx2">
                    <a:lumMod val="75000"/>
                  </a:schemeClr>
                </a:solidFill>
              </a:rPr>
              <a:t>étudiants</a:t>
            </a:r>
          </a:p>
          <a:p>
            <a:pPr marL="171450" indent="-171450" fontAlgn="t">
              <a:buFont typeface="Arial" panose="020B0604020202020204" pitchFamily="34" charset="0"/>
              <a:buChar char="•"/>
            </a:pPr>
            <a:endParaRPr lang="fr-FR" dirty="0">
              <a:solidFill>
                <a:schemeClr val="tx2">
                  <a:lumMod val="75000"/>
                </a:schemeClr>
              </a:solidFill>
            </a:endParaRPr>
          </a:p>
          <a:p>
            <a:pPr marL="171450" indent="-171450" fontAlgn="t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chemeClr val="tx2">
                    <a:lumMod val="75000"/>
                  </a:schemeClr>
                </a:solidFill>
              </a:rPr>
              <a:t>Former les maîtres de </a:t>
            </a:r>
            <a:r>
              <a:rPr lang="fr-FR" b="1" dirty="0" smtClean="0">
                <a:solidFill>
                  <a:schemeClr val="tx2">
                    <a:lumMod val="75000"/>
                  </a:schemeClr>
                </a:solidFill>
              </a:rPr>
              <a:t>conférence</a:t>
            </a:r>
          </a:p>
          <a:p>
            <a:pPr marL="171450" indent="-171450" fontAlgn="t">
              <a:buFont typeface="Arial" panose="020B0604020202020204" pitchFamily="34" charset="0"/>
              <a:buChar char="•"/>
            </a:pPr>
            <a:endParaRPr lang="fr-FR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171450" indent="-171450" fontAlgn="t">
              <a:buFont typeface="Arial" panose="020B0604020202020204" pitchFamily="34" charset="0"/>
              <a:buChar char="•"/>
            </a:pPr>
            <a:endParaRPr lang="fr-FR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171450" indent="-171450" fontAlgn="t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chemeClr val="tx2">
                    <a:lumMod val="75000"/>
                  </a:schemeClr>
                </a:solidFill>
              </a:rPr>
              <a:t>Mieux orienter </a:t>
            </a:r>
            <a:r>
              <a:rPr lang="fr-FR" dirty="0">
                <a:solidFill>
                  <a:schemeClr val="tx2">
                    <a:lumMod val="75000"/>
                  </a:schemeClr>
                </a:solidFill>
              </a:rPr>
              <a:t>et mieux accompagner </a:t>
            </a:r>
            <a:r>
              <a:rPr lang="fr-FR" b="1" dirty="0" smtClean="0">
                <a:solidFill>
                  <a:schemeClr val="tx2">
                    <a:lumMod val="75000"/>
                  </a:schemeClr>
                </a:solidFill>
              </a:rPr>
              <a:t>l’insertion professionnelle</a:t>
            </a:r>
            <a:endParaRPr lang="fr-FR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688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uiExpand="1" build="p"/>
      <p:bldP spid="6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/>
          <p:cNvSpPr>
            <a:spLocks noGrp="1"/>
          </p:cNvSpPr>
          <p:nvPr>
            <p:ph type="pic" sz="quarter" idx="13"/>
          </p:nvPr>
        </p:nvSpPr>
        <p:spPr>
          <a:xfrm>
            <a:off x="0" y="843558"/>
            <a:ext cx="9144000" cy="4300842"/>
          </a:xfrm>
        </p:spPr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+mj-lt"/>
              <a:buAutoNum type="arabicPeriod" startAt="3"/>
            </a:pPr>
            <a:r>
              <a:rPr lang="fr-FR" sz="3200" dirty="0"/>
              <a:t>L</a:t>
            </a:r>
            <a:r>
              <a:rPr lang="fr-FR" sz="3200" dirty="0" smtClean="0"/>
              <a:t>es actualités</a:t>
            </a:r>
            <a:endParaRPr lang="fr-FR" sz="3200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01671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INISTÈRIEL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Personnalisé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_ministeriel_marianne" id="{5F0B8B09-9A99-4083-B883-79F2388C6E1D}" vid="{F8005780-5DEF-4BE0-805B-EA49FB1EABC6}"/>
    </a:ext>
  </a:extLst>
</a:theme>
</file>

<file path=ppt/theme/theme2.xml><?xml version="1.0" encoding="utf-8"?>
<a:theme xmlns:a="http://schemas.openxmlformats.org/drawingml/2006/main" name="GOUVERNEMENT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Personnalisé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_gouvernement_marianne" id="{307D1C89-B296-4882-8ECC-2BD1C6821949}" vid="{B53EA17D-A77A-459E-979D-FA962BE9015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FCAED9DFBF6A44A548820E5329224B" ma:contentTypeVersion="1" ma:contentTypeDescription="Crée un document." ma:contentTypeScope="" ma:versionID="33d6f535fa2093e1886a8c7d317398be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e3c27bd0fcb797d0a61d91e17cfc9627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Date de début de planification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Date de fin de planification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F66776AD-6DD6-4F82-9048-68D1F969581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957A1D6-DBE0-4F71-AA10-B9F6DCEE3E1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C5FEE13-FEC8-4F1C-8222-8648587329A0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MINISTÈRIEL</Template>
  <TotalTime>8844</TotalTime>
  <Words>1056</Words>
  <Application>Microsoft Office PowerPoint</Application>
  <PresentationFormat>Affichage à l'écran (16:9)</PresentationFormat>
  <Paragraphs>156</Paragraphs>
  <Slides>12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12</vt:i4>
      </vt:variant>
    </vt:vector>
  </HeadingPairs>
  <TitlesOfParts>
    <vt:vector size="18" baseType="lpstr">
      <vt:lpstr>Arial</vt:lpstr>
      <vt:lpstr>Calibri</vt:lpstr>
      <vt:lpstr>Times New Roman</vt:lpstr>
      <vt:lpstr>Wingdings</vt:lpstr>
      <vt:lpstr>MINISTÈRIEL</vt:lpstr>
      <vt:lpstr>GOUVERNEMENT</vt:lpstr>
      <vt:lpstr>Présentation PowerPoint</vt:lpstr>
      <vt:lpstr>Présentation PowerPoint</vt:lpstr>
      <vt:lpstr>La gouvernance</vt:lpstr>
      <vt:lpstr>Les instances  de gouvernance</vt:lpstr>
      <vt:lpstr>5 commissions</vt:lpstr>
      <vt:lpstr>Les acteurs de la gouvernance</vt:lpstr>
      <vt:lpstr>La conférence nationale du handicap</vt:lpstr>
      <vt:lpstr>Conférence Nationale du Handicap (26 avril 2023) Extrait du dossier de presse / en attente arbitrages budgétaires</vt:lpstr>
      <vt:lpstr>Les actualités</vt:lpstr>
      <vt:lpstr>Actualités</vt:lpstr>
      <vt:lpstr>Actualités</vt:lpstr>
      <vt:lpstr>Présentation PowerPoint</vt:lpstr>
    </vt:vector>
  </TitlesOfParts>
  <Manager>Client</Manager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>Client</dc:subject>
  <dc:creator>Microsoft Office User</dc:creator>
  <cp:lastModifiedBy>ALAIN BOUHOURS</cp:lastModifiedBy>
  <cp:revision>202</cp:revision>
  <dcterms:created xsi:type="dcterms:W3CDTF">2020-03-05T15:21:24Z</dcterms:created>
  <dcterms:modified xsi:type="dcterms:W3CDTF">2023-06-21T22:23:43Z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0x01010093FCAED9DFBF6A44A548820E5329224B</vt:lpwstr>
  </property>
</Properties>
</file>