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58"/>
  </p:notesMasterIdLst>
  <p:sldIdLst>
    <p:sldId id="326" r:id="rId5"/>
    <p:sldId id="331" r:id="rId6"/>
    <p:sldId id="629" r:id="rId7"/>
    <p:sldId id="630" r:id="rId8"/>
    <p:sldId id="631" r:id="rId9"/>
    <p:sldId id="836" r:id="rId10"/>
    <p:sldId id="842" r:id="rId11"/>
    <p:sldId id="838" r:id="rId12"/>
    <p:sldId id="839" r:id="rId13"/>
    <p:sldId id="840" r:id="rId14"/>
    <p:sldId id="844" r:id="rId15"/>
    <p:sldId id="843" r:id="rId16"/>
    <p:sldId id="841" r:id="rId17"/>
    <p:sldId id="845" r:id="rId18"/>
    <p:sldId id="846" r:id="rId19"/>
    <p:sldId id="847" r:id="rId20"/>
    <p:sldId id="848" r:id="rId21"/>
    <p:sldId id="849" r:id="rId22"/>
    <p:sldId id="332" r:id="rId23"/>
    <p:sldId id="825" r:id="rId24"/>
    <p:sldId id="831" r:id="rId25"/>
    <p:sldId id="819" r:id="rId26"/>
    <p:sldId id="820" r:id="rId27"/>
    <p:sldId id="822" r:id="rId28"/>
    <p:sldId id="778" r:id="rId29"/>
    <p:sldId id="824" r:id="rId30"/>
    <p:sldId id="817" r:id="rId31"/>
    <p:sldId id="425" r:id="rId32"/>
    <p:sldId id="832" r:id="rId33"/>
    <p:sldId id="835" r:id="rId34"/>
    <p:sldId id="804" r:id="rId35"/>
    <p:sldId id="789" r:id="rId36"/>
    <p:sldId id="830" r:id="rId37"/>
    <p:sldId id="792" r:id="rId38"/>
    <p:sldId id="833" r:id="rId39"/>
    <p:sldId id="793" r:id="rId40"/>
    <p:sldId id="796" r:id="rId41"/>
    <p:sldId id="801" r:id="rId42"/>
    <p:sldId id="807" r:id="rId43"/>
    <p:sldId id="808" r:id="rId44"/>
    <p:sldId id="815" r:id="rId45"/>
    <p:sldId id="814" r:id="rId46"/>
    <p:sldId id="790" r:id="rId47"/>
    <p:sldId id="776" r:id="rId48"/>
    <p:sldId id="777" r:id="rId49"/>
    <p:sldId id="634" r:id="rId50"/>
    <p:sldId id="786" r:id="rId51"/>
    <p:sldId id="829" r:id="rId52"/>
    <p:sldId id="780" r:id="rId53"/>
    <p:sldId id="827" r:id="rId54"/>
    <p:sldId id="427" r:id="rId55"/>
    <p:sldId id="813" r:id="rId56"/>
    <p:sldId id="633" r:id="rId5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26"/>
            <p14:sldId id="331"/>
            <p14:sldId id="629"/>
            <p14:sldId id="630"/>
            <p14:sldId id="631"/>
            <p14:sldId id="836"/>
            <p14:sldId id="842"/>
            <p14:sldId id="838"/>
            <p14:sldId id="839"/>
            <p14:sldId id="840"/>
            <p14:sldId id="844"/>
            <p14:sldId id="843"/>
            <p14:sldId id="841"/>
            <p14:sldId id="845"/>
            <p14:sldId id="846"/>
            <p14:sldId id="847"/>
            <p14:sldId id="848"/>
            <p14:sldId id="849"/>
            <p14:sldId id="332"/>
            <p14:sldId id="825"/>
            <p14:sldId id="831"/>
            <p14:sldId id="819"/>
            <p14:sldId id="820"/>
            <p14:sldId id="822"/>
            <p14:sldId id="778"/>
            <p14:sldId id="824"/>
            <p14:sldId id="817"/>
            <p14:sldId id="425"/>
            <p14:sldId id="832"/>
            <p14:sldId id="835"/>
            <p14:sldId id="804"/>
            <p14:sldId id="789"/>
            <p14:sldId id="830"/>
            <p14:sldId id="792"/>
            <p14:sldId id="833"/>
            <p14:sldId id="793"/>
            <p14:sldId id="796"/>
            <p14:sldId id="801"/>
            <p14:sldId id="807"/>
            <p14:sldId id="808"/>
            <p14:sldId id="815"/>
            <p14:sldId id="814"/>
            <p14:sldId id="790"/>
            <p14:sldId id="776"/>
            <p14:sldId id="777"/>
            <p14:sldId id="634"/>
            <p14:sldId id="786"/>
            <p14:sldId id="829"/>
            <p14:sldId id="780"/>
            <p14:sldId id="827"/>
            <p14:sldId id="427"/>
            <p14:sldId id="813"/>
            <p14:sldId id="633"/>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15" autoAdjust="0"/>
    <p:restoredTop sz="94660"/>
  </p:normalViewPr>
  <p:slideViewPr>
    <p:cSldViewPr showGuides="1">
      <p:cViewPr varScale="1">
        <p:scale>
          <a:sx n="127" d="100"/>
          <a:sy n="127" d="100"/>
        </p:scale>
        <p:origin x="132" y="318"/>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3" d="2"/>
        <a:sy n="3" d="2"/>
      </p:scale>
      <p:origin x="0" y="0"/>
    </p:cViewPr>
  </p:notesTextViewPr>
  <p:sorterViewPr>
    <p:cViewPr>
      <p:scale>
        <a:sx n="66" d="100"/>
        <a:sy n="66" d="100"/>
      </p:scale>
      <p:origin x="0" y="-12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21/06/2023</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Préciser que</a:t>
            </a:r>
            <a:r>
              <a:rPr lang="fr-FR" baseline="0" dirty="0" smtClean="0"/>
              <a:t> cela n’a pas d’impact sur les étudiants qui n’ont pas de dossier MDPH</a:t>
            </a:r>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17</a:t>
            </a:fld>
            <a:endParaRPr lang="fr-FR" dirty="0"/>
          </a:p>
        </p:txBody>
      </p:sp>
    </p:spTree>
    <p:extLst>
      <p:ext uri="{BB962C8B-B14F-4D97-AF65-F5344CB8AC3E}">
        <p14:creationId xmlns:p14="http://schemas.microsoft.com/office/powerpoint/2010/main" val="14667493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highlight>
                  <a:srgbClr val="FFFF00"/>
                </a:highlight>
              </a:rPr>
              <a:t>Article L5212-7-2 CT</a:t>
            </a:r>
          </a:p>
          <a:p>
            <a:pPr marL="171450" indent="-171450">
              <a:buFontTx/>
              <a:buChar char="-"/>
            </a:pPr>
            <a:r>
              <a:rPr lang="fr-FR" dirty="0"/>
              <a:t>Effort consenti par l’entreprise en faveur des bénéficiaires qui rencontrent des difficultés particulières de maintien en emploi</a:t>
            </a:r>
          </a:p>
          <a:p>
            <a:r>
              <a:rPr lang="fr-FR" b="1" dirty="0">
                <a:highlight>
                  <a:srgbClr val="FFFF00"/>
                </a:highlight>
              </a:rPr>
              <a:t>Article L5212-8 CT</a:t>
            </a:r>
          </a:p>
          <a:p>
            <a:pPr marL="171450" indent="-171450">
              <a:buFontTx/>
              <a:buChar char="-"/>
            </a:pPr>
            <a:r>
              <a:rPr lang="fr-FR" dirty="0"/>
              <a:t>accord de branche, de groupe ou d'entreprise agréé prévoyant la mise en œuvre d'un programme pluriannuel en faveur des travailleurs handicapés pour une durée maximale de trois ans, renouvelable une fois</a:t>
            </a:r>
          </a:p>
          <a:p>
            <a:r>
              <a:rPr lang="fr-FR" b="1" dirty="0">
                <a:highlight>
                  <a:srgbClr val="FFFF00"/>
                </a:highlight>
              </a:rPr>
              <a:t>Article L5212-9 CT</a:t>
            </a:r>
          </a:p>
          <a:p>
            <a:pPr marL="171450" indent="-171450">
              <a:buFontTx/>
              <a:buChar char="-"/>
            </a:pPr>
            <a:r>
              <a:rPr lang="fr-FR" dirty="0"/>
              <a:t>Contribution annuelle à l’Agefiph pour chacun des bénéficiaires de l'obligation qu'il aurait dû employer (modulation possible)</a:t>
            </a:r>
          </a:p>
          <a:p>
            <a:r>
              <a:rPr lang="fr-FR" b="1" dirty="0">
                <a:highlight>
                  <a:srgbClr val="FFFF00"/>
                </a:highlight>
              </a:rPr>
              <a:t>Article L5212-10-1</a:t>
            </a:r>
          </a:p>
          <a:p>
            <a:pPr marL="171450" indent="-171450">
              <a:buFontTx/>
              <a:buChar char="-"/>
            </a:pPr>
            <a:r>
              <a:rPr lang="fr-FR" dirty="0"/>
              <a:t>Déduction possible des dépenses supportées directement par l'entreprise afférentes à des contrats de fourniture, de sous-traitance ou de prestations de services qu'elle passe avec des entreprises adaptées, des ESAT, des travailleurs indépendants, des entreprises de portage salarial </a:t>
            </a:r>
          </a:p>
          <a:p>
            <a:r>
              <a:rPr lang="fr-FR" b="1" dirty="0">
                <a:highlight>
                  <a:srgbClr val="FFFF00"/>
                </a:highlight>
              </a:rPr>
              <a:t>Article L5212-11 </a:t>
            </a:r>
          </a:p>
          <a:p>
            <a:r>
              <a:rPr lang="fr-FR" dirty="0"/>
              <a:t>- Déduction possible des dépenses supportées directement par l'entreprise et destinées à favoriser l'accueil, l'insertion ou le maintien dans l'emploi des travailleurs handicapés qui ne lui incombent pas </a:t>
            </a:r>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27</a:t>
            </a:fld>
            <a:endParaRPr lang="fr-FR" dirty="0"/>
          </a:p>
        </p:txBody>
      </p:sp>
    </p:spTree>
    <p:extLst>
      <p:ext uri="{BB962C8B-B14F-4D97-AF65-F5344CB8AC3E}">
        <p14:creationId xmlns:p14="http://schemas.microsoft.com/office/powerpoint/2010/main" val="295235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70FDEDA-3ACF-48C2-8592-C902CC2BC2EF}" type="slidenum">
              <a:rPr lang="fr-FR" smtClean="0"/>
              <a:t>28</a:t>
            </a:fld>
            <a:endParaRPr lang="fr-FR"/>
          </a:p>
        </p:txBody>
      </p:sp>
    </p:spTree>
    <p:extLst>
      <p:ext uri="{BB962C8B-B14F-4D97-AF65-F5344CB8AC3E}">
        <p14:creationId xmlns:p14="http://schemas.microsoft.com/office/powerpoint/2010/main" val="297141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681C161-2515-4499-92C7-421A58695867}" type="slidenum">
              <a:rPr lang="fr-FR" smtClean="0"/>
              <a:t>51</a:t>
            </a:fld>
            <a:endParaRPr lang="fr-FR"/>
          </a:p>
        </p:txBody>
      </p:sp>
    </p:spTree>
    <p:extLst>
      <p:ext uri="{BB962C8B-B14F-4D97-AF65-F5344CB8AC3E}">
        <p14:creationId xmlns:p14="http://schemas.microsoft.com/office/powerpoint/2010/main" val="3799613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3528" y="163783"/>
            <a:ext cx="4931573" cy="362873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userDrawn="1">
  <p:cSld name="6_Titre et contenu">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Modifiez le style du titre</a:t>
            </a:r>
          </a:p>
        </p:txBody>
      </p:sp>
      <p:sp>
        <p:nvSpPr>
          <p:cNvPr id="5" name="Espace réservé du contenu 2"/>
          <p:cNvSpPr>
            <a:spLocks noGrp="1"/>
          </p:cNvSpPr>
          <p:nvPr>
            <p:ph idx="1"/>
          </p:nvPr>
        </p:nvSpPr>
        <p:spPr bwMode="auto">
          <a:xfrm>
            <a:off x="628650" y="1369219"/>
            <a:ext cx="7886700" cy="3153281"/>
          </a:xfrm>
        </p:spPr>
        <p:txBody>
          <a:bodyPr/>
          <a:lstStyle/>
          <a:p>
            <a:pPr lvl="0">
              <a:defRPr/>
            </a:pPr>
            <a:r>
              <a:rPr lang="fr-FR"/>
              <a:t>Cliquez pour modifier les styles du texte du masque</a:t>
            </a:r>
            <a:endParaRPr/>
          </a:p>
        </p:txBody>
      </p:sp>
      <p:sp>
        <p:nvSpPr>
          <p:cNvPr id="6" name="Espace réservé de la date 3"/>
          <p:cNvSpPr>
            <a:spLocks noGrp="1"/>
          </p:cNvSpPr>
          <p:nvPr>
            <p:ph type="dt" sz="half" idx="10"/>
          </p:nvPr>
        </p:nvSpPr>
        <p:spPr bwMode="auto"/>
        <p:txBody>
          <a:bodyPr/>
          <a:lstStyle/>
          <a:p>
            <a:pPr>
              <a:defRPr/>
            </a:pPr>
            <a:fld id="{F37AED0E-BBDF-473A-ABA2-24B4EAB9CB21}" type="datetime1">
              <a:rPr lang="fr-FR" smtClean="0"/>
              <a:t>21/06/2023</a:t>
            </a:fld>
            <a:endParaRPr lang="en-US"/>
          </a:p>
        </p:txBody>
      </p:sp>
      <p:sp>
        <p:nvSpPr>
          <p:cNvPr id="7" name="Espace réservé du pied de page 4"/>
          <p:cNvSpPr>
            <a:spLocks noGrp="1"/>
          </p:cNvSpPr>
          <p:nvPr>
            <p:ph type="ftr" sz="quarter" idx="11"/>
          </p:nvPr>
        </p:nvSpPr>
        <p:spPr bwMode="auto">
          <a:xfrm>
            <a:off x="629100" y="4522500"/>
            <a:ext cx="2397365" cy="273844"/>
          </a:xfrm>
          <a:prstGeom prst="rect">
            <a:avLst/>
          </a:prstGeom>
        </p:spPr>
        <p:txBody>
          <a:bodyPr/>
          <a:lstStyle/>
          <a:p>
            <a:pPr algn="l">
              <a:defRPr/>
            </a:pPr>
            <a:r>
              <a:rPr lang="fr-FR"/>
              <a:t>Le processus d'insertion professionnelle</a:t>
            </a:r>
            <a:endParaRPr lang="en-US"/>
          </a:p>
        </p:txBody>
      </p:sp>
      <p:sp>
        <p:nvSpPr>
          <p:cNvPr id="8" name="Espace réservé du titre diaporama 6"/>
          <p:cNvSpPr>
            <a:spLocks noGrp="1"/>
          </p:cNvSpPr>
          <p:nvPr>
            <p:ph type="body" sz="quarter" idx="13" hasCustomPrompt="1"/>
          </p:nvPr>
        </p:nvSpPr>
        <p:spPr bwMode="auto">
          <a:xfrm>
            <a:off x="3076161" y="4623703"/>
            <a:ext cx="4874833" cy="417404"/>
          </a:xfrm>
        </p:spPr>
        <p:txBody>
          <a:bodyPr>
            <a:noAutofit/>
          </a:bodyPr>
          <a:lstStyle>
            <a:lvl1pPr algn="r">
              <a:defRPr sz="1050">
                <a:solidFill>
                  <a:schemeClr val="bg1"/>
                </a:solidFill>
              </a:defRPr>
            </a:lvl1pPr>
          </a:lstStyle>
          <a:p>
            <a:pPr>
              <a:defRPr/>
            </a:pPr>
            <a:r>
              <a:rPr lang="fr-FR"/>
              <a:t>Titre du diaporama (si nécessaire, sinon laisser vide)</a:t>
            </a:r>
            <a:endParaRPr/>
          </a:p>
        </p:txBody>
      </p:sp>
      <p:sp>
        <p:nvSpPr>
          <p:cNvPr id="9" name="Espace réservé du numéro de diapositive 7"/>
          <p:cNvSpPr>
            <a:spLocks noGrp="1"/>
          </p:cNvSpPr>
          <p:nvPr>
            <p:ph type="sldNum" sz="quarter" idx="12"/>
          </p:nvPr>
        </p:nvSpPr>
        <p:spPr bwMode="auto"/>
        <p:txBody>
          <a:bodyPr/>
          <a:lstStyle>
            <a:lvl1pPr>
              <a:defRPr>
                <a:solidFill>
                  <a:srgbClr val="57517B"/>
                </a:solidFill>
              </a:defRPr>
            </a:lvl1pPr>
          </a:lstStyle>
          <a:p>
            <a:pPr>
              <a:defRPr/>
            </a:pPr>
            <a:fld id="{6D22F896-40B5-4ADD-8801-0D06FADFA095}" type="slidenum">
              <a:t>‹N°›</a:t>
            </a:fld>
            <a:endParaRPr lang="en-US"/>
          </a:p>
        </p:txBody>
      </p:sp>
    </p:spTree>
    <p:extLst>
      <p:ext uri="{BB962C8B-B14F-4D97-AF65-F5344CB8AC3E}">
        <p14:creationId xmlns:p14="http://schemas.microsoft.com/office/powerpoint/2010/main" val="428327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userDrawn="1">
  <p:cSld name="8_Titre et contenu">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Modifiez le style du titre</a:t>
            </a:r>
          </a:p>
        </p:txBody>
      </p:sp>
      <p:sp>
        <p:nvSpPr>
          <p:cNvPr id="5" name="Espace réservé du contenu 2"/>
          <p:cNvSpPr>
            <a:spLocks noGrp="1"/>
          </p:cNvSpPr>
          <p:nvPr>
            <p:ph idx="1"/>
          </p:nvPr>
        </p:nvSpPr>
        <p:spPr bwMode="auto">
          <a:xfrm>
            <a:off x="628650" y="1369219"/>
            <a:ext cx="7886700" cy="3153281"/>
          </a:xfrm>
        </p:spPr>
        <p:txBody>
          <a:bodyPr/>
          <a:lstStyle/>
          <a:p>
            <a:pPr lvl="0">
              <a:defRPr/>
            </a:pPr>
            <a:r>
              <a:rPr lang="fr-FR"/>
              <a:t>Cliquez pour modifier les styles du texte du masque</a:t>
            </a:r>
            <a:endParaRPr/>
          </a:p>
        </p:txBody>
      </p:sp>
      <p:sp>
        <p:nvSpPr>
          <p:cNvPr id="6" name="Espace réservé de la date 3"/>
          <p:cNvSpPr>
            <a:spLocks noGrp="1"/>
          </p:cNvSpPr>
          <p:nvPr>
            <p:ph type="dt" sz="half" idx="10"/>
          </p:nvPr>
        </p:nvSpPr>
        <p:spPr bwMode="auto"/>
        <p:txBody>
          <a:bodyPr/>
          <a:lstStyle/>
          <a:p>
            <a:pPr>
              <a:defRPr/>
            </a:pPr>
            <a:fld id="{9A273E19-B445-4CDD-A370-CA829530BDA6}" type="datetime1">
              <a:rPr lang="fr-FR" smtClean="0"/>
              <a:t>21/06/2023</a:t>
            </a:fld>
            <a:endParaRPr lang="en-US"/>
          </a:p>
        </p:txBody>
      </p:sp>
      <p:sp>
        <p:nvSpPr>
          <p:cNvPr id="7" name="Espace réservé du pied de page 4"/>
          <p:cNvSpPr>
            <a:spLocks noGrp="1"/>
          </p:cNvSpPr>
          <p:nvPr>
            <p:ph type="ftr" sz="quarter" idx="11"/>
          </p:nvPr>
        </p:nvSpPr>
        <p:spPr bwMode="auto">
          <a:xfrm>
            <a:off x="629100" y="4522500"/>
            <a:ext cx="2397365" cy="273844"/>
          </a:xfrm>
          <a:prstGeom prst="rect">
            <a:avLst/>
          </a:prstGeom>
        </p:spPr>
        <p:txBody>
          <a:bodyPr/>
          <a:lstStyle/>
          <a:p>
            <a:pPr algn="l">
              <a:defRPr/>
            </a:pPr>
            <a:r>
              <a:rPr lang="fr-FR"/>
              <a:t>Le processus d'orientation et l'insertion professionnelle des élèves en situation de handicap</a:t>
            </a:r>
            <a:endParaRPr lang="en-US"/>
          </a:p>
        </p:txBody>
      </p:sp>
      <p:sp>
        <p:nvSpPr>
          <p:cNvPr id="8" name="Espace réservé du titre diaporama 6"/>
          <p:cNvSpPr>
            <a:spLocks noGrp="1"/>
          </p:cNvSpPr>
          <p:nvPr>
            <p:ph type="body" sz="quarter" idx="13" hasCustomPrompt="1"/>
          </p:nvPr>
        </p:nvSpPr>
        <p:spPr bwMode="auto">
          <a:xfrm>
            <a:off x="3076161" y="4623703"/>
            <a:ext cx="4874833" cy="417404"/>
          </a:xfrm>
        </p:spPr>
        <p:txBody>
          <a:bodyPr>
            <a:noAutofit/>
          </a:bodyPr>
          <a:lstStyle>
            <a:lvl1pPr algn="r">
              <a:defRPr sz="1050">
                <a:solidFill>
                  <a:schemeClr val="bg1"/>
                </a:solidFill>
              </a:defRPr>
            </a:lvl1pPr>
          </a:lstStyle>
          <a:p>
            <a:pPr>
              <a:defRPr/>
            </a:pPr>
            <a:r>
              <a:rPr lang="fr-FR"/>
              <a:t>Titre du diaporama (si nécessaire, sinon laisser vide)</a:t>
            </a:r>
            <a:endParaRPr/>
          </a:p>
        </p:txBody>
      </p:sp>
      <p:sp>
        <p:nvSpPr>
          <p:cNvPr id="9" name="Espace réservé du numéro de diapositive 7"/>
          <p:cNvSpPr>
            <a:spLocks noGrp="1"/>
          </p:cNvSpPr>
          <p:nvPr>
            <p:ph type="sldNum" sz="quarter" idx="12"/>
          </p:nvPr>
        </p:nvSpPr>
        <p:spPr bwMode="auto"/>
        <p:txBody>
          <a:bodyPr/>
          <a:lstStyle>
            <a:lvl1pPr>
              <a:defRPr>
                <a:solidFill>
                  <a:srgbClr val="57517B"/>
                </a:solidFill>
              </a:defRPr>
            </a:lvl1pPr>
          </a:lstStyle>
          <a:p>
            <a:pPr>
              <a:defRPr/>
            </a:pPr>
            <a:fld id="{6D22F896-40B5-4ADD-8801-0D06FADFA095}" type="slidenum">
              <a:t>‹N°›</a:t>
            </a:fld>
            <a:endParaRPr lang="en-US"/>
          </a:p>
        </p:txBody>
      </p:sp>
    </p:spTree>
    <p:extLst>
      <p:ext uri="{BB962C8B-B14F-4D97-AF65-F5344CB8AC3E}">
        <p14:creationId xmlns:p14="http://schemas.microsoft.com/office/powerpoint/2010/main" val="187814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180000"/>
            <a:ext cx="2591775" cy="1907073"/>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738000"/>
            <a:ext cx="9144000" cy="44064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6" name="Espace réservé du pied de page 5"/>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userDrawn="1">
  <p:cSld name="1_Titre et contenu">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Modifiez le style du titre</a:t>
            </a:r>
          </a:p>
        </p:txBody>
      </p:sp>
      <p:sp>
        <p:nvSpPr>
          <p:cNvPr id="5" name="Espace réservé du contenu 2"/>
          <p:cNvSpPr>
            <a:spLocks noGrp="1"/>
          </p:cNvSpPr>
          <p:nvPr>
            <p:ph idx="1"/>
          </p:nvPr>
        </p:nvSpPr>
        <p:spPr bwMode="auto">
          <a:xfrm>
            <a:off x="628650" y="1369219"/>
            <a:ext cx="7886700" cy="3153281"/>
          </a:xfrm>
        </p:spPr>
        <p:txBody>
          <a:bodyPr/>
          <a:lstStyle/>
          <a:p>
            <a:pPr lvl="0">
              <a:defRPr/>
            </a:pPr>
            <a:r>
              <a:rPr lang="fr-FR"/>
              <a:t>Cliquez pour modifier les styles du texte du masque</a:t>
            </a:r>
            <a:endParaRPr/>
          </a:p>
        </p:txBody>
      </p:sp>
      <p:sp>
        <p:nvSpPr>
          <p:cNvPr id="6" name="Espace réservé de la date 3"/>
          <p:cNvSpPr>
            <a:spLocks noGrp="1"/>
          </p:cNvSpPr>
          <p:nvPr>
            <p:ph type="dt" sz="half" idx="10"/>
          </p:nvPr>
        </p:nvSpPr>
        <p:spPr bwMode="auto"/>
        <p:txBody>
          <a:bodyPr/>
          <a:lstStyle/>
          <a:p>
            <a:pPr algn="l" defTabSz="342900">
              <a:defRPr/>
            </a:pPr>
            <a:endParaRPr lang="en-US" sz="900" b="0" kern="0" dirty="0">
              <a:solidFill>
                <a:prstClr val="white"/>
              </a:solidFill>
              <a:latin typeface="Roboto"/>
              <a:cs typeface="Arial"/>
            </a:endParaRPr>
          </a:p>
        </p:txBody>
      </p:sp>
      <p:sp>
        <p:nvSpPr>
          <p:cNvPr id="7" name="Espace réservé du pied de page 4"/>
          <p:cNvSpPr>
            <a:spLocks noGrp="1"/>
          </p:cNvSpPr>
          <p:nvPr>
            <p:ph type="ftr" sz="quarter" idx="11"/>
          </p:nvPr>
        </p:nvSpPr>
        <p:spPr bwMode="auto">
          <a:xfrm>
            <a:off x="629100" y="4522500"/>
            <a:ext cx="2397365" cy="273844"/>
          </a:xfrm>
          <a:prstGeom prst="rect">
            <a:avLst/>
          </a:prstGeom>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8" name="Espace réservé du titre diaporama 6"/>
          <p:cNvSpPr>
            <a:spLocks noGrp="1"/>
          </p:cNvSpPr>
          <p:nvPr>
            <p:ph type="body" sz="quarter" idx="13" hasCustomPrompt="1"/>
          </p:nvPr>
        </p:nvSpPr>
        <p:spPr bwMode="auto">
          <a:xfrm>
            <a:off x="3076161" y="4623703"/>
            <a:ext cx="4874833" cy="417404"/>
          </a:xfrm>
        </p:spPr>
        <p:txBody>
          <a:bodyPr>
            <a:noAutofit/>
          </a:bodyPr>
          <a:lstStyle>
            <a:lvl1pPr algn="r">
              <a:defRPr sz="1050">
                <a:solidFill>
                  <a:schemeClr val="bg1"/>
                </a:solidFill>
              </a:defRPr>
            </a:lvl1pPr>
          </a:lstStyle>
          <a:p>
            <a:pPr>
              <a:defRPr/>
            </a:pPr>
            <a:r>
              <a:rPr lang="fr-FR"/>
              <a:t>Titre du diaporama (si nécessaire, sinon laisser vide)</a:t>
            </a:r>
            <a:endParaRPr/>
          </a:p>
        </p:txBody>
      </p:sp>
      <p:sp>
        <p:nvSpPr>
          <p:cNvPr id="9" name="Espace réservé du numéro de diapositive 7"/>
          <p:cNvSpPr>
            <a:spLocks noGrp="1"/>
          </p:cNvSpPr>
          <p:nvPr>
            <p:ph type="sldNum" sz="quarter" idx="12"/>
          </p:nvPr>
        </p:nvSpPr>
        <p:spPr bwMode="auto"/>
        <p:txBody>
          <a:bodyPr/>
          <a:lstStyle>
            <a:lvl1pPr>
              <a:defRPr>
                <a:solidFill>
                  <a:srgbClr val="57517B"/>
                </a:solidFill>
              </a:defRPr>
            </a:lvl1pPr>
          </a:lstStyle>
          <a:p>
            <a:pPr defTabSz="342900">
              <a:defRPr/>
            </a:pPr>
            <a:fld id="{6D22F896-40B5-4ADD-8801-0D06FADFA095}" type="slidenum">
              <a:rPr lang="fr-FR" sz="1200" kern="0" smtClean="0">
                <a:latin typeface="Roboto"/>
                <a:cs typeface="Arial"/>
              </a:rPr>
              <a:pPr defTabSz="342900">
                <a:defRPr/>
              </a:pPr>
              <a:t>‹N°›</a:t>
            </a:fld>
            <a:endParaRPr lang="fr-FR" sz="1200" kern="0" dirty="0">
              <a:latin typeface="Roboto"/>
              <a:cs typeface="Arial"/>
            </a:endParaRPr>
          </a:p>
        </p:txBody>
      </p:sp>
    </p:spTree>
    <p:extLst>
      <p:ext uri="{BB962C8B-B14F-4D97-AF65-F5344CB8AC3E}">
        <p14:creationId xmlns:p14="http://schemas.microsoft.com/office/powerpoint/2010/main" val="2471817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userDrawn="1">
  <p:cSld name="2_Titre et contenu">
    <p:spTree>
      <p:nvGrpSpPr>
        <p:cNvPr id="1" name=""/>
        <p:cNvGrpSpPr/>
        <p:nvPr/>
      </p:nvGrpSpPr>
      <p:grpSpPr bwMode="auto">
        <a:xfrm>
          <a:off x="0" y="0"/>
          <a:ext cx="0" cy="0"/>
          <a:chOff x="0" y="0"/>
          <a:chExt cx="0" cy="0"/>
        </a:xfrm>
      </p:grpSpPr>
      <p:sp>
        <p:nvSpPr>
          <p:cNvPr id="4" name="Titre 1"/>
          <p:cNvSpPr>
            <a:spLocks noGrp="1"/>
          </p:cNvSpPr>
          <p:nvPr>
            <p:ph type="title"/>
          </p:nvPr>
        </p:nvSpPr>
        <p:spPr bwMode="auto"/>
        <p:txBody>
          <a:bodyPr/>
          <a:lstStyle/>
          <a:p>
            <a:pPr>
              <a:defRPr/>
            </a:pPr>
            <a:r>
              <a:rPr lang="fr-FR"/>
              <a:t>Modifiez le style du titre</a:t>
            </a:r>
          </a:p>
        </p:txBody>
      </p:sp>
      <p:sp>
        <p:nvSpPr>
          <p:cNvPr id="5" name="Espace réservé du contenu 2"/>
          <p:cNvSpPr>
            <a:spLocks noGrp="1"/>
          </p:cNvSpPr>
          <p:nvPr>
            <p:ph idx="1"/>
          </p:nvPr>
        </p:nvSpPr>
        <p:spPr bwMode="auto">
          <a:xfrm>
            <a:off x="628650" y="1369219"/>
            <a:ext cx="7886700" cy="3153281"/>
          </a:xfrm>
        </p:spPr>
        <p:txBody>
          <a:bodyPr/>
          <a:lstStyle/>
          <a:p>
            <a:pPr lvl="0">
              <a:defRPr/>
            </a:pPr>
            <a:r>
              <a:rPr lang="fr-FR"/>
              <a:t>Cliquez pour modifier les styles du texte du masque</a:t>
            </a:r>
            <a:endParaRPr/>
          </a:p>
        </p:txBody>
      </p:sp>
      <p:sp>
        <p:nvSpPr>
          <p:cNvPr id="6" name="Espace réservé de la date 3"/>
          <p:cNvSpPr>
            <a:spLocks noGrp="1"/>
          </p:cNvSpPr>
          <p:nvPr>
            <p:ph type="dt" sz="half" idx="10"/>
          </p:nvPr>
        </p:nvSpPr>
        <p:spPr bwMode="auto"/>
        <p:txBody>
          <a:bodyPr/>
          <a:lstStyle/>
          <a:p>
            <a:pPr algn="l" defTabSz="342900">
              <a:defRPr/>
            </a:pPr>
            <a:endParaRPr lang="en-US" sz="900" b="0" kern="0" dirty="0">
              <a:solidFill>
                <a:prstClr val="white"/>
              </a:solidFill>
              <a:latin typeface="Roboto"/>
              <a:cs typeface="Arial"/>
            </a:endParaRPr>
          </a:p>
        </p:txBody>
      </p:sp>
      <p:sp>
        <p:nvSpPr>
          <p:cNvPr id="7" name="Espace réservé du pied de page 4"/>
          <p:cNvSpPr>
            <a:spLocks noGrp="1"/>
          </p:cNvSpPr>
          <p:nvPr>
            <p:ph type="ftr" sz="quarter" idx="11"/>
          </p:nvPr>
        </p:nvSpPr>
        <p:spPr bwMode="auto">
          <a:xfrm>
            <a:off x="629100" y="4522500"/>
            <a:ext cx="2397365" cy="273844"/>
          </a:xfrm>
          <a:prstGeom prst="rect">
            <a:avLst/>
          </a:prstGeom>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8" name="Espace réservé du titre diaporama 6"/>
          <p:cNvSpPr>
            <a:spLocks noGrp="1"/>
          </p:cNvSpPr>
          <p:nvPr>
            <p:ph type="body" sz="quarter" idx="13" hasCustomPrompt="1"/>
          </p:nvPr>
        </p:nvSpPr>
        <p:spPr bwMode="auto">
          <a:xfrm>
            <a:off x="3076161" y="4623703"/>
            <a:ext cx="4874833" cy="417404"/>
          </a:xfrm>
        </p:spPr>
        <p:txBody>
          <a:bodyPr>
            <a:noAutofit/>
          </a:bodyPr>
          <a:lstStyle>
            <a:lvl1pPr algn="r">
              <a:defRPr sz="1050">
                <a:solidFill>
                  <a:schemeClr val="bg1"/>
                </a:solidFill>
              </a:defRPr>
            </a:lvl1pPr>
          </a:lstStyle>
          <a:p>
            <a:pPr>
              <a:defRPr/>
            </a:pPr>
            <a:r>
              <a:rPr lang="fr-FR"/>
              <a:t>Titre du diaporama (si nécessaire, sinon laisser vide)</a:t>
            </a:r>
            <a:endParaRPr/>
          </a:p>
        </p:txBody>
      </p:sp>
      <p:sp>
        <p:nvSpPr>
          <p:cNvPr id="9" name="Espace réservé du numéro de diapositive 7"/>
          <p:cNvSpPr>
            <a:spLocks noGrp="1"/>
          </p:cNvSpPr>
          <p:nvPr>
            <p:ph type="sldNum" sz="quarter" idx="12"/>
          </p:nvPr>
        </p:nvSpPr>
        <p:spPr bwMode="auto"/>
        <p:txBody>
          <a:bodyPr/>
          <a:lstStyle>
            <a:lvl1pPr>
              <a:defRPr>
                <a:solidFill>
                  <a:srgbClr val="57517B"/>
                </a:solidFill>
              </a:defRPr>
            </a:lvl1pPr>
          </a:lstStyle>
          <a:p>
            <a:pPr defTabSz="342900">
              <a:defRPr/>
            </a:pPr>
            <a:fld id="{6D22F896-40B5-4ADD-8801-0D06FADFA095}" type="slidenum">
              <a:rPr lang="fr-FR" sz="1200" kern="0" smtClean="0">
                <a:latin typeface="Roboto"/>
                <a:cs typeface="Arial"/>
              </a:rPr>
              <a:pPr defTabSz="342900">
                <a:defRPr/>
              </a:pPr>
              <a:t>‹N°›</a:t>
            </a:fld>
            <a:endParaRPr lang="fr-FR" sz="1200" kern="0" dirty="0">
              <a:latin typeface="Roboto"/>
              <a:cs typeface="Arial"/>
            </a:endParaRPr>
          </a:p>
        </p:txBody>
      </p:sp>
    </p:spTree>
    <p:extLst>
      <p:ext uri="{BB962C8B-B14F-4D97-AF65-F5344CB8AC3E}">
        <p14:creationId xmlns:p14="http://schemas.microsoft.com/office/powerpoint/2010/main" val="327934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5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5FC77AAF-21AA-43B2-83A6-EA8A2FF66DCA}"/>
              </a:ext>
            </a:extLst>
          </p:cNvPr>
          <p:cNvSpPr>
            <a:spLocks noGrp="1"/>
          </p:cNvSpPr>
          <p:nvPr>
            <p:ph type="dt" sz="half" idx="10"/>
          </p:nvPr>
        </p:nvSpPr>
        <p:spPr/>
        <p:txBody>
          <a:bodyPr/>
          <a:lstStyle>
            <a:lvl1pPr>
              <a:defRPr/>
            </a:lvl1pPr>
          </a:lstStyle>
          <a:p>
            <a:pPr>
              <a:defRPr/>
            </a:pPr>
            <a:fld id="{70D3C4CD-F14D-4F04-B43E-21F33AD95C47}" type="datetime1">
              <a:rPr lang="fr-FR" smtClean="0"/>
              <a:t>21/06/2023</a:t>
            </a:fld>
            <a:endParaRPr lang="fr-FR"/>
          </a:p>
        </p:txBody>
      </p:sp>
      <p:sp>
        <p:nvSpPr>
          <p:cNvPr id="5" name="Footer Placeholder 4">
            <a:extLst>
              <a:ext uri="{FF2B5EF4-FFF2-40B4-BE49-F238E27FC236}">
                <a16:creationId xmlns:a16="http://schemas.microsoft.com/office/drawing/2014/main" id="{89500961-68BF-4EF2-8EEE-829C5E18D4CE}"/>
              </a:ext>
            </a:extLst>
          </p:cNvPr>
          <p:cNvSpPr>
            <a:spLocks noGrp="1"/>
          </p:cNvSpPr>
          <p:nvPr>
            <p:ph type="ftr" sz="quarter" idx="11"/>
          </p:nvPr>
        </p:nvSpPr>
        <p:spPr/>
        <p:txBody>
          <a:bodyPr/>
          <a:lstStyle>
            <a:lvl1pPr>
              <a:defRPr/>
            </a:lvl1pPr>
          </a:lstStyle>
          <a:p>
            <a:pPr>
              <a:defRPr/>
            </a:pPr>
            <a:r>
              <a:rPr lang="fr-FR"/>
              <a:t>Le processus d'insertion professionnelle</a:t>
            </a:r>
          </a:p>
        </p:txBody>
      </p:sp>
      <p:sp>
        <p:nvSpPr>
          <p:cNvPr id="6" name="Slide Number Placeholder 5">
            <a:extLst>
              <a:ext uri="{FF2B5EF4-FFF2-40B4-BE49-F238E27FC236}">
                <a16:creationId xmlns:a16="http://schemas.microsoft.com/office/drawing/2014/main" id="{7DB76E6A-3CCB-4DD9-A2F3-A66BB90B4D65}"/>
              </a:ext>
            </a:extLst>
          </p:cNvPr>
          <p:cNvSpPr>
            <a:spLocks noGrp="1"/>
          </p:cNvSpPr>
          <p:nvPr>
            <p:ph type="sldNum" sz="quarter" idx="12"/>
          </p:nvPr>
        </p:nvSpPr>
        <p:spPr>
          <a:ln/>
        </p:spPr>
        <p:txBody>
          <a:bodyPr/>
          <a:lstStyle>
            <a:lvl1pPr>
              <a:defRPr/>
            </a:lvl1pPr>
          </a:lstStyle>
          <a:p>
            <a:fld id="{6715E1A6-1EFD-4917-BCCB-64111D14EF6D}" type="slidenum">
              <a:rPr lang="fr-FR" altLang="fr-FR"/>
              <a:pPr/>
              <a:t>‹N°›</a:t>
            </a:fld>
            <a:endParaRPr lang="fr-FR" altLang="fr-FR"/>
          </a:p>
        </p:txBody>
      </p:sp>
    </p:spTree>
    <p:extLst>
      <p:ext uri="{BB962C8B-B14F-4D97-AF65-F5344CB8AC3E}">
        <p14:creationId xmlns:p14="http://schemas.microsoft.com/office/powerpoint/2010/main" val="78570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23528" y="77559"/>
            <a:ext cx="863925" cy="635691"/>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 id="2147483813" r:id="rId7"/>
    <p:sldLayoutId id="2147483814" r:id="rId8"/>
    <p:sldLayoutId id="2147483817" r:id="rId9"/>
    <p:sldLayoutId id="2147483818" r:id="rId10"/>
    <p:sldLayoutId id="2147483820" r:id="rId11"/>
  </p:sldLayoutIdLst>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191&amp;idArticle=LEGIARTI000027864687&amp;dateTexte=&amp;categorieLien=cid"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3680&amp;dateTexte=&amp;categorieLien=cid" TargetMode="External"/><Relationship Id="rId2" Type="http://schemas.openxmlformats.org/officeDocument/2006/relationships/hyperlink" Target="https://www.legifrance.gouv.fr/affichCodeArticle.do?cidTexte=LEGITEXT000006072050&amp;idArticle=LEGIARTI000006903694&amp;dateTexte=&amp;categorieLien=cid" TargetMode="External"/><Relationship Id="rId1" Type="http://schemas.openxmlformats.org/officeDocument/2006/relationships/slideLayout" Target="../slideLayouts/slideLayout8.xml"/><Relationship Id="rId4" Type="http://schemas.openxmlformats.org/officeDocument/2006/relationships/hyperlink" Target="https://www.legifrance.gouv.fr/codes/article_lc/LEGIARTI000037388717"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3694&amp;dateTexte=&amp;categorieLien=cid"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4069&amp;idArticle=LEGIARTI000006797049&amp;dateTexte=&amp;categorieLien=cid" TargetMode="External"/><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hyperlink" Target="https://www.legifrance.gouv.fr/codes/article_lc/LEGIARTI000027747739"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191&amp;idArticle=LEGIARTI000029233451&amp;dateTexte=&amp;categorieLien=cid" TargetMode="External"/><Relationship Id="rId2" Type="http://schemas.openxmlformats.org/officeDocument/2006/relationships/hyperlink" Target="https://www.legifrance.gouv.fr/codes/article_lc/LEGIARTI000036687674" TargetMode="External"/><Relationship Id="rId1" Type="http://schemas.openxmlformats.org/officeDocument/2006/relationships/slideLayout" Target="../slideLayouts/slideLayout7.xml"/><Relationship Id="rId4" Type="http://schemas.openxmlformats.org/officeDocument/2006/relationships/hyperlink" Target="https://www.legifrance.gouv.fr/affichCodeArticle.do?cidTexte=LEGITEXT000006071191&amp;idArticle=LEGIARTI000006525173&amp;dateTexte=&amp;categorieLien=cid"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191&amp;idArticle=LEGIARTI000029234123&amp;dateTexte=&amp;categorieLien=cid" TargetMode="External"/><Relationship Id="rId2" Type="http://schemas.openxmlformats.org/officeDocument/2006/relationships/hyperlink" Target="https://www.legifrance.gouv.fr/affichCodeArticle.do?cidTexte=LEGITEXT000006072050&amp;idArticle=LEGIARTI000006903179&amp;dateTexte=&amp;categorieLien=cid"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367&amp;idArticle=LEGIARTI000006596531&amp;dateTexte=&amp;categorieLien=cid"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3189&amp;idArticle=LEGIARTI000006743161&amp;dateTexte=&amp;categorieLien=cid" TargetMode="External"/><Relationship Id="rId2" Type="http://schemas.openxmlformats.org/officeDocument/2006/relationships/hyperlink" Target="https://www.legifrance.gouv.fr/affichCodeArticle.do?cidTexte=LEGITEXT000006071191&amp;idArticle=LEGIARTI000029234217&amp;dateTexte=&amp;categorieLien=cid" TargetMode="External"/><Relationship Id="rId1" Type="http://schemas.openxmlformats.org/officeDocument/2006/relationships/slideLayout" Target="../slideLayouts/slideLayout7.xml"/><Relationship Id="rId5" Type="http://schemas.openxmlformats.org/officeDocument/2006/relationships/hyperlink" Target="https://www.legifrance.gouv.fr/affichCodeArticle.do?cidTexte=LEGITEXT000006071367&amp;idArticle=LEGIARTI000006586018&amp;dateTexte=&amp;categorieLien=cid" TargetMode="External"/><Relationship Id="rId4" Type="http://schemas.openxmlformats.org/officeDocument/2006/relationships/hyperlink" Target="https://www.legifrance.gouv.fr/affichCodeArticle.do?cidTexte=LEGITEXT000006071367&amp;idArticle=LEGIARTI000006585729&amp;dateTexte=&amp;categorieLien=ci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191&amp;idArticle=LEGIARTI000029234215&amp;dateTexte=&amp;categorieLien=cid" TargetMode="External"/><Relationship Id="rId7" Type="http://schemas.openxmlformats.org/officeDocument/2006/relationships/hyperlink" Target="https://www.legifrance.gouv.fr/affichCodeArticle.do?cidTexte=LEGITEXT000006072050&amp;idArticle=LEGIARTI000006902019&amp;dateTexte=&amp;categorieLien=cid" TargetMode="External"/><Relationship Id="rId2" Type="http://schemas.openxmlformats.org/officeDocument/2006/relationships/hyperlink" Target="https://www.legifrance.gouv.fr/codes/article_lc/LEGIARTI000029814152?idSecParent=LEGISCTA000006166759" TargetMode="External"/><Relationship Id="rId1" Type="http://schemas.openxmlformats.org/officeDocument/2006/relationships/slideLayout" Target="../slideLayouts/slideLayout7.xml"/><Relationship Id="rId6" Type="http://schemas.openxmlformats.org/officeDocument/2006/relationships/hyperlink" Target="https://www.legifrance.gouv.fr/affichCodeArticle.do?cidTexte=LEGITEXT000006072050&amp;idArticle=LEGIARTI000006902931&amp;dateTexte=&amp;categorieLien=cid" TargetMode="External"/><Relationship Id="rId5" Type="http://schemas.openxmlformats.org/officeDocument/2006/relationships/hyperlink" Target="https://www.legifrance.gouv.fr/affichCodeArticle.do?cidTexte=LEGITEXT000006072050&amp;idArticle=LEGIARTI000006902943&amp;dateTexte=&amp;categorieLien=cid" TargetMode="External"/><Relationship Id="rId4" Type="http://schemas.openxmlformats.org/officeDocument/2006/relationships/hyperlink" Target="https://www.legifrance.gouv.fr/affichCodeArticle.do?cidTexte=LEGITEXT000006071191&amp;idArticle=LEGIARTI000029234219&amp;dateTexte=&amp;categorieLien=cid"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35&amp;idArticle=LEGIARTI000021956514&amp;dateTexte=&amp;categorieLien=cid" TargetMode="External"/><Relationship Id="rId2" Type="http://schemas.openxmlformats.org/officeDocument/2006/relationships/hyperlink" Target="https://www.legifrance.gouv.fr/loda/article_lc/LEGIARTI000042997036"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3680&amp;dateTexte=&amp;categorieLien=cid" TargetMode="External"/><Relationship Id="rId2" Type="http://schemas.openxmlformats.org/officeDocument/2006/relationships/hyperlink" Target="https://www.legifrance.gouv.fr/codes/article_lc/LEGIARTI000033024834/2021-05-27"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050&amp;idArticle=LEGIARTI000006903765&amp;dateTexte=&amp;categorieLien=cid" TargetMode="Externa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8" Type="http://schemas.openxmlformats.org/officeDocument/2006/relationships/hyperlink" Target="https://www.inshea.fr/sites/default/files/Dossier%20amenagements%20examens%202022.pdf" TargetMode="External"/><Relationship Id="rId3" Type="http://schemas.openxmlformats.org/officeDocument/2006/relationships/hyperlink" Target="https://www.enseignementsup-recherche.gouv.fr/fr/guide-de-l-apprentissage-dans-l-enseignement-superieur-49042" TargetMode="External"/><Relationship Id="rId7" Type="http://schemas.openxmlformats.org/officeDocument/2006/relationships/hyperlink" Target="https://www.reseau-canope.fr/notice/science-et-ecole-inclusive-promouvoir-lequite-dans-les-examens-et-evaluations-scolaires-pour-les-enfants-en-situation-de-handicap.html" TargetMode="External"/><Relationship Id="rId2" Type="http://schemas.openxmlformats.org/officeDocument/2006/relationships/hyperlink" Target="https://www.enseignementsup-recherche.gouv.fr/sites/default/files/2022-12/guide-des-stages-24538.pdf" TargetMode="External"/><Relationship Id="rId1" Type="http://schemas.openxmlformats.org/officeDocument/2006/relationships/slideLayout" Target="../slideLayouts/slideLayout10.xml"/><Relationship Id="rId6" Type="http://schemas.openxmlformats.org/officeDocument/2006/relationships/hyperlink" Target="https://www.reseau-canope.fr/handicap-et-inclusion-regards-croises-recherche-ecole/captations.html#anchor-content" TargetMode="External"/><Relationship Id="rId5" Type="http://schemas.openxmlformats.org/officeDocument/2006/relationships/hyperlink" Target="https://www.canal-u.tv/video/universite_toulouse_ii_le_mirail/education_inclusive_la_question_de_l_evaluation_des_representations_aux_pratiques_evaluatives_ouverture_du_colloque.18110" TargetMode="External"/><Relationship Id="rId4" Type="http://schemas.openxmlformats.org/officeDocument/2006/relationships/hyperlink" Target="https://www.monparcourshandicap.gouv.fr/etudes-superieures"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mailto:mieh@enseignementsup.gouv.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nseignementsup-recherche.gouv.fr/fr/bo/23/Hebdo10/ESRS2234137C.htm"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1191&amp;idArticle=LEGIARTI000027864687&amp;dateTexte=&amp;categorieLien=cid"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r>
              <a:rPr lang="fr-FR"/>
              <a:t>XX/XX/XXXX</a:t>
            </a:r>
            <a:endParaRPr lang="fr-FR" dirty="0"/>
          </a:p>
        </p:txBody>
      </p:sp>
      <p:sp>
        <p:nvSpPr>
          <p:cNvPr id="9" name="Espace réservé du numéro de diapositive 8"/>
          <p:cNvSpPr>
            <a:spLocks noGrp="1"/>
          </p:cNvSpPr>
          <p:nvPr>
            <p:ph type="sldNum" sz="quarter" idx="12"/>
          </p:nvPr>
        </p:nvSpPr>
        <p:spPr/>
        <p:txBody>
          <a:bodyPr/>
          <a:lstStyle/>
          <a:p>
            <a:fld id="{10C140CD-8AED-46FF-A9A2-77308F3F39AE}" type="slidenum">
              <a:rPr lang="fr-FR" smtClean="0"/>
              <a:pPr/>
              <a:t>1</a:t>
            </a:fld>
            <a:endParaRPr lang="fr-FR" dirty="0"/>
          </a:p>
        </p:txBody>
      </p:sp>
      <p:sp>
        <p:nvSpPr>
          <p:cNvPr id="10" name="Espace réservé du pied de page 7">
            <a:extLst>
              <a:ext uri="{FF2B5EF4-FFF2-40B4-BE49-F238E27FC236}">
                <a16:creationId xmlns:a16="http://schemas.microsoft.com/office/drawing/2014/main" id="{7BBB62AB-3A18-9040-B644-0FC23F2F3994}"/>
              </a:ext>
            </a:extLst>
          </p:cNvPr>
          <p:cNvSpPr>
            <a:spLocks noGrp="1"/>
          </p:cNvSpPr>
          <p:nvPr>
            <p:ph type="ftr" sz="quarter" idx="11"/>
          </p:nvPr>
        </p:nvSpPr>
        <p:spPr>
          <a:xfrm>
            <a:off x="720000" y="3919897"/>
            <a:ext cx="3240000" cy="900000"/>
          </a:xfrm>
        </p:spPr>
        <p:txBody>
          <a:bodyPr/>
          <a:lstStyle/>
          <a:p>
            <a:r>
              <a:rPr lang="fr-FR" dirty="0"/>
              <a:t>DGESIP A2-3</a:t>
            </a:r>
          </a:p>
        </p:txBody>
      </p:sp>
    </p:spTree>
    <p:extLst>
      <p:ext uri="{BB962C8B-B14F-4D97-AF65-F5344CB8AC3E}">
        <p14:creationId xmlns:p14="http://schemas.microsoft.com/office/powerpoint/2010/main" val="62429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613-27-1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10</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a:xfrm>
            <a:off x="395536" y="1347614"/>
            <a:ext cx="8424000" cy="3435886"/>
          </a:xfrm>
        </p:spPr>
        <p:txBody>
          <a:bodyPr/>
          <a:lstStyle/>
          <a:p>
            <a:r>
              <a:rPr lang="fr-FR" sz="1600" dirty="0"/>
              <a:t>Les aménagements des </a:t>
            </a:r>
            <a:r>
              <a:rPr lang="fr-FR" sz="1600" b="1" u="sng" dirty="0">
                <a:solidFill>
                  <a:srgbClr val="0070C0"/>
                </a:solidFill>
              </a:rPr>
              <a:t>conditions d'examen </a:t>
            </a:r>
            <a:r>
              <a:rPr lang="fr-FR" sz="1600" dirty="0"/>
              <a:t>accordés au candidat </a:t>
            </a:r>
            <a:r>
              <a:rPr lang="fr-FR" sz="1600" b="1" dirty="0">
                <a:solidFill>
                  <a:srgbClr val="0070C0"/>
                </a:solidFill>
              </a:rPr>
              <a:t>s'appliquent tout au long de la formation </a:t>
            </a:r>
            <a:r>
              <a:rPr lang="fr-FR" sz="1600" dirty="0"/>
              <a:t>qui conduit au diplôme ou titre préparé, sous réserve des dispositions prévues aux alinéas suivants.</a:t>
            </a:r>
            <a:r>
              <a:rPr lang="fr-FR" sz="3600" dirty="0"/>
              <a:t/>
            </a:r>
            <a:br>
              <a:rPr lang="fr-FR" sz="3600" dirty="0"/>
            </a:br>
            <a:r>
              <a:rPr lang="fr-FR" sz="1600" dirty="0" smtClean="0"/>
              <a:t>Le </a:t>
            </a:r>
            <a:r>
              <a:rPr lang="fr-FR" sz="1600" dirty="0"/>
              <a:t>candidat peut demander à ce que les aménagements qui lui ont été accordés </a:t>
            </a:r>
            <a:r>
              <a:rPr lang="fr-FR" sz="1600" b="1" dirty="0">
                <a:solidFill>
                  <a:srgbClr val="0070C0"/>
                </a:solidFill>
              </a:rPr>
              <a:t>soient revus</a:t>
            </a:r>
            <a:r>
              <a:rPr lang="fr-FR" sz="1600" dirty="0"/>
              <a:t>. Cette révision intervient selon les modalités prévues aux premier et troisième alinéas de l'article D. 613-27.</a:t>
            </a:r>
            <a:r>
              <a:rPr lang="fr-FR" sz="3600" dirty="0"/>
              <a:t/>
            </a:r>
            <a:br>
              <a:rPr lang="fr-FR" sz="3600" dirty="0"/>
            </a:br>
            <a:r>
              <a:rPr lang="fr-FR" sz="1600" dirty="0" smtClean="0"/>
              <a:t>Lorsque </a:t>
            </a:r>
            <a:r>
              <a:rPr lang="fr-FR" sz="1600" dirty="0"/>
              <a:t>tout ou partie des aménagements accordés n'est </a:t>
            </a:r>
            <a:r>
              <a:rPr lang="fr-FR" sz="1600" b="1" dirty="0">
                <a:solidFill>
                  <a:srgbClr val="0070C0"/>
                </a:solidFill>
              </a:rPr>
              <a:t>plus autorisée par le règlement de l'examen</a:t>
            </a:r>
            <a:r>
              <a:rPr lang="fr-FR" sz="1600" dirty="0"/>
              <a:t>, l'autorité administrative compétente pour organiser celui-ci en </a:t>
            </a:r>
            <a:r>
              <a:rPr lang="fr-FR" sz="1600" b="1" dirty="0">
                <a:solidFill>
                  <a:srgbClr val="0070C0"/>
                </a:solidFill>
              </a:rPr>
              <a:t>informe le candidat</a:t>
            </a:r>
            <a:r>
              <a:rPr lang="fr-FR" sz="1600" dirty="0"/>
              <a:t> et peut lui </a:t>
            </a:r>
            <a:r>
              <a:rPr lang="fr-FR" sz="1600" b="1" dirty="0">
                <a:solidFill>
                  <a:srgbClr val="0070C0"/>
                </a:solidFill>
              </a:rPr>
              <a:t>proposer d'autres aménagements </a:t>
            </a:r>
            <a:r>
              <a:rPr lang="fr-FR" sz="1600" dirty="0"/>
              <a:t>en cohérence avec sa situation de handicap. Le candidat </a:t>
            </a:r>
            <a:r>
              <a:rPr lang="fr-FR" sz="1600" b="1" dirty="0">
                <a:solidFill>
                  <a:srgbClr val="0070C0"/>
                </a:solidFill>
              </a:rPr>
              <a:t>conserve les aménagements accordés qui restent autorisés </a:t>
            </a:r>
            <a:r>
              <a:rPr lang="fr-FR" sz="1600" dirty="0"/>
              <a:t>par le règlement de l'examen. Les aménagements accordés qui ne sont plus autorisés par ce règlement sont abrogés. Le candidat peut </a:t>
            </a:r>
            <a:r>
              <a:rPr lang="fr-FR" sz="1600" b="1" dirty="0">
                <a:solidFill>
                  <a:srgbClr val="0070C0"/>
                </a:solidFill>
              </a:rPr>
              <a:t>solliciter de nouveaux aménagements</a:t>
            </a:r>
            <a:r>
              <a:rPr lang="fr-FR" sz="1600" dirty="0"/>
              <a:t>. Sa demande en ce sens est formulée selon les modalités prévues aux premier et troisième alinéas de l'article D. 613-27.</a:t>
            </a:r>
            <a:endParaRPr lang="fr-FR" sz="36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927323206"/>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613-27-2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a:xfrm>
            <a:off x="380988" y="1605943"/>
            <a:ext cx="8424000" cy="2895990"/>
          </a:xfrm>
        </p:spPr>
        <p:txBody>
          <a:bodyPr/>
          <a:lstStyle/>
          <a:p>
            <a:r>
              <a:rPr lang="fr-FR" sz="1400" dirty="0"/>
              <a:t>Sans préjudice des dispositions de l'article D. 613-27 et sous réserve des dispositions prévues aux alinéas suivants, les </a:t>
            </a:r>
            <a:r>
              <a:rPr lang="fr-FR" sz="1400" b="1" u="sng" dirty="0">
                <a:solidFill>
                  <a:srgbClr val="0070C0"/>
                </a:solidFill>
              </a:rPr>
              <a:t>candidats aux concours </a:t>
            </a:r>
            <a:r>
              <a:rPr lang="fr-FR" sz="1400" b="1" dirty="0">
                <a:solidFill>
                  <a:srgbClr val="0070C0"/>
                </a:solidFill>
              </a:rPr>
              <a:t>conservent</a:t>
            </a:r>
            <a:r>
              <a:rPr lang="fr-FR" sz="1400" dirty="0"/>
              <a:t> le bénéfice des aménagements qui leur ont été accordés </a:t>
            </a:r>
            <a:r>
              <a:rPr lang="fr-FR" sz="1400" b="1" dirty="0">
                <a:solidFill>
                  <a:srgbClr val="0070C0"/>
                </a:solidFill>
              </a:rPr>
              <a:t>pour le baccalauréat </a:t>
            </a:r>
            <a:r>
              <a:rPr lang="fr-FR" sz="1400" dirty="0"/>
              <a:t>sur le fondement des articles D. 351-27 à D. 351-28-1</a:t>
            </a:r>
            <a:r>
              <a:rPr lang="fr-FR" sz="1400" dirty="0" smtClean="0"/>
              <a:t>.</a:t>
            </a:r>
            <a:r>
              <a:rPr lang="fr-FR" sz="2400" dirty="0"/>
              <a:t/>
            </a:r>
            <a:br>
              <a:rPr lang="fr-FR" sz="2400" dirty="0"/>
            </a:br>
            <a:r>
              <a:rPr lang="fr-FR" sz="1400" dirty="0"/>
              <a:t>Le candidat </a:t>
            </a:r>
            <a:r>
              <a:rPr lang="fr-FR" sz="1400" b="1" dirty="0">
                <a:solidFill>
                  <a:srgbClr val="0070C0"/>
                </a:solidFill>
              </a:rPr>
              <a:t>peut renoncer </a:t>
            </a:r>
            <a:r>
              <a:rPr lang="fr-FR" sz="1400" dirty="0"/>
              <a:t>au bénéfice de ces aménagements sur demande adressée à l'autorité administrative compétente pour organiser le concours </a:t>
            </a:r>
            <a:r>
              <a:rPr lang="fr-FR" sz="1400" b="1" dirty="0">
                <a:solidFill>
                  <a:srgbClr val="0070C0"/>
                </a:solidFill>
              </a:rPr>
              <a:t>au plus tard à la date </a:t>
            </a:r>
            <a:r>
              <a:rPr lang="fr-FR" sz="1400" dirty="0"/>
              <a:t>prévue au deuxième alinéa de l'article D. 613-27. Cette renonciation est de droit. Il peut également, dans le même délai, demander la </a:t>
            </a:r>
            <a:r>
              <a:rPr lang="fr-FR" sz="1400" b="1" dirty="0">
                <a:solidFill>
                  <a:srgbClr val="0070C0"/>
                </a:solidFill>
              </a:rPr>
              <a:t>révision de tout ou partie des aménagements accordés</a:t>
            </a:r>
            <a:r>
              <a:rPr lang="fr-FR" sz="1400" dirty="0"/>
              <a:t>. Ceux-ci sont revus selon les modalités prévues aux premier et troisième alinéas de l'article D. 613-27</a:t>
            </a:r>
            <a:r>
              <a:rPr lang="fr-FR" sz="1400" dirty="0" smtClean="0"/>
              <a:t>.</a:t>
            </a:r>
            <a:r>
              <a:rPr lang="fr-FR" sz="2400" dirty="0"/>
              <a:t/>
            </a:r>
            <a:br>
              <a:rPr lang="fr-FR" sz="2400" dirty="0"/>
            </a:br>
            <a:r>
              <a:rPr lang="fr-FR" sz="1400" b="1" dirty="0">
                <a:solidFill>
                  <a:srgbClr val="0070C0"/>
                </a:solidFill>
              </a:rPr>
              <a:t>L'autorité administrative </a:t>
            </a:r>
            <a:r>
              <a:rPr lang="fr-FR" sz="1400" dirty="0"/>
              <a:t>compétente pour organiser le concours </a:t>
            </a:r>
            <a:r>
              <a:rPr lang="fr-FR" sz="1400" b="1" dirty="0">
                <a:solidFill>
                  <a:srgbClr val="0070C0"/>
                </a:solidFill>
              </a:rPr>
              <a:t>peut refuser d'accorder tout ou partie des aménagements obtenus au baccalauréat </a:t>
            </a:r>
            <a:r>
              <a:rPr lang="fr-FR" sz="1400" dirty="0"/>
              <a:t>pour des motifs tirés de leur absence de cohérence avec les conditions réglementaires du concours. Elle en </a:t>
            </a:r>
            <a:r>
              <a:rPr lang="fr-FR" sz="1400" b="1" dirty="0">
                <a:solidFill>
                  <a:srgbClr val="0070C0"/>
                </a:solidFill>
              </a:rPr>
              <a:t>informe le candidat </a:t>
            </a:r>
            <a:r>
              <a:rPr lang="fr-FR" sz="1400" dirty="0"/>
              <a:t>qui peut solliciter de nouveaux aménagements. Sa demande en ce sens est formulée selon les modalités prévues aux premier et troisième alinéas de l'article D. 613-27.</a:t>
            </a:r>
            <a:endParaRPr lang="fr-FR" sz="48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47528953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613-28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12</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p:txBody>
          <a:bodyPr/>
          <a:lstStyle/>
          <a:p>
            <a:r>
              <a:rPr lang="fr-FR" sz="2000" dirty="0"/>
              <a:t>L'autorité administrative mentionnée à l'article </a:t>
            </a:r>
            <a:r>
              <a:rPr lang="fr-FR" sz="2000" u="sng" dirty="0">
                <a:hlinkClick r:id="rId2" tooltip="Code de l"/>
              </a:rPr>
              <a:t>D. 613-27</a:t>
            </a:r>
            <a:r>
              <a:rPr lang="fr-FR" sz="2000" dirty="0"/>
              <a:t> s'assure de </a:t>
            </a:r>
            <a:r>
              <a:rPr lang="fr-FR" sz="2000" b="1" dirty="0">
                <a:solidFill>
                  <a:srgbClr val="0070C0"/>
                </a:solidFill>
              </a:rPr>
              <a:t>l'accessibilité aux personnes handicapées des locaux </a:t>
            </a:r>
            <a:r>
              <a:rPr lang="fr-FR" sz="2000" dirty="0"/>
              <a:t>prévus pour le déroulement des épreuves. Elle fait met</a:t>
            </a:r>
            <a:r>
              <a:rPr lang="fr-FR" sz="2000" b="1" dirty="0">
                <a:solidFill>
                  <a:srgbClr val="0070C0"/>
                </a:solidFill>
              </a:rPr>
              <a:t>tre en place les aménagements autorisés</a:t>
            </a:r>
            <a:r>
              <a:rPr lang="fr-FR" sz="2000" dirty="0"/>
              <a:t> pour chaque candidat.</a:t>
            </a:r>
            <a:endParaRPr lang="fr-FR" sz="44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2341685060"/>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613-29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13</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p:txBody>
          <a:bodyPr/>
          <a:lstStyle/>
          <a:p>
            <a:r>
              <a:rPr lang="fr-FR" sz="2400" dirty="0"/>
              <a:t>Le </a:t>
            </a:r>
            <a:r>
              <a:rPr lang="fr-FR" sz="2400" b="1" dirty="0">
                <a:solidFill>
                  <a:srgbClr val="0070C0"/>
                </a:solidFill>
              </a:rPr>
              <a:t>président ou le directeur de l'établissement </a:t>
            </a:r>
            <a:r>
              <a:rPr lang="fr-FR" sz="2400" dirty="0"/>
              <a:t>d'enseignement supérieur prend toutes les mesures permettant aux </a:t>
            </a:r>
            <a:r>
              <a:rPr lang="fr-FR" sz="2400" b="1" dirty="0">
                <a:solidFill>
                  <a:srgbClr val="0070C0"/>
                </a:solidFill>
              </a:rPr>
              <a:t>étudiants handicapés</a:t>
            </a:r>
            <a:r>
              <a:rPr lang="fr-FR" sz="2400" dirty="0"/>
              <a:t>, qui sont </a:t>
            </a:r>
            <a:r>
              <a:rPr lang="fr-FR" sz="2400" b="1" dirty="0">
                <a:solidFill>
                  <a:srgbClr val="0070C0"/>
                </a:solidFill>
              </a:rPr>
              <a:t>hospitalisés</a:t>
            </a:r>
            <a:r>
              <a:rPr lang="fr-FR" sz="2400" dirty="0"/>
              <a:t> au moment des sessions de l'examen ou du concours, de </a:t>
            </a:r>
            <a:r>
              <a:rPr lang="fr-FR" sz="2400" b="1" dirty="0">
                <a:solidFill>
                  <a:srgbClr val="0070C0"/>
                </a:solidFill>
              </a:rPr>
              <a:t>composer</a:t>
            </a:r>
            <a:r>
              <a:rPr lang="fr-FR" sz="2400" dirty="0"/>
              <a:t> dans des conditions définies en accord avec le chef de pôle d'activité hospitalier dont dépend l'étudiant.</a:t>
            </a:r>
            <a:endParaRPr lang="fr-FR" sz="48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16559608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613-30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14</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p:txBody>
          <a:bodyPr/>
          <a:lstStyle/>
          <a:p>
            <a:r>
              <a:rPr lang="fr-FR" sz="2400" dirty="0"/>
              <a:t>Le </a:t>
            </a:r>
            <a:r>
              <a:rPr lang="fr-FR" sz="2400" b="1" dirty="0">
                <a:solidFill>
                  <a:srgbClr val="0070C0"/>
                </a:solidFill>
              </a:rPr>
              <a:t>président du jury </a:t>
            </a:r>
            <a:r>
              <a:rPr lang="fr-FR" sz="2400" dirty="0"/>
              <a:t>de l'examen ou du concours est </a:t>
            </a:r>
            <a:r>
              <a:rPr lang="fr-FR" sz="2400" b="1" dirty="0">
                <a:solidFill>
                  <a:srgbClr val="0070C0"/>
                </a:solidFill>
              </a:rPr>
              <a:t>informé</a:t>
            </a:r>
            <a:r>
              <a:rPr lang="fr-FR" sz="2400" dirty="0"/>
              <a:t> par le service organisateur de ce dernier des </a:t>
            </a:r>
            <a:r>
              <a:rPr lang="fr-FR" sz="2400" b="1" dirty="0">
                <a:solidFill>
                  <a:srgbClr val="0070C0"/>
                </a:solidFill>
              </a:rPr>
              <a:t>aménagements</a:t>
            </a:r>
            <a:r>
              <a:rPr lang="fr-FR" sz="2400" dirty="0"/>
              <a:t> dont ont bénéficié les candidats concernés, dans le </a:t>
            </a:r>
            <a:r>
              <a:rPr lang="fr-FR" sz="2400" b="1" dirty="0">
                <a:solidFill>
                  <a:srgbClr val="0070C0"/>
                </a:solidFill>
              </a:rPr>
              <a:t>respect de la règle d'anonymat </a:t>
            </a:r>
            <a:r>
              <a:rPr lang="fr-FR" sz="2400" dirty="0"/>
              <a:t>des candidats. Il </a:t>
            </a:r>
            <a:r>
              <a:rPr lang="fr-FR" sz="2400" b="1" dirty="0">
                <a:solidFill>
                  <a:srgbClr val="0070C0"/>
                </a:solidFill>
              </a:rPr>
              <a:t>informe</a:t>
            </a:r>
            <a:r>
              <a:rPr lang="fr-FR" sz="2400" dirty="0"/>
              <a:t>, </a:t>
            </a:r>
            <a:r>
              <a:rPr lang="fr-FR" sz="2400" b="1" dirty="0">
                <a:solidFill>
                  <a:srgbClr val="0070C0"/>
                </a:solidFill>
              </a:rPr>
              <a:t>le cas échéant, les membres du jury </a:t>
            </a:r>
            <a:r>
              <a:rPr lang="fr-FR" sz="2400" dirty="0"/>
              <a:t>des aménagements mis en œuvre.</a:t>
            </a:r>
            <a:endParaRPr lang="fr-FR" sz="48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156708654"/>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Circulaire de 2023</a:t>
            </a:r>
            <a:endParaRPr lang="fr-FR" dirty="0"/>
          </a:p>
        </p:txBody>
      </p:sp>
      <p:sp>
        <p:nvSpPr>
          <p:cNvPr id="9" name="Espace réservé du texte 8"/>
          <p:cNvSpPr>
            <a:spLocks noGrp="1"/>
          </p:cNvSpPr>
          <p:nvPr>
            <p:ph type="body" sz="quarter" idx="14"/>
          </p:nvPr>
        </p:nvSpPr>
        <p:spPr>
          <a:xfrm>
            <a:off x="359999" y="1491630"/>
            <a:ext cx="8424000" cy="3096344"/>
          </a:xfrm>
        </p:spPr>
        <p:txBody>
          <a:bodyPr numCol="2"/>
          <a:lstStyle/>
          <a:p>
            <a:pPr marL="228600" indent="-228600">
              <a:buAutoNum type="arabicPeriod"/>
            </a:pPr>
            <a:r>
              <a:rPr lang="fr-FR" b="1" dirty="0" smtClean="0"/>
              <a:t>Les examens et concours concernés</a:t>
            </a:r>
          </a:p>
          <a:p>
            <a:pPr marL="228600" indent="-228600">
              <a:buAutoNum type="arabicPeriod"/>
            </a:pPr>
            <a:r>
              <a:rPr lang="fr-FR" b="1" dirty="0" smtClean="0"/>
              <a:t>Les candidats concernés</a:t>
            </a:r>
          </a:p>
          <a:p>
            <a:pPr marL="228600" indent="-228600">
              <a:buAutoNum type="arabicPeriod"/>
            </a:pPr>
            <a:r>
              <a:rPr lang="fr-FR" b="1" dirty="0" smtClean="0"/>
              <a:t>La procédure</a:t>
            </a:r>
          </a:p>
          <a:p>
            <a:pPr marL="480600" lvl="1" indent="-228600">
              <a:spcBef>
                <a:spcPts val="0"/>
              </a:spcBef>
              <a:spcAft>
                <a:spcPts val="500"/>
              </a:spcAft>
              <a:buAutoNum type="arabicPeriod"/>
            </a:pPr>
            <a:r>
              <a:rPr lang="fr-FR" sz="1050" dirty="0"/>
              <a:t>La demande d’aménagements</a:t>
            </a:r>
          </a:p>
          <a:p>
            <a:pPr marL="480600" lvl="1" indent="-228600">
              <a:spcBef>
                <a:spcPts val="0"/>
              </a:spcBef>
              <a:spcAft>
                <a:spcPts val="500"/>
              </a:spcAft>
              <a:buAutoNum type="arabicPeriod"/>
            </a:pPr>
            <a:r>
              <a:rPr lang="fr-FR" sz="1050" dirty="0"/>
              <a:t>Le calendrier</a:t>
            </a:r>
          </a:p>
          <a:p>
            <a:pPr marL="480600" lvl="1" indent="-228600">
              <a:spcBef>
                <a:spcPts val="0"/>
              </a:spcBef>
              <a:spcAft>
                <a:spcPts val="500"/>
              </a:spcAft>
              <a:buAutoNum type="arabicPeriod"/>
            </a:pPr>
            <a:r>
              <a:rPr lang="fr-FR" sz="1050" dirty="0"/>
              <a:t>La démarche</a:t>
            </a:r>
          </a:p>
          <a:p>
            <a:pPr marL="480600" lvl="1" indent="-228600">
              <a:spcBef>
                <a:spcPts val="0"/>
              </a:spcBef>
              <a:spcAft>
                <a:spcPts val="500"/>
              </a:spcAft>
              <a:buAutoNum type="arabicPeriod"/>
            </a:pPr>
            <a:r>
              <a:rPr lang="fr-FR" sz="1050" dirty="0"/>
              <a:t>L’avis du médecin</a:t>
            </a:r>
          </a:p>
          <a:p>
            <a:pPr marL="480600" lvl="1" indent="-228600">
              <a:spcBef>
                <a:spcPts val="0"/>
              </a:spcBef>
              <a:spcAft>
                <a:spcPts val="500"/>
              </a:spcAft>
              <a:buAutoNum type="arabicPeriod"/>
            </a:pPr>
            <a:r>
              <a:rPr lang="fr-FR" sz="1050" dirty="0"/>
              <a:t>La décision de l’autorité administrative</a:t>
            </a:r>
          </a:p>
          <a:p>
            <a:pPr marL="480600" lvl="1" indent="-228600">
              <a:spcBef>
                <a:spcPts val="0"/>
              </a:spcBef>
              <a:spcAft>
                <a:spcPts val="500"/>
              </a:spcAft>
              <a:buAutoNum type="arabicPeriod"/>
            </a:pPr>
            <a:r>
              <a:rPr lang="fr-FR" sz="1050" dirty="0"/>
              <a:t>La procédure de recours</a:t>
            </a:r>
          </a:p>
          <a:p>
            <a:pPr marL="228600" indent="-228600">
              <a:buAutoNum type="arabicPeriod"/>
            </a:pPr>
            <a:r>
              <a:rPr lang="fr-FR" b="1" dirty="0" smtClean="0"/>
              <a:t>La mise en œuvre des aménagements d’examens et de concours</a:t>
            </a:r>
          </a:p>
          <a:p>
            <a:pPr marL="480600" lvl="1" indent="-228600" defTabSz="182563">
              <a:spcBef>
                <a:spcPts val="0"/>
              </a:spcBef>
              <a:buFont typeface="+mj-lt"/>
              <a:buAutoNum type="arabicPeriod"/>
            </a:pPr>
            <a:r>
              <a:rPr lang="fr-FR" sz="1050" dirty="0" smtClean="0"/>
              <a:t>L’organisation </a:t>
            </a:r>
            <a:r>
              <a:rPr lang="fr-FR" sz="1050" dirty="0"/>
              <a:t>des épreuves</a:t>
            </a:r>
          </a:p>
          <a:p>
            <a:pPr marL="480600" lvl="1" indent="-228600" defTabSz="182563">
              <a:spcBef>
                <a:spcPts val="0"/>
              </a:spcBef>
              <a:buFont typeface="+mj-lt"/>
              <a:buAutoNum type="arabicPeriod"/>
            </a:pPr>
            <a:r>
              <a:rPr lang="fr-FR" sz="1050" dirty="0" smtClean="0"/>
              <a:t>Le </a:t>
            </a:r>
            <a:r>
              <a:rPr lang="fr-FR" sz="1050" dirty="0"/>
              <a:t>temps majoré et les temps de pause</a:t>
            </a:r>
          </a:p>
          <a:p>
            <a:pPr marL="480600" lvl="1" indent="-228600" defTabSz="182563">
              <a:spcBef>
                <a:spcPts val="0"/>
              </a:spcBef>
              <a:buFont typeface="+mj-lt"/>
              <a:buAutoNum type="arabicPeriod"/>
            </a:pPr>
            <a:r>
              <a:rPr lang="fr-FR" sz="1050" dirty="0" smtClean="0"/>
              <a:t>Les </a:t>
            </a:r>
            <a:r>
              <a:rPr lang="fr-FR" sz="1050" dirty="0"/>
              <a:t>aides humaines</a:t>
            </a:r>
          </a:p>
          <a:p>
            <a:pPr marL="480600" lvl="1" indent="-228600" defTabSz="182563">
              <a:spcBef>
                <a:spcPts val="0"/>
              </a:spcBef>
              <a:buFont typeface="+mj-lt"/>
              <a:buAutoNum type="arabicPeriod"/>
            </a:pPr>
            <a:r>
              <a:rPr lang="fr-FR" sz="1050" dirty="0" smtClean="0"/>
              <a:t>L’utilisation </a:t>
            </a:r>
            <a:r>
              <a:rPr lang="fr-FR" sz="1050" dirty="0"/>
              <a:t>des aides techniques</a:t>
            </a:r>
          </a:p>
          <a:p>
            <a:pPr marL="480600" lvl="1" indent="-228600" defTabSz="182563">
              <a:spcBef>
                <a:spcPts val="0"/>
              </a:spcBef>
              <a:buFont typeface="+mj-lt"/>
              <a:buAutoNum type="arabicPeriod"/>
            </a:pPr>
            <a:r>
              <a:rPr lang="fr-FR" sz="1050" dirty="0"/>
              <a:t>Les épreuves orales</a:t>
            </a:r>
          </a:p>
          <a:p>
            <a:pPr marL="480600" lvl="1" indent="-228600" defTabSz="182563">
              <a:spcBef>
                <a:spcPts val="0"/>
              </a:spcBef>
              <a:buFont typeface="+mj-lt"/>
              <a:buAutoNum type="arabicPeriod"/>
            </a:pPr>
            <a:r>
              <a:rPr lang="fr-FR" sz="1050" dirty="0" smtClean="0"/>
              <a:t>Les </a:t>
            </a:r>
            <a:r>
              <a:rPr lang="fr-FR" sz="1050" dirty="0"/>
              <a:t>certifications</a:t>
            </a:r>
          </a:p>
          <a:p>
            <a:pPr marL="480600" lvl="1" indent="-228600" defTabSz="182563">
              <a:spcBef>
                <a:spcPts val="0"/>
              </a:spcBef>
              <a:buFont typeface="+mj-lt"/>
              <a:buAutoNum type="arabicPeriod"/>
            </a:pPr>
            <a:r>
              <a:rPr lang="fr-FR" sz="1050" dirty="0"/>
              <a:t>L’organisation des épreuves à distance</a:t>
            </a:r>
          </a:p>
          <a:p>
            <a:pPr marL="480600" lvl="1" indent="-228600" defTabSz="182563">
              <a:spcBef>
                <a:spcPts val="0"/>
              </a:spcBef>
              <a:buFont typeface="+mj-lt"/>
              <a:buAutoNum type="arabicPeriod"/>
            </a:pPr>
            <a:r>
              <a:rPr lang="fr-FR" sz="1050" dirty="0"/>
              <a:t>Les aménagements spécifiques</a:t>
            </a:r>
          </a:p>
          <a:p>
            <a:pPr marL="480600" lvl="1" indent="-228600" defTabSz="182563">
              <a:buFont typeface="+mj-lt"/>
              <a:buAutoNum type="arabicPeriod"/>
            </a:pPr>
            <a:r>
              <a:rPr lang="fr-FR" sz="1050" dirty="0"/>
              <a:t>Les périodes de formation en milieu professionnel</a:t>
            </a:r>
          </a:p>
          <a:p>
            <a:pPr marL="480600" lvl="1" indent="-228600" defTabSz="182563">
              <a:buFont typeface="+mj-lt"/>
              <a:buAutoNum type="arabicPeriod"/>
            </a:pPr>
            <a:r>
              <a:rPr lang="fr-FR" sz="1050" dirty="0"/>
              <a:t>La mobilité internationale</a:t>
            </a:r>
          </a:p>
          <a:p>
            <a:pPr marL="228600" indent="-228600" defTabSz="182563">
              <a:buFont typeface="+mj-lt"/>
              <a:buAutoNum type="arabicPeriod"/>
            </a:pPr>
            <a:r>
              <a:rPr lang="fr-FR" b="1" dirty="0" smtClean="0"/>
              <a:t>La surveillance</a:t>
            </a:r>
          </a:p>
          <a:p>
            <a:pPr marL="228600" indent="-228600" defTabSz="182563">
              <a:buFont typeface="+mj-lt"/>
              <a:buAutoNum type="arabicPeriod"/>
            </a:pPr>
            <a:r>
              <a:rPr lang="fr-FR" b="1" dirty="0" smtClean="0"/>
              <a:t>L’information du jury</a:t>
            </a:r>
            <a:endParaRPr lang="fr-FR" b="1" dirty="0"/>
          </a:p>
        </p:txBody>
      </p:sp>
      <p:sp>
        <p:nvSpPr>
          <p:cNvPr id="2" name="Espace réservé de la date 1"/>
          <p:cNvSpPr>
            <a:spLocks noGrp="1"/>
          </p:cNvSpPr>
          <p:nvPr>
            <p:ph type="dt" sz="half" idx="10"/>
          </p:nvPr>
        </p:nvSpPr>
        <p:spPr/>
        <p:txBody>
          <a:bodyPr/>
          <a:lstStyle/>
          <a:p>
            <a:pPr algn="r"/>
            <a:r>
              <a:rPr lang="fr-FR" cap="all" dirty="0" smtClean="0"/>
              <a:t>06/04/2023</a:t>
            </a:r>
            <a:endParaRPr lang="fr-FR" cap="all"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15</a:t>
            </a:fld>
            <a:endParaRPr lang="fr-FR" dirty="0"/>
          </a:p>
        </p:txBody>
      </p:sp>
      <p:sp>
        <p:nvSpPr>
          <p:cNvPr id="12" name="Espace réservé du pied de page 7">
            <a:extLst>
              <a:ext uri="{FF2B5EF4-FFF2-40B4-BE49-F238E27FC236}">
                <a16:creationId xmlns:a16="http://schemas.microsoft.com/office/drawing/2014/main" id="{80710B72-03BF-EC40-A08A-16DE47B52615}"/>
              </a:ext>
            </a:extLst>
          </p:cNvPr>
          <p:cNvSpPr>
            <a:spLocks noGrp="1"/>
          </p:cNvSpPr>
          <p:nvPr>
            <p:ph type="ftr" sz="quarter" idx="11"/>
          </p:nvPr>
        </p:nvSpPr>
        <p:spPr>
          <a:xfrm>
            <a:off x="360000" y="4783500"/>
            <a:ext cx="5904000" cy="360000"/>
          </a:xfrm>
        </p:spPr>
        <p:txBody>
          <a:bodyPr/>
          <a:lstStyle/>
          <a:p>
            <a:r>
              <a:rPr lang="fr-FR" dirty="0" smtClean="0"/>
              <a:t>DGESIP A2-3</a:t>
            </a:r>
            <a:endParaRPr lang="fr-FR" dirty="0"/>
          </a:p>
        </p:txBody>
      </p:sp>
    </p:spTree>
    <p:extLst>
      <p:ext uri="{BB962C8B-B14F-4D97-AF65-F5344CB8AC3E}">
        <p14:creationId xmlns:p14="http://schemas.microsoft.com/office/powerpoint/2010/main" val="10494918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apports de la nouvelle circulaire</a:t>
            </a:r>
            <a:endParaRPr lang="fr-FR" dirty="0"/>
          </a:p>
        </p:txBody>
      </p:sp>
      <p:sp>
        <p:nvSpPr>
          <p:cNvPr id="3" name="Espace réservé de la date 2"/>
          <p:cNvSpPr>
            <a:spLocks noGrp="1"/>
          </p:cNvSpPr>
          <p:nvPr>
            <p:ph type="dt" sz="half" idx="10"/>
          </p:nvPr>
        </p:nvSpPr>
        <p:spPr/>
        <p:txBody>
          <a:bodyPr/>
          <a:lstStyle/>
          <a:p>
            <a:pPr algn="r"/>
            <a:r>
              <a:rPr lang="fr-FR" cap="all" dirty="0" smtClean="0"/>
              <a:t>06/04/2023</a:t>
            </a:r>
            <a:endParaRPr lang="fr-FR" cap="all" dirty="0"/>
          </a:p>
        </p:txBody>
      </p:sp>
      <p:sp>
        <p:nvSpPr>
          <p:cNvPr id="4" name="Espace réservé du pied de page 3"/>
          <p:cNvSpPr>
            <a:spLocks noGrp="1"/>
          </p:cNvSpPr>
          <p:nvPr>
            <p:ph type="ftr" sz="quarter" idx="11"/>
          </p:nvPr>
        </p:nvSpPr>
        <p:spPr/>
        <p:txBody>
          <a:bodyPr/>
          <a:lstStyle/>
          <a:p>
            <a:r>
              <a:rPr lang="fr-FR" dirty="0" smtClean="0"/>
              <a:t>DGESIP A2-3</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u contenu 5"/>
          <p:cNvSpPr>
            <a:spLocks noGrp="1"/>
          </p:cNvSpPr>
          <p:nvPr>
            <p:ph sz="quarter" idx="14"/>
          </p:nvPr>
        </p:nvSpPr>
        <p:spPr>
          <a:xfrm>
            <a:off x="359998" y="1419622"/>
            <a:ext cx="8424000" cy="2990378"/>
          </a:xfrm>
        </p:spPr>
        <p:txBody>
          <a:bodyPr/>
          <a:lstStyle/>
          <a:p>
            <a:pPr marL="171450" indent="-171450">
              <a:buFont typeface="Arial" panose="020B0604020202020204" pitchFamily="34" charset="0"/>
              <a:buChar char="•"/>
            </a:pPr>
            <a:r>
              <a:rPr lang="fr-FR" sz="1400" dirty="0" smtClean="0"/>
              <a:t>Référence à la </a:t>
            </a:r>
            <a:r>
              <a:rPr lang="fr-FR" sz="1400" b="1" dirty="0">
                <a:solidFill>
                  <a:srgbClr val="000091"/>
                </a:solidFill>
              </a:rPr>
              <a:t>convention internationale des droits des personnes </a:t>
            </a:r>
            <a:r>
              <a:rPr lang="fr-FR" sz="1400" b="1" dirty="0" smtClean="0">
                <a:solidFill>
                  <a:srgbClr val="000091"/>
                </a:solidFill>
              </a:rPr>
              <a:t>handicapées </a:t>
            </a:r>
            <a:r>
              <a:rPr lang="fr-FR" sz="1400" dirty="0" smtClean="0"/>
              <a:t>(CIDPH) et particulièrement l’article 24 relatif à l’éducation :</a:t>
            </a:r>
          </a:p>
          <a:p>
            <a:pPr marL="423450" lvl="1" indent="-171450"/>
            <a:r>
              <a:rPr lang="fr-FR" sz="1300" dirty="0" smtClean="0"/>
              <a:t>Lutte contre les discriminations</a:t>
            </a:r>
          </a:p>
          <a:p>
            <a:pPr marL="423450" lvl="1" indent="-171450"/>
            <a:r>
              <a:rPr lang="fr-FR" sz="1300" dirty="0" smtClean="0"/>
              <a:t>Définition d’aménagement raisonnable</a:t>
            </a:r>
          </a:p>
          <a:p>
            <a:pPr marL="171450" indent="-171450">
              <a:buFont typeface="Arial" panose="020B0604020202020204" pitchFamily="34" charset="0"/>
              <a:buChar char="•"/>
            </a:pPr>
            <a:r>
              <a:rPr lang="fr-FR" sz="1400" dirty="0" smtClean="0"/>
              <a:t>Rappel de l’obligation pour les établissements assujettis d’élaborer un </a:t>
            </a:r>
            <a:r>
              <a:rPr lang="fr-FR" sz="1400" b="1" dirty="0" smtClean="0">
                <a:solidFill>
                  <a:srgbClr val="000091"/>
                </a:solidFill>
              </a:rPr>
              <a:t>schéma directeur du handicap</a:t>
            </a:r>
          </a:p>
          <a:p>
            <a:pPr marL="171450" indent="-171450">
              <a:buFont typeface="Arial" panose="020B0604020202020204" pitchFamily="34" charset="0"/>
              <a:buChar char="•"/>
            </a:pPr>
            <a:r>
              <a:rPr lang="fr-FR" sz="1400" dirty="0" smtClean="0"/>
              <a:t>Rôle et place des </a:t>
            </a:r>
            <a:r>
              <a:rPr lang="fr-FR" sz="1400" b="1" dirty="0" smtClean="0">
                <a:solidFill>
                  <a:srgbClr val="000091"/>
                </a:solidFill>
              </a:rPr>
              <a:t>vice-présidents, chargés de mission ou référents handicap </a:t>
            </a:r>
            <a:r>
              <a:rPr lang="fr-FR" sz="1400" dirty="0" smtClean="0"/>
              <a:t>des établissements</a:t>
            </a:r>
          </a:p>
          <a:p>
            <a:pPr marL="171450" indent="-171450">
              <a:buFont typeface="Arial" panose="020B0604020202020204" pitchFamily="34" charset="0"/>
              <a:buChar char="•"/>
            </a:pPr>
            <a:r>
              <a:rPr lang="fr-FR" sz="1400" dirty="0" smtClean="0"/>
              <a:t>Prise en compte des </a:t>
            </a:r>
            <a:r>
              <a:rPr lang="fr-FR" sz="1400" b="1" dirty="0" smtClean="0">
                <a:solidFill>
                  <a:srgbClr val="000091"/>
                </a:solidFill>
              </a:rPr>
              <a:t>évolutions règlementaires</a:t>
            </a:r>
          </a:p>
          <a:p>
            <a:pPr marL="171450" indent="-171450">
              <a:buFont typeface="Arial" panose="020B0604020202020204" pitchFamily="34" charset="0"/>
              <a:buChar char="•"/>
            </a:pPr>
            <a:r>
              <a:rPr lang="fr-FR" sz="1400" dirty="0"/>
              <a:t>Toilettage </a:t>
            </a:r>
            <a:r>
              <a:rPr lang="fr-FR" sz="1400" b="1" dirty="0">
                <a:solidFill>
                  <a:srgbClr val="000091"/>
                </a:solidFill>
              </a:rPr>
              <a:t>rédactionnel</a:t>
            </a:r>
          </a:p>
          <a:p>
            <a:pPr marL="171450" indent="-171450">
              <a:buFont typeface="Arial" panose="020B0604020202020204" pitchFamily="34" charset="0"/>
              <a:buChar char="•"/>
            </a:pPr>
            <a:r>
              <a:rPr lang="fr-FR" sz="1400" dirty="0" smtClean="0"/>
              <a:t>Elargissement à </a:t>
            </a:r>
            <a:r>
              <a:rPr lang="fr-FR" sz="1400" b="1" dirty="0" smtClean="0">
                <a:solidFill>
                  <a:srgbClr val="000091"/>
                </a:solidFill>
              </a:rPr>
              <a:t>d’autres ministères signataires</a:t>
            </a:r>
          </a:p>
          <a:p>
            <a:endParaRPr lang="fr-FR" sz="1400" dirty="0" smtClean="0"/>
          </a:p>
          <a:p>
            <a:pPr marL="171450" indent="-171450">
              <a:buFont typeface="Arial" panose="020B0604020202020204" pitchFamily="34" charset="0"/>
              <a:buChar char="•"/>
            </a:pPr>
            <a:endParaRPr lang="fr-FR" sz="1400" dirty="0"/>
          </a:p>
        </p:txBody>
      </p:sp>
    </p:spTree>
    <p:extLst>
      <p:ext uri="{BB962C8B-B14F-4D97-AF65-F5344CB8AC3E}">
        <p14:creationId xmlns:p14="http://schemas.microsoft.com/office/powerpoint/2010/main" val="25969918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apports de la nouvelle circulaire</a:t>
            </a:r>
            <a:endParaRPr lang="fr-FR" dirty="0"/>
          </a:p>
        </p:txBody>
      </p:sp>
      <p:sp>
        <p:nvSpPr>
          <p:cNvPr id="3" name="Espace réservé de la date 2"/>
          <p:cNvSpPr>
            <a:spLocks noGrp="1"/>
          </p:cNvSpPr>
          <p:nvPr>
            <p:ph type="dt" sz="half" idx="10"/>
          </p:nvPr>
        </p:nvSpPr>
        <p:spPr/>
        <p:txBody>
          <a:bodyPr/>
          <a:lstStyle/>
          <a:p>
            <a:pPr algn="r"/>
            <a:r>
              <a:rPr lang="fr-FR" cap="all" dirty="0" smtClean="0"/>
              <a:t>06/04/2023</a:t>
            </a:r>
            <a:endParaRPr lang="fr-FR" cap="all" dirty="0"/>
          </a:p>
        </p:txBody>
      </p:sp>
      <p:sp>
        <p:nvSpPr>
          <p:cNvPr id="4" name="Espace réservé du pied de page 3"/>
          <p:cNvSpPr>
            <a:spLocks noGrp="1"/>
          </p:cNvSpPr>
          <p:nvPr>
            <p:ph type="ftr" sz="quarter" idx="11"/>
          </p:nvPr>
        </p:nvSpPr>
        <p:spPr/>
        <p:txBody>
          <a:bodyPr/>
          <a:lstStyle/>
          <a:p>
            <a:r>
              <a:rPr lang="fr-FR" dirty="0" smtClean="0"/>
              <a:t>DGESIP A2-3</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17</a:t>
            </a:fld>
            <a:endParaRPr lang="fr-FR" dirty="0"/>
          </a:p>
        </p:txBody>
      </p:sp>
      <p:sp>
        <p:nvSpPr>
          <p:cNvPr id="6" name="Espace réservé du contenu 5"/>
          <p:cNvSpPr>
            <a:spLocks noGrp="1"/>
          </p:cNvSpPr>
          <p:nvPr>
            <p:ph sz="quarter" idx="14"/>
          </p:nvPr>
        </p:nvSpPr>
        <p:spPr>
          <a:xfrm>
            <a:off x="359999" y="1347614"/>
            <a:ext cx="8424000" cy="2990378"/>
          </a:xfrm>
        </p:spPr>
        <p:txBody>
          <a:bodyPr/>
          <a:lstStyle/>
          <a:p>
            <a:pPr marL="171450" indent="-171450">
              <a:buFont typeface="Arial" panose="020B0604020202020204" pitchFamily="34" charset="0"/>
              <a:buChar char="•"/>
            </a:pPr>
            <a:r>
              <a:rPr lang="fr-FR" sz="1400" dirty="0" smtClean="0"/>
              <a:t> </a:t>
            </a:r>
            <a:r>
              <a:rPr lang="fr-FR" sz="1400" b="1" dirty="0" smtClean="0">
                <a:solidFill>
                  <a:srgbClr val="000091"/>
                </a:solidFill>
              </a:rPr>
              <a:t>Quoi</a:t>
            </a:r>
            <a:r>
              <a:rPr lang="fr-FR" sz="1400" dirty="0" smtClean="0"/>
              <a:t> ?</a:t>
            </a:r>
          </a:p>
          <a:p>
            <a:pPr marL="423450" lvl="1" indent="-171450"/>
            <a:r>
              <a:rPr lang="fr-FR" sz="1300" dirty="0" smtClean="0"/>
              <a:t>Tous les examens et concours sont concernés des ministères signataires</a:t>
            </a:r>
          </a:p>
          <a:p>
            <a:pPr marL="603450" lvl="2" indent="-171450"/>
            <a:r>
              <a:rPr lang="fr-FR" sz="1200" dirty="0"/>
              <a:t>Ministère de </a:t>
            </a:r>
            <a:r>
              <a:rPr lang="fr-FR" sz="1200" b="1" dirty="0">
                <a:solidFill>
                  <a:srgbClr val="000091"/>
                </a:solidFill>
              </a:rPr>
              <a:t>l’enseignement </a:t>
            </a:r>
            <a:r>
              <a:rPr lang="fr-FR" sz="1200" b="1" dirty="0" smtClean="0">
                <a:solidFill>
                  <a:srgbClr val="000091"/>
                </a:solidFill>
              </a:rPr>
              <a:t>supérieur et </a:t>
            </a:r>
            <a:r>
              <a:rPr lang="fr-FR" sz="1200" b="1" dirty="0">
                <a:solidFill>
                  <a:srgbClr val="000091"/>
                </a:solidFill>
              </a:rPr>
              <a:t>de la </a:t>
            </a:r>
            <a:r>
              <a:rPr lang="fr-FR" sz="1200" b="1" dirty="0" smtClean="0">
                <a:solidFill>
                  <a:srgbClr val="000091"/>
                </a:solidFill>
              </a:rPr>
              <a:t>recherche</a:t>
            </a:r>
          </a:p>
          <a:p>
            <a:pPr marL="603450" lvl="2" indent="-171450"/>
            <a:r>
              <a:rPr lang="fr-FR" sz="1200" dirty="0" smtClean="0"/>
              <a:t>Ministère des </a:t>
            </a:r>
            <a:r>
              <a:rPr lang="fr-FR" sz="1200" b="1" dirty="0">
                <a:solidFill>
                  <a:srgbClr val="000091"/>
                </a:solidFill>
              </a:rPr>
              <a:t>solidarités, de l’autonomie et des personnes handicapées</a:t>
            </a:r>
          </a:p>
          <a:p>
            <a:pPr marL="603450" lvl="2" indent="-171450"/>
            <a:r>
              <a:rPr lang="fr-FR" sz="1200" dirty="0"/>
              <a:t>Ministère de </a:t>
            </a:r>
            <a:r>
              <a:rPr lang="fr-FR" sz="1200" b="1" dirty="0">
                <a:solidFill>
                  <a:srgbClr val="000091"/>
                </a:solidFill>
              </a:rPr>
              <a:t>l’agriculture et de la souveraineté alimentaire</a:t>
            </a:r>
          </a:p>
          <a:p>
            <a:pPr marL="603450" lvl="2" indent="-171450"/>
            <a:r>
              <a:rPr lang="fr-FR" sz="1200" dirty="0"/>
              <a:t>Ministère de la </a:t>
            </a:r>
            <a:r>
              <a:rPr lang="fr-FR" sz="1200" b="1" dirty="0">
                <a:solidFill>
                  <a:srgbClr val="000091"/>
                </a:solidFill>
              </a:rPr>
              <a:t>culture</a:t>
            </a:r>
          </a:p>
          <a:p>
            <a:pPr marL="603450" lvl="2" indent="-171450"/>
            <a:r>
              <a:rPr lang="fr-FR" sz="1200" dirty="0"/>
              <a:t>Ministère de la </a:t>
            </a:r>
            <a:r>
              <a:rPr lang="fr-FR" sz="1200" b="1" dirty="0">
                <a:solidFill>
                  <a:srgbClr val="000091"/>
                </a:solidFill>
              </a:rPr>
              <a:t>santé et de la </a:t>
            </a:r>
            <a:r>
              <a:rPr lang="fr-FR" sz="1200" b="1" dirty="0" smtClean="0">
                <a:solidFill>
                  <a:srgbClr val="000091"/>
                </a:solidFill>
              </a:rPr>
              <a:t>prévention</a:t>
            </a:r>
            <a:endParaRPr lang="fr-FR" sz="1200" b="1" dirty="0">
              <a:solidFill>
                <a:srgbClr val="000091"/>
              </a:solidFill>
            </a:endParaRPr>
          </a:p>
          <a:p>
            <a:pPr marL="171450" indent="-171450">
              <a:buFont typeface="Arial" panose="020B0604020202020204" pitchFamily="34" charset="0"/>
              <a:buChar char="•"/>
            </a:pPr>
            <a:r>
              <a:rPr lang="fr-FR" sz="1400" b="1" dirty="0" smtClean="0">
                <a:solidFill>
                  <a:srgbClr val="000091"/>
                </a:solidFill>
              </a:rPr>
              <a:t>Qui</a:t>
            </a:r>
            <a:r>
              <a:rPr lang="fr-FR" sz="1400" dirty="0" smtClean="0"/>
              <a:t> ?</a:t>
            </a:r>
          </a:p>
          <a:p>
            <a:pPr marL="423450" lvl="1" indent="-171450"/>
            <a:r>
              <a:rPr lang="fr-FR" sz="1300" dirty="0" smtClean="0"/>
              <a:t>Les candidats qui relèvent de la définition des personnes handicapées de la </a:t>
            </a:r>
            <a:r>
              <a:rPr lang="fr-FR" sz="1300" b="1" dirty="0" smtClean="0">
                <a:solidFill>
                  <a:srgbClr val="000091"/>
                </a:solidFill>
              </a:rPr>
              <a:t>convention internationale </a:t>
            </a:r>
            <a:r>
              <a:rPr lang="fr-FR" sz="1300" dirty="0" smtClean="0"/>
              <a:t>des droits des personnes handicapées</a:t>
            </a:r>
          </a:p>
          <a:p>
            <a:pPr marL="423450" lvl="1" indent="-171450"/>
            <a:r>
              <a:rPr lang="fr-FR" sz="1300" dirty="0"/>
              <a:t>Extension </a:t>
            </a:r>
            <a:r>
              <a:rPr lang="fr-FR" sz="1300" dirty="0" smtClean="0"/>
              <a:t>aux candidats avec une </a:t>
            </a:r>
            <a:r>
              <a:rPr lang="fr-FR" sz="1300" b="1" dirty="0" smtClean="0">
                <a:solidFill>
                  <a:srgbClr val="000091"/>
                </a:solidFill>
              </a:rPr>
              <a:t>limitation temporaire d’activité</a:t>
            </a:r>
            <a:endParaRPr lang="fr-FR" sz="1300" b="1" dirty="0">
              <a:solidFill>
                <a:srgbClr val="000091"/>
              </a:solidFill>
            </a:endParaRPr>
          </a:p>
          <a:p>
            <a:pPr marL="171450" indent="-171450">
              <a:buFont typeface="Arial" panose="020B0604020202020204" pitchFamily="34" charset="0"/>
              <a:buChar char="•"/>
            </a:pPr>
            <a:endParaRPr lang="fr-FR" sz="1400" dirty="0"/>
          </a:p>
          <a:p>
            <a:pPr marL="171450" indent="-171450">
              <a:buFont typeface="Arial" panose="020B0604020202020204" pitchFamily="34" charset="0"/>
              <a:buChar char="•"/>
            </a:pPr>
            <a:endParaRPr lang="fr-FR" sz="1400" dirty="0" smtClean="0"/>
          </a:p>
          <a:p>
            <a:pPr marL="171450" indent="-171450">
              <a:buFont typeface="Arial" panose="020B0604020202020204" pitchFamily="34" charset="0"/>
              <a:buChar char="•"/>
            </a:pPr>
            <a:endParaRPr lang="fr-FR" sz="1400" dirty="0" smtClean="0"/>
          </a:p>
          <a:p>
            <a:pPr marL="171450" indent="-171450">
              <a:buFont typeface="Arial" panose="020B0604020202020204" pitchFamily="34" charset="0"/>
              <a:buChar char="•"/>
            </a:pPr>
            <a:endParaRPr lang="fr-FR" sz="1400" dirty="0"/>
          </a:p>
        </p:txBody>
      </p:sp>
    </p:spTree>
    <p:extLst>
      <p:ext uri="{BB962C8B-B14F-4D97-AF65-F5344CB8AC3E}">
        <p14:creationId xmlns:p14="http://schemas.microsoft.com/office/powerpoint/2010/main" val="36698438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apports de la nouvelle circulaire</a:t>
            </a:r>
            <a:endParaRPr lang="fr-FR" dirty="0"/>
          </a:p>
        </p:txBody>
      </p:sp>
      <p:sp>
        <p:nvSpPr>
          <p:cNvPr id="3" name="Espace réservé de la date 2"/>
          <p:cNvSpPr>
            <a:spLocks noGrp="1"/>
          </p:cNvSpPr>
          <p:nvPr>
            <p:ph type="dt" sz="half" idx="10"/>
          </p:nvPr>
        </p:nvSpPr>
        <p:spPr/>
        <p:txBody>
          <a:bodyPr/>
          <a:lstStyle/>
          <a:p>
            <a:pPr algn="r"/>
            <a:r>
              <a:rPr lang="fr-FR" cap="all" dirty="0" smtClean="0"/>
              <a:t>06/04/2023</a:t>
            </a:r>
            <a:endParaRPr lang="fr-FR" cap="all" dirty="0"/>
          </a:p>
        </p:txBody>
      </p:sp>
      <p:sp>
        <p:nvSpPr>
          <p:cNvPr id="4" name="Espace réservé du pied de page 3"/>
          <p:cNvSpPr>
            <a:spLocks noGrp="1"/>
          </p:cNvSpPr>
          <p:nvPr>
            <p:ph type="ftr" sz="quarter" idx="11"/>
          </p:nvPr>
        </p:nvSpPr>
        <p:spPr/>
        <p:txBody>
          <a:bodyPr/>
          <a:lstStyle/>
          <a:p>
            <a:r>
              <a:rPr lang="fr-FR" dirty="0" smtClean="0"/>
              <a:t>DGESIP A2-3</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18</a:t>
            </a:fld>
            <a:endParaRPr lang="fr-FR" dirty="0"/>
          </a:p>
        </p:txBody>
      </p:sp>
      <p:sp>
        <p:nvSpPr>
          <p:cNvPr id="6" name="Espace réservé du contenu 5"/>
          <p:cNvSpPr>
            <a:spLocks noGrp="1"/>
          </p:cNvSpPr>
          <p:nvPr>
            <p:ph sz="quarter" idx="14"/>
          </p:nvPr>
        </p:nvSpPr>
        <p:spPr>
          <a:xfrm>
            <a:off x="359998" y="1419622"/>
            <a:ext cx="8424000" cy="2990378"/>
          </a:xfrm>
        </p:spPr>
        <p:txBody>
          <a:bodyPr/>
          <a:lstStyle/>
          <a:p>
            <a:pPr marL="171450" indent="-171450">
              <a:buFont typeface="Arial" panose="020B0604020202020204" pitchFamily="34" charset="0"/>
              <a:buChar char="•"/>
            </a:pPr>
            <a:r>
              <a:rPr lang="fr-FR" sz="1400" b="1" dirty="0" smtClean="0">
                <a:solidFill>
                  <a:srgbClr val="000091"/>
                </a:solidFill>
              </a:rPr>
              <a:t>Comment</a:t>
            </a:r>
            <a:r>
              <a:rPr lang="fr-FR" sz="1400" dirty="0" smtClean="0"/>
              <a:t> ?</a:t>
            </a:r>
          </a:p>
          <a:p>
            <a:pPr marL="423450" lvl="1" indent="-171450"/>
            <a:r>
              <a:rPr lang="fr-FR" sz="1300" dirty="0" smtClean="0"/>
              <a:t>Rappel de la procédure</a:t>
            </a:r>
          </a:p>
          <a:p>
            <a:pPr marL="537750" lvl="1" indent="-285750"/>
            <a:r>
              <a:rPr lang="fr-FR" sz="1300" dirty="0" smtClean="0"/>
              <a:t>La </a:t>
            </a:r>
            <a:r>
              <a:rPr lang="fr-FR" sz="1300" b="1" dirty="0" smtClean="0">
                <a:solidFill>
                  <a:srgbClr val="000091"/>
                </a:solidFill>
              </a:rPr>
              <a:t>mise en œuvre des aménagements </a:t>
            </a:r>
            <a:r>
              <a:rPr lang="fr-FR" sz="1300" dirty="0" smtClean="0"/>
              <a:t>?</a:t>
            </a:r>
          </a:p>
          <a:p>
            <a:pPr marL="603450" lvl="2" indent="-171450"/>
            <a:r>
              <a:rPr lang="fr-FR" sz="1400" dirty="0"/>
              <a:t>Ajout de nouvelles parties pour répondre aux différents enjeux </a:t>
            </a:r>
            <a:r>
              <a:rPr lang="fr-FR" sz="1400" dirty="0" smtClean="0"/>
              <a:t>:</a:t>
            </a:r>
          </a:p>
          <a:p>
            <a:pPr marL="783450" lvl="3" indent="-171450"/>
            <a:r>
              <a:rPr lang="fr-FR" sz="1200" dirty="0" smtClean="0"/>
              <a:t>Diversité des </a:t>
            </a:r>
            <a:r>
              <a:rPr lang="fr-FR" sz="1200" b="1" dirty="0" smtClean="0">
                <a:solidFill>
                  <a:srgbClr val="000091"/>
                </a:solidFill>
              </a:rPr>
              <a:t>temps de formation </a:t>
            </a:r>
            <a:r>
              <a:rPr lang="fr-FR" sz="1200" dirty="0" smtClean="0"/>
              <a:t>: certifications </a:t>
            </a:r>
            <a:r>
              <a:rPr lang="fr-FR" sz="1200" dirty="0"/>
              <a:t>en langue, mobilité internationale, périodes de formation en milieu professionnel, …</a:t>
            </a:r>
          </a:p>
          <a:p>
            <a:pPr marL="783450" lvl="3" indent="-171450"/>
            <a:r>
              <a:rPr lang="fr-FR" sz="1200" dirty="0"/>
              <a:t>Diversité des </a:t>
            </a:r>
            <a:r>
              <a:rPr lang="fr-FR" sz="1200" b="1" dirty="0">
                <a:solidFill>
                  <a:srgbClr val="000091"/>
                </a:solidFill>
              </a:rPr>
              <a:t>modalités </a:t>
            </a:r>
            <a:r>
              <a:rPr lang="fr-FR" sz="1200" b="1" dirty="0" smtClean="0">
                <a:solidFill>
                  <a:srgbClr val="000091"/>
                </a:solidFill>
              </a:rPr>
              <a:t>d’évaluation </a:t>
            </a:r>
            <a:r>
              <a:rPr lang="fr-FR" sz="1200" dirty="0" smtClean="0"/>
              <a:t>: évaluation orale, écrite, pratique, à distance …</a:t>
            </a:r>
            <a:endParaRPr lang="fr-FR" sz="1200" dirty="0"/>
          </a:p>
          <a:p>
            <a:pPr marL="603450" lvl="2" indent="-171450"/>
            <a:r>
              <a:rPr lang="fr-FR" sz="1400" dirty="0" smtClean="0"/>
              <a:t>Prise </a:t>
            </a:r>
            <a:r>
              <a:rPr lang="fr-FR" sz="1400" dirty="0"/>
              <a:t>en compte plus large des </a:t>
            </a:r>
            <a:r>
              <a:rPr lang="fr-FR" sz="1400" b="1" dirty="0">
                <a:solidFill>
                  <a:srgbClr val="000091"/>
                </a:solidFill>
              </a:rPr>
              <a:t>besoins des étudiants </a:t>
            </a:r>
            <a:r>
              <a:rPr lang="fr-FR" sz="1400" dirty="0"/>
              <a:t>: aménagements spécifiques pour les étudiants avec </a:t>
            </a:r>
            <a:r>
              <a:rPr lang="fr-FR" sz="1400" dirty="0" smtClean="0"/>
              <a:t>troubles du langage, sensoriels, des fonctions exécutives …</a:t>
            </a:r>
          </a:p>
        </p:txBody>
      </p:sp>
    </p:spTree>
    <p:extLst>
      <p:ext uri="{BB962C8B-B14F-4D97-AF65-F5344CB8AC3E}">
        <p14:creationId xmlns:p14="http://schemas.microsoft.com/office/powerpoint/2010/main" val="3529563287"/>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pour une image  2"/>
          <p:cNvSpPr>
            <a:spLocks noGrp="1"/>
          </p:cNvSpPr>
          <p:nvPr>
            <p:ph type="pic" sz="quarter" idx="13"/>
          </p:nvPr>
        </p:nvSpPr>
        <p:spPr>
          <a:xfrm>
            <a:off x="0" y="843558"/>
            <a:ext cx="9144000" cy="4300842"/>
          </a:xfrm>
        </p:spPr>
      </p:sp>
      <p:sp>
        <p:nvSpPr>
          <p:cNvPr id="6" name="Titre 5"/>
          <p:cNvSpPr>
            <a:spLocks noGrp="1"/>
          </p:cNvSpPr>
          <p:nvPr>
            <p:ph type="title"/>
          </p:nvPr>
        </p:nvSpPr>
        <p:spPr/>
        <p:txBody>
          <a:bodyPr/>
          <a:lstStyle/>
          <a:p>
            <a:pPr marL="0" indent="0">
              <a:buNone/>
            </a:pPr>
            <a:r>
              <a:rPr lang="fr-FR" dirty="0"/>
              <a:t>2. </a:t>
            </a:r>
            <a:r>
              <a:rPr lang="fr-FR" dirty="0" smtClean="0"/>
              <a:t>L</a:t>
            </a:r>
            <a:r>
              <a:rPr lang="fr-FR" dirty="0" smtClean="0"/>
              <a:t>’insertion professionnelle :</a:t>
            </a:r>
            <a:br>
              <a:rPr lang="fr-FR" dirty="0" smtClean="0"/>
            </a:br>
            <a:r>
              <a:rPr lang="fr-FR" dirty="0" smtClean="0"/>
              <a:t>les </a:t>
            </a:r>
            <a:r>
              <a:rPr lang="fr-FR" dirty="0"/>
              <a:t>stages, l’apprentissage</a:t>
            </a:r>
            <a:r>
              <a:rPr lang="fr-FR" dirty="0" smtClean="0"/>
              <a:t>, l’emploi  </a:t>
            </a:r>
            <a:endParaRPr lang="fr-FR" dirty="0"/>
          </a:p>
        </p:txBody>
      </p:sp>
      <p:sp>
        <p:nvSpPr>
          <p:cNvPr id="4" name="Espace réservé de la date 3"/>
          <p:cNvSpPr>
            <a:spLocks noGrp="1"/>
          </p:cNvSpPr>
          <p:nvPr>
            <p:ph type="dt" sz="half" idx="10"/>
          </p:nvPr>
        </p:nvSpPr>
        <p:spPr/>
        <p:txBody>
          <a:bodyPr/>
          <a:lstStyle/>
          <a:p>
            <a:pPr algn="r"/>
            <a:r>
              <a:rPr lang="fr-FR" cap="all" dirty="0"/>
              <a:t>30/06/2022</a:t>
            </a:r>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19</a:t>
            </a:fld>
            <a:endParaRPr lang="fr-FR" dirty="0"/>
          </a:p>
        </p:txBody>
      </p:sp>
      <p:sp>
        <p:nvSpPr>
          <p:cNvPr id="7" name="Espace réservé du pied de page 7">
            <a:extLst>
              <a:ext uri="{FF2B5EF4-FFF2-40B4-BE49-F238E27FC236}">
                <a16:creationId xmlns:a16="http://schemas.microsoft.com/office/drawing/2014/main" id="{CCDEDB82-32AC-E144-A1BF-49304D407419}"/>
              </a:ext>
            </a:extLst>
          </p:cNvPr>
          <p:cNvSpPr>
            <a:spLocks noGrp="1"/>
          </p:cNvSpPr>
          <p:nvPr>
            <p:ph type="ftr" sz="quarter" idx="11"/>
          </p:nvPr>
        </p:nvSpPr>
        <p:spPr>
          <a:xfrm>
            <a:off x="360000" y="4783500"/>
            <a:ext cx="5904000" cy="360000"/>
          </a:xfrm>
        </p:spPr>
        <p:txBody>
          <a:bodyPr/>
          <a:lstStyle/>
          <a:p>
            <a:r>
              <a:rPr lang="fr-FR" dirty="0"/>
              <a:t>DGESIP A2-3</a:t>
            </a:r>
          </a:p>
        </p:txBody>
      </p:sp>
    </p:spTree>
    <p:extLst>
      <p:ext uri="{BB962C8B-B14F-4D97-AF65-F5344CB8AC3E}">
        <p14:creationId xmlns:p14="http://schemas.microsoft.com/office/powerpoint/2010/main" val="11637902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p:txBody>
          <a:bodyPr/>
          <a:lstStyle/>
          <a:p>
            <a:r>
              <a:rPr lang="fr-FR" dirty="0"/>
              <a:t>Les outils réglementaires au service de l’accompagnement des étudiants</a:t>
            </a:r>
          </a:p>
          <a:p>
            <a:pPr lvl="1"/>
            <a:r>
              <a:rPr lang="fr-FR" dirty="0" smtClean="0"/>
              <a:t>Aménagements d’examens </a:t>
            </a:r>
            <a:r>
              <a:rPr lang="fr-FR" dirty="0"/>
              <a:t>et insertion professionnelle </a:t>
            </a:r>
          </a:p>
        </p:txBody>
      </p:sp>
      <p:sp>
        <p:nvSpPr>
          <p:cNvPr id="7" name="Espace réservé de la date 6"/>
          <p:cNvSpPr>
            <a:spLocks noGrp="1"/>
          </p:cNvSpPr>
          <p:nvPr>
            <p:ph type="dt" sz="half" idx="10"/>
          </p:nvPr>
        </p:nvSpPr>
        <p:spPr/>
        <p:txBody>
          <a:bodyPr/>
          <a:lstStyle/>
          <a:p>
            <a:pPr algn="r"/>
            <a:r>
              <a:rPr lang="fr-FR" cap="all" dirty="0"/>
              <a:t>30/06/2022</a:t>
            </a:r>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2</a:t>
            </a:fld>
            <a:endParaRPr lang="fr-FR" dirty="0"/>
          </a:p>
        </p:txBody>
      </p:sp>
      <p:sp>
        <p:nvSpPr>
          <p:cNvPr id="10" name="Espace réservé du pied de page 7">
            <a:extLst>
              <a:ext uri="{FF2B5EF4-FFF2-40B4-BE49-F238E27FC236}">
                <a16:creationId xmlns:a16="http://schemas.microsoft.com/office/drawing/2014/main" id="{67BF9DF7-AE15-084B-96FC-3AA94EE131E5}"/>
              </a:ext>
            </a:extLst>
          </p:cNvPr>
          <p:cNvSpPr>
            <a:spLocks noGrp="1"/>
          </p:cNvSpPr>
          <p:nvPr>
            <p:ph type="ftr" sz="quarter" idx="11"/>
          </p:nvPr>
        </p:nvSpPr>
        <p:spPr>
          <a:xfrm>
            <a:off x="360000" y="4783500"/>
            <a:ext cx="5904000" cy="360000"/>
          </a:xfrm>
        </p:spPr>
        <p:txBody>
          <a:bodyPr/>
          <a:lstStyle/>
          <a:p>
            <a:r>
              <a:rPr lang="fr-FR" dirty="0"/>
              <a:t>DGESIP A2-3</a:t>
            </a:r>
          </a:p>
        </p:txBody>
      </p:sp>
    </p:spTree>
    <p:extLst>
      <p:ext uri="{BB962C8B-B14F-4D97-AF65-F5344CB8AC3E}">
        <p14:creationId xmlns:p14="http://schemas.microsoft.com/office/powerpoint/2010/main" val="418151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2">
            <a:extLst>
              <a:ext uri="{FF2B5EF4-FFF2-40B4-BE49-F238E27FC236}">
                <a16:creationId xmlns:a16="http://schemas.microsoft.com/office/drawing/2014/main" id="{85DE1CFE-35ED-42F0-AAEF-DB82B0BC1B19}"/>
              </a:ext>
            </a:extLst>
          </p:cNvPr>
          <p:cNvSpPr>
            <a:spLocks noGrp="1"/>
          </p:cNvSpPr>
          <p:nvPr>
            <p:ph type="title"/>
          </p:nvPr>
        </p:nvSpPr>
        <p:spPr/>
        <p:txBody>
          <a:bodyPr/>
          <a:lstStyle/>
          <a:p>
            <a:endParaRPr lang="fr-FR" dirty="0"/>
          </a:p>
        </p:txBody>
      </p:sp>
      <p:sp>
        <p:nvSpPr>
          <p:cNvPr id="4" name="Espace réservé de la date 3">
            <a:extLst>
              <a:ext uri="{FF2B5EF4-FFF2-40B4-BE49-F238E27FC236}">
                <a16:creationId xmlns:a16="http://schemas.microsoft.com/office/drawing/2014/main" id="{A528F664-85EC-4968-8790-52DD00937BC6}"/>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2A643E02-42FC-435B-A832-8EBA9B8D8D0E}"/>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41B2CC75-F6C2-45CE-8137-F6908BE700D7}"/>
              </a:ext>
            </a:extLst>
          </p:cNvPr>
          <p:cNvSpPr>
            <a:spLocks noGrp="1"/>
          </p:cNvSpPr>
          <p:nvPr>
            <p:ph type="sldNum" sz="quarter" idx="12"/>
          </p:nvPr>
        </p:nvSpPr>
        <p:spPr/>
        <p:txBody>
          <a:bodyPr/>
          <a:lstStyle/>
          <a:p>
            <a:fld id="{733122C9-A0B9-462F-8757-0847AD287B63}" type="slidenum">
              <a:rPr lang="fr-FR" smtClean="0"/>
              <a:pPr/>
              <a:t>20</a:t>
            </a:fld>
            <a:endParaRPr lang="fr-FR" dirty="0"/>
          </a:p>
        </p:txBody>
      </p:sp>
      <p:sp>
        <p:nvSpPr>
          <p:cNvPr id="11" name="Espace réservé du texte 10">
            <a:extLst>
              <a:ext uri="{FF2B5EF4-FFF2-40B4-BE49-F238E27FC236}">
                <a16:creationId xmlns:a16="http://schemas.microsoft.com/office/drawing/2014/main" id="{B708F5BC-E625-41CF-A714-C8253FF24141}"/>
              </a:ext>
            </a:extLst>
          </p:cNvPr>
          <p:cNvSpPr>
            <a:spLocks noGrp="1"/>
          </p:cNvSpPr>
          <p:nvPr>
            <p:ph sz="quarter" idx="14"/>
          </p:nvPr>
        </p:nvSpPr>
        <p:spPr/>
        <p:txBody>
          <a:bodyPr/>
          <a:lstStyle/>
          <a:p>
            <a:pPr marL="228600" indent="-228600">
              <a:buAutoNum type="arabicPeriod"/>
            </a:pPr>
            <a:r>
              <a:rPr lang="fr-FR" sz="2000" dirty="0"/>
              <a:t>Généralités et principes : travailleurs handicapés, obligation d’emploi, reconnaissance de la qualité de travailleur handicap, aménagements raisonnables et non discrimination</a:t>
            </a:r>
          </a:p>
          <a:p>
            <a:pPr marL="228600" indent="-228600">
              <a:buAutoNum type="arabicPeriod"/>
            </a:pPr>
            <a:r>
              <a:rPr lang="fr-FR" sz="2000" dirty="0"/>
              <a:t>Stages</a:t>
            </a:r>
          </a:p>
          <a:p>
            <a:pPr marL="228600" indent="-228600">
              <a:buAutoNum type="arabicPeriod"/>
            </a:pPr>
            <a:r>
              <a:rPr lang="fr-FR" sz="2000" dirty="0"/>
              <a:t>Apprentissage</a:t>
            </a:r>
          </a:p>
          <a:p>
            <a:pPr marL="228600" indent="-228600">
              <a:buAutoNum type="arabicPeriod"/>
            </a:pPr>
            <a:r>
              <a:rPr lang="fr-FR" sz="2000" dirty="0"/>
              <a:t>Acteurs spécifiques</a:t>
            </a:r>
          </a:p>
        </p:txBody>
      </p:sp>
      <p:sp>
        <p:nvSpPr>
          <p:cNvPr id="10" name="Espace réservé du texte 9">
            <a:extLst>
              <a:ext uri="{FF2B5EF4-FFF2-40B4-BE49-F238E27FC236}">
                <a16:creationId xmlns:a16="http://schemas.microsoft.com/office/drawing/2014/main" id="{ABA5E85E-F03F-48AE-BF78-38D0B6933BCD}"/>
              </a:ext>
            </a:extLst>
          </p:cNvPr>
          <p:cNvSpPr>
            <a:spLocks noGrp="1"/>
          </p:cNvSpPr>
          <p:nvPr>
            <p:ph type="body" sz="quarter" idx="13"/>
          </p:nvPr>
        </p:nvSpPr>
        <p:spPr/>
        <p:txBody>
          <a:bodyPr/>
          <a:lstStyle/>
          <a:p>
            <a:r>
              <a:rPr lang="fr-FR" dirty="0"/>
              <a:t>Généralités</a:t>
            </a:r>
          </a:p>
        </p:txBody>
      </p:sp>
    </p:spTree>
    <p:extLst>
      <p:ext uri="{BB962C8B-B14F-4D97-AF65-F5344CB8AC3E}">
        <p14:creationId xmlns:p14="http://schemas.microsoft.com/office/powerpoint/2010/main" val="318942052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D7DBAFCC-DDDA-4457-B588-114CEF5602F9}"/>
              </a:ext>
            </a:extLst>
          </p:cNvPr>
          <p:cNvSpPr>
            <a:spLocks noGrp="1"/>
          </p:cNvSpPr>
          <p:nvPr>
            <p:ph type="title"/>
          </p:nvPr>
        </p:nvSpPr>
        <p:spPr/>
        <p:txBody>
          <a:bodyPr/>
          <a:lstStyle/>
          <a:p>
            <a:endParaRPr lang="fr-FR"/>
          </a:p>
        </p:txBody>
      </p:sp>
      <p:sp>
        <p:nvSpPr>
          <p:cNvPr id="3" name="Espace réservé de la date 2">
            <a:extLst>
              <a:ext uri="{FF2B5EF4-FFF2-40B4-BE49-F238E27FC236}">
                <a16:creationId xmlns:a16="http://schemas.microsoft.com/office/drawing/2014/main" id="{35899669-DCDC-4516-866A-855D8C29D2E7}"/>
              </a:ext>
            </a:extLst>
          </p:cNvPr>
          <p:cNvSpPr>
            <a:spLocks noGrp="1"/>
          </p:cNvSpPr>
          <p:nvPr>
            <p:ph type="dt" sz="half" idx="10"/>
          </p:nvPr>
        </p:nvSpPr>
        <p:spPr/>
        <p:txBody>
          <a:bodyPr/>
          <a:lstStyle/>
          <a:p>
            <a:pPr algn="r"/>
            <a:r>
              <a:rPr lang="fr-FR" cap="all"/>
              <a:t>XX/XX/XXXX</a:t>
            </a:r>
            <a:endParaRPr lang="fr-FR" cap="all" dirty="0"/>
          </a:p>
        </p:txBody>
      </p:sp>
      <p:sp>
        <p:nvSpPr>
          <p:cNvPr id="4" name="Espace réservé du pied de page 3">
            <a:extLst>
              <a:ext uri="{FF2B5EF4-FFF2-40B4-BE49-F238E27FC236}">
                <a16:creationId xmlns:a16="http://schemas.microsoft.com/office/drawing/2014/main" id="{284C7927-BB51-467F-B364-DFD60B501C67}"/>
              </a:ext>
            </a:extLst>
          </p:cNvPr>
          <p:cNvSpPr>
            <a:spLocks noGrp="1"/>
          </p:cNvSpPr>
          <p:nvPr>
            <p:ph type="ftr" sz="quarter" idx="11"/>
          </p:nvPr>
        </p:nvSpPr>
        <p:spPr/>
        <p:txBody>
          <a:bodyPr/>
          <a:lstStyle/>
          <a:p>
            <a:r>
              <a:rPr lang="fr-FR"/>
              <a:t>Intitulé de la direction ou de l’organisme rattaché</a:t>
            </a:r>
            <a:endParaRPr lang="fr-FR" dirty="0"/>
          </a:p>
        </p:txBody>
      </p:sp>
      <p:sp>
        <p:nvSpPr>
          <p:cNvPr id="5" name="Espace réservé du numéro de diapositive 4">
            <a:extLst>
              <a:ext uri="{FF2B5EF4-FFF2-40B4-BE49-F238E27FC236}">
                <a16:creationId xmlns:a16="http://schemas.microsoft.com/office/drawing/2014/main" id="{1A9117F2-6076-4F2B-BA58-D92E87A71E68}"/>
              </a:ext>
            </a:extLst>
          </p:cNvPr>
          <p:cNvSpPr>
            <a:spLocks noGrp="1"/>
          </p:cNvSpPr>
          <p:nvPr>
            <p:ph type="sldNum" sz="quarter" idx="12"/>
          </p:nvPr>
        </p:nvSpPr>
        <p:spPr/>
        <p:txBody>
          <a:bodyPr/>
          <a:lstStyle/>
          <a:p>
            <a:fld id="{733122C9-A0B9-462F-8757-0847AD287B63}" type="slidenum">
              <a:rPr lang="fr-FR" smtClean="0"/>
              <a:pPr/>
              <a:t>21</a:t>
            </a:fld>
            <a:endParaRPr lang="fr-FR" dirty="0"/>
          </a:p>
        </p:txBody>
      </p:sp>
      <p:sp>
        <p:nvSpPr>
          <p:cNvPr id="9" name="Espace réservé du texte 8">
            <a:extLst>
              <a:ext uri="{FF2B5EF4-FFF2-40B4-BE49-F238E27FC236}">
                <a16:creationId xmlns:a16="http://schemas.microsoft.com/office/drawing/2014/main" id="{C22AED79-646D-475F-A352-4997EAF0EC35}"/>
              </a:ext>
            </a:extLst>
          </p:cNvPr>
          <p:cNvSpPr>
            <a:spLocks noGrp="1"/>
          </p:cNvSpPr>
          <p:nvPr>
            <p:ph type="body" sz="quarter" idx="13"/>
          </p:nvPr>
        </p:nvSpPr>
        <p:spPr/>
        <p:txBody>
          <a:bodyPr/>
          <a:lstStyle/>
          <a:p>
            <a:r>
              <a:rPr lang="fr-FR" dirty="0"/>
              <a:t>Principes &amp; généralités</a:t>
            </a:r>
          </a:p>
        </p:txBody>
      </p:sp>
    </p:spTree>
    <p:extLst>
      <p:ext uri="{BB962C8B-B14F-4D97-AF65-F5344CB8AC3E}">
        <p14:creationId xmlns:p14="http://schemas.microsoft.com/office/powerpoint/2010/main" val="321967391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BF7795-4466-4F58-B788-FFDB8E0ECB1F}"/>
              </a:ext>
            </a:extLst>
          </p:cNvPr>
          <p:cNvSpPr>
            <a:spLocks noGrp="1"/>
          </p:cNvSpPr>
          <p:nvPr>
            <p:ph type="title"/>
          </p:nvPr>
        </p:nvSpPr>
        <p:spPr/>
        <p:txBody>
          <a:bodyPr/>
          <a:lstStyle/>
          <a:p>
            <a:r>
              <a:rPr lang="fr-FR" dirty="0"/>
              <a:t>Non discrimination &amp; emploi</a:t>
            </a:r>
          </a:p>
        </p:txBody>
      </p:sp>
      <p:sp>
        <p:nvSpPr>
          <p:cNvPr id="3" name="Espace réservé du contenu 2">
            <a:extLst>
              <a:ext uri="{FF2B5EF4-FFF2-40B4-BE49-F238E27FC236}">
                <a16:creationId xmlns:a16="http://schemas.microsoft.com/office/drawing/2014/main" id="{EF0E9FE3-B367-40D0-BD13-28F235D3B123}"/>
              </a:ext>
            </a:extLst>
          </p:cNvPr>
          <p:cNvSpPr>
            <a:spLocks noGrp="1"/>
          </p:cNvSpPr>
          <p:nvPr>
            <p:ph idx="1"/>
          </p:nvPr>
        </p:nvSpPr>
        <p:spPr/>
        <p:txBody>
          <a:bodyPr/>
          <a:lstStyle/>
          <a:p>
            <a:r>
              <a:rPr lang="fr-FR" sz="1600" b="1" dirty="0">
                <a:highlight>
                  <a:srgbClr val="FFFF00"/>
                </a:highlight>
              </a:rPr>
              <a:t>Article L.1132-1 du Code du travail </a:t>
            </a:r>
          </a:p>
          <a:p>
            <a:endParaRPr lang="fr-FR" sz="1600" dirty="0"/>
          </a:p>
          <a:p>
            <a:r>
              <a:rPr lang="fr-FR" sz="1600" b="1" dirty="0">
                <a:highlight>
                  <a:srgbClr val="FFFF00"/>
                </a:highlight>
              </a:rPr>
              <a:t>Aucune personne ne peut être écartée </a:t>
            </a:r>
            <a:r>
              <a:rPr lang="fr-FR" sz="1600" dirty="0"/>
              <a:t>d'une procédure de recrutement ou de l'accès à un stage ou à une période de formation en entreprise, aucun salarié ne peut être sanctionné, licencié ou faire l'objet </a:t>
            </a:r>
            <a:r>
              <a:rPr lang="fr-FR" sz="1600" b="1" dirty="0">
                <a:highlight>
                  <a:srgbClr val="FFFF00"/>
                </a:highlight>
              </a:rPr>
              <a:t>d'une mesure discriminatoire, directe ou indirecte</a:t>
            </a:r>
            <a:r>
              <a:rPr lang="fr-FR" sz="1600" dirty="0"/>
              <a:t>, telle que définie à l'article 1er de la loi n° 2008-496 du 27 mai 2008, au sens de l'article L. 3221-3, de mesures d'intéressement ou de distribution d'actions, de formation, de reclassement, d'affectation, de qualification, de classification, de promotion professionnelle, de mutation ou de renouvellement de contrat en raison de son origine, de son sexe, de ses mœurs,(…) de son lieu de résidence ou de sa domiciliation bancaire, </a:t>
            </a:r>
            <a:r>
              <a:rPr lang="fr-FR" sz="1600" dirty="0">
                <a:highlight>
                  <a:srgbClr val="FFFF00"/>
                </a:highlight>
              </a:rPr>
              <a:t>ou en raison de son état de santé, </a:t>
            </a:r>
            <a:r>
              <a:rPr lang="fr-FR" sz="1600" b="1" dirty="0">
                <a:highlight>
                  <a:srgbClr val="FFFF00"/>
                </a:highlight>
              </a:rPr>
              <a:t>de sa perte d'autonomie ou de son handicap</a:t>
            </a:r>
            <a:r>
              <a:rPr lang="fr-FR" sz="1600" dirty="0"/>
              <a:t>, de sa capacité à s'exprimer dans une langue autre que le français</a:t>
            </a:r>
            <a:r>
              <a:rPr lang="fr-FR" dirty="0"/>
              <a:t>. </a:t>
            </a:r>
          </a:p>
        </p:txBody>
      </p:sp>
      <p:sp>
        <p:nvSpPr>
          <p:cNvPr id="4" name="Espace réservé de la date 3">
            <a:extLst>
              <a:ext uri="{FF2B5EF4-FFF2-40B4-BE49-F238E27FC236}">
                <a16:creationId xmlns:a16="http://schemas.microsoft.com/office/drawing/2014/main" id="{233F1A5F-04E6-41CE-938D-9AD1DB9CBE78}"/>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9318ABAE-ECCC-4FA4-8C16-E8960483BA98}"/>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8CDED0CC-0E51-4991-895D-4EC50C6FDD70}"/>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DCF47386-61B2-4315-A05E-4D412E2A6784}"/>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22</a:t>
            </a:fld>
            <a:endParaRPr lang="fr-FR" sz="1200" kern="0" dirty="0">
              <a:latin typeface="Roboto"/>
              <a:cs typeface="Arial"/>
            </a:endParaRPr>
          </a:p>
        </p:txBody>
      </p:sp>
    </p:spTree>
    <p:extLst>
      <p:ext uri="{BB962C8B-B14F-4D97-AF65-F5344CB8AC3E}">
        <p14:creationId xmlns:p14="http://schemas.microsoft.com/office/powerpoint/2010/main" val="145842213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D715D0-5458-442D-9AEF-EF415BCAA6B0}"/>
              </a:ext>
            </a:extLst>
          </p:cNvPr>
          <p:cNvSpPr>
            <a:spLocks noGrp="1"/>
          </p:cNvSpPr>
          <p:nvPr>
            <p:ph type="title"/>
          </p:nvPr>
        </p:nvSpPr>
        <p:spPr/>
        <p:txBody>
          <a:bodyPr/>
          <a:lstStyle/>
          <a:p>
            <a:r>
              <a:rPr lang="fr-FR" dirty="0"/>
              <a:t>Mesures appropriées, aménagements raisonnables</a:t>
            </a:r>
          </a:p>
        </p:txBody>
      </p:sp>
      <p:sp>
        <p:nvSpPr>
          <p:cNvPr id="3" name="Espace réservé du contenu 2">
            <a:extLst>
              <a:ext uri="{FF2B5EF4-FFF2-40B4-BE49-F238E27FC236}">
                <a16:creationId xmlns:a16="http://schemas.microsoft.com/office/drawing/2014/main" id="{B939B0D5-077E-4DDC-991D-45677FD59AFE}"/>
              </a:ext>
            </a:extLst>
          </p:cNvPr>
          <p:cNvSpPr>
            <a:spLocks noGrp="1"/>
          </p:cNvSpPr>
          <p:nvPr>
            <p:ph idx="1"/>
          </p:nvPr>
        </p:nvSpPr>
        <p:spPr>
          <a:xfrm>
            <a:off x="628650" y="1779797"/>
            <a:ext cx="7886700" cy="2742703"/>
          </a:xfrm>
        </p:spPr>
        <p:txBody>
          <a:bodyPr/>
          <a:lstStyle/>
          <a:p>
            <a:r>
              <a:rPr lang="fr-FR" sz="1600" b="1" dirty="0">
                <a:highlight>
                  <a:srgbClr val="FFFF00"/>
                </a:highlight>
              </a:rPr>
              <a:t>Article L.5213-6 du Code du travail</a:t>
            </a:r>
            <a:r>
              <a:rPr lang="fr-FR" sz="1600" dirty="0"/>
              <a:t> </a:t>
            </a:r>
          </a:p>
          <a:p>
            <a:r>
              <a:rPr lang="fr-FR" sz="1600" dirty="0"/>
              <a:t>Afin de garantir </a:t>
            </a:r>
            <a:r>
              <a:rPr lang="fr-FR" sz="1600" b="1" dirty="0">
                <a:highlight>
                  <a:srgbClr val="FFFF00"/>
                </a:highlight>
              </a:rPr>
              <a:t>le respect du principe d'égalité de traitement à l'égard des travailleurs handicapés, l'employeur prend, en fonction des besoins dans une situation concrète, les mesures appropriées</a:t>
            </a:r>
            <a:r>
              <a:rPr lang="fr-FR" sz="1600" dirty="0"/>
              <a:t> pour permettre aux travailleurs mentionnés au 1° [travailleurs reconnus handicapés] d’accéder à un emploi ou de conserver un emploi correspondant à leur qualification, de l'exercer ou d'y progresser ou pour qu'une formation adaptée à leurs besoins leur soit dispensée. Ces mesures sont prises </a:t>
            </a:r>
            <a:r>
              <a:rPr lang="fr-FR" sz="1600" b="1" dirty="0"/>
              <a:t>sous réserve que les charges consécutives à leur mise en place ne soient pas disproportionnées</a:t>
            </a:r>
            <a:r>
              <a:rPr lang="fr-FR" sz="1600" dirty="0"/>
              <a:t>, compte tenu de l’aide prévue à l’article L. 5213-10 qui peut compenser en tout ou partie les dépenses supportées à ce titre par l’employeur. </a:t>
            </a:r>
            <a:r>
              <a:rPr lang="fr-FR" sz="1600" b="1" dirty="0">
                <a:highlight>
                  <a:srgbClr val="FFFF00"/>
                </a:highlight>
              </a:rPr>
              <a:t>Le refus de prendre des mesures au sens du premier alinéa peut être constitutif d'une discrimination.</a:t>
            </a:r>
          </a:p>
          <a:p>
            <a:endParaRPr lang="fr-FR" dirty="0"/>
          </a:p>
        </p:txBody>
      </p:sp>
      <p:sp>
        <p:nvSpPr>
          <p:cNvPr id="4" name="Espace réservé de la date 3">
            <a:extLst>
              <a:ext uri="{FF2B5EF4-FFF2-40B4-BE49-F238E27FC236}">
                <a16:creationId xmlns:a16="http://schemas.microsoft.com/office/drawing/2014/main" id="{9E201B69-2809-437B-ACB4-DD32841F1A08}"/>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6" name="Espace réservé du texte 5">
            <a:extLst>
              <a:ext uri="{FF2B5EF4-FFF2-40B4-BE49-F238E27FC236}">
                <a16:creationId xmlns:a16="http://schemas.microsoft.com/office/drawing/2014/main" id="{BF1605A6-3F4E-4CE1-A454-5C77891C32FE}"/>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71BDF1F0-3608-47D0-AE05-E6C817D4C41E}"/>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23</a:t>
            </a:fld>
            <a:endParaRPr lang="fr-FR" sz="1200" kern="0" dirty="0">
              <a:latin typeface="Roboto"/>
              <a:cs typeface="Arial"/>
            </a:endParaRPr>
          </a:p>
        </p:txBody>
      </p:sp>
    </p:spTree>
    <p:extLst>
      <p:ext uri="{BB962C8B-B14F-4D97-AF65-F5344CB8AC3E}">
        <p14:creationId xmlns:p14="http://schemas.microsoft.com/office/powerpoint/2010/main" val="4088496676"/>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159C6B-B859-4282-B27D-0FDB7E5F47ED}"/>
              </a:ext>
            </a:extLst>
          </p:cNvPr>
          <p:cNvSpPr>
            <a:spLocks noGrp="1"/>
          </p:cNvSpPr>
          <p:nvPr>
            <p:ph type="title"/>
          </p:nvPr>
        </p:nvSpPr>
        <p:spPr/>
        <p:txBody>
          <a:bodyPr/>
          <a:lstStyle/>
          <a:p>
            <a:r>
              <a:rPr lang="fr-FR" dirty="0"/>
              <a:t>La définition : «  travailleur handicapé »</a:t>
            </a:r>
          </a:p>
        </p:txBody>
      </p:sp>
      <p:sp>
        <p:nvSpPr>
          <p:cNvPr id="3" name="Espace réservé du contenu 2">
            <a:extLst>
              <a:ext uri="{FF2B5EF4-FFF2-40B4-BE49-F238E27FC236}">
                <a16:creationId xmlns:a16="http://schemas.microsoft.com/office/drawing/2014/main" id="{A53B7451-C97D-4D62-95CD-D332FF7F7462}"/>
              </a:ext>
            </a:extLst>
          </p:cNvPr>
          <p:cNvSpPr>
            <a:spLocks noGrp="1"/>
          </p:cNvSpPr>
          <p:nvPr>
            <p:ph idx="1"/>
          </p:nvPr>
        </p:nvSpPr>
        <p:spPr/>
        <p:txBody>
          <a:bodyPr/>
          <a:lstStyle/>
          <a:p>
            <a:r>
              <a:rPr lang="fr-FR" sz="2000" b="1" dirty="0">
                <a:highlight>
                  <a:srgbClr val="FFFF00"/>
                </a:highlight>
              </a:rPr>
              <a:t>Art. L5213-1 CT</a:t>
            </a:r>
          </a:p>
          <a:p>
            <a:endParaRPr lang="fr-FR" sz="2000" b="1" dirty="0"/>
          </a:p>
          <a:p>
            <a:r>
              <a:rPr lang="fr-FR" sz="2000" dirty="0"/>
              <a:t>Est considéré comme travailleur handicapé, toute personne dont </a:t>
            </a:r>
            <a:r>
              <a:rPr lang="fr-FR" sz="2000" b="1" dirty="0"/>
              <a:t>les possibilités d'obtenir ou de conserver </a:t>
            </a:r>
            <a:r>
              <a:rPr lang="fr-FR" sz="2000" dirty="0"/>
              <a:t>un emploi sont effectivement réduites par suite de </a:t>
            </a:r>
            <a:r>
              <a:rPr lang="fr-FR" sz="2000" b="1" dirty="0"/>
              <a:t>l'altération d'une ou de plusieurs fonctions physique, sensorielle, mentale ou psychique</a:t>
            </a:r>
          </a:p>
          <a:p>
            <a:endParaRPr lang="fr-FR" dirty="0"/>
          </a:p>
        </p:txBody>
      </p:sp>
      <p:sp>
        <p:nvSpPr>
          <p:cNvPr id="4" name="Espace réservé de la date 3">
            <a:extLst>
              <a:ext uri="{FF2B5EF4-FFF2-40B4-BE49-F238E27FC236}">
                <a16:creationId xmlns:a16="http://schemas.microsoft.com/office/drawing/2014/main" id="{E09A9079-2198-4F1C-843D-8CFCA29727A5}"/>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E181B091-B6CC-4006-9484-D7F3983AB93F}"/>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1E3CD938-3C8F-4FE9-A4CF-A9F2E9036904}"/>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E356E8D9-A3EE-444C-A6B7-172A90DD9C72}"/>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24</a:t>
            </a:fld>
            <a:endParaRPr lang="fr-FR" sz="1200" kern="0" dirty="0">
              <a:latin typeface="Roboto"/>
              <a:cs typeface="Arial"/>
            </a:endParaRPr>
          </a:p>
        </p:txBody>
      </p:sp>
    </p:spTree>
    <p:extLst>
      <p:ext uri="{BB962C8B-B14F-4D97-AF65-F5344CB8AC3E}">
        <p14:creationId xmlns:p14="http://schemas.microsoft.com/office/powerpoint/2010/main" val="1183371663"/>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42CAA-2E9C-4048-94D7-F3A8DB7CF6B1}"/>
              </a:ext>
            </a:extLst>
          </p:cNvPr>
          <p:cNvSpPr>
            <a:spLocks noGrp="1"/>
          </p:cNvSpPr>
          <p:nvPr>
            <p:ph type="title"/>
          </p:nvPr>
        </p:nvSpPr>
        <p:spPr/>
        <p:txBody>
          <a:bodyPr/>
          <a:lstStyle/>
          <a:p>
            <a:r>
              <a:rPr lang="fr-FR" dirty="0"/>
              <a:t>L’obligation d’emploi des travailleurs handicapés</a:t>
            </a:r>
          </a:p>
        </p:txBody>
      </p:sp>
      <p:sp>
        <p:nvSpPr>
          <p:cNvPr id="3" name="Espace réservé du contenu 2">
            <a:extLst>
              <a:ext uri="{FF2B5EF4-FFF2-40B4-BE49-F238E27FC236}">
                <a16:creationId xmlns:a16="http://schemas.microsoft.com/office/drawing/2014/main" id="{3A0A9883-0677-4FB7-AA15-67F84D47B5E0}"/>
              </a:ext>
            </a:extLst>
          </p:cNvPr>
          <p:cNvSpPr>
            <a:spLocks noGrp="1"/>
          </p:cNvSpPr>
          <p:nvPr>
            <p:ph idx="1"/>
          </p:nvPr>
        </p:nvSpPr>
        <p:spPr/>
        <p:txBody>
          <a:bodyPr/>
          <a:lstStyle/>
          <a:p>
            <a:r>
              <a:rPr lang="fr-FR" b="1" dirty="0">
                <a:highlight>
                  <a:srgbClr val="FFFF00"/>
                </a:highlight>
              </a:rPr>
              <a:t>Article L5212-1 CT</a:t>
            </a:r>
          </a:p>
          <a:p>
            <a:r>
              <a:rPr lang="fr-FR" b="1" dirty="0">
                <a:highlight>
                  <a:srgbClr val="FFFF00"/>
                </a:highlight>
              </a:rPr>
              <a:t>La mobilisation en faveur de l'emploi des travailleurs handicapés concerne tous les employeurs</a:t>
            </a:r>
            <a:r>
              <a:rPr lang="fr-FR" dirty="0"/>
              <a:t>. A ce titre, ces derniers déclarent l'effectif total des bénéficiaires de l'obligation d'emploi mentionnés à l'article </a:t>
            </a:r>
            <a:r>
              <a:rPr lang="fr-FR" dirty="0">
                <a:hlinkClick r:id="rId2"/>
              </a:rPr>
              <a:t>L. 5212-13 </a:t>
            </a:r>
            <a:r>
              <a:rPr lang="fr-FR" dirty="0"/>
              <a:t>qu'ils emploient, selon des modalités fixées par décret. </a:t>
            </a:r>
          </a:p>
          <a:p>
            <a:r>
              <a:rPr lang="fr-FR" dirty="0"/>
              <a:t>Les articles </a:t>
            </a:r>
            <a:r>
              <a:rPr lang="fr-FR" dirty="0">
                <a:hlinkClick r:id="rId3"/>
              </a:rPr>
              <a:t>L. 5212-2 à L. 5212-17 </a:t>
            </a:r>
            <a:r>
              <a:rPr lang="fr-FR" dirty="0"/>
              <a:t>s'appliquent à tout employeur occupant </a:t>
            </a:r>
            <a:r>
              <a:rPr lang="fr-FR" b="1" dirty="0">
                <a:highlight>
                  <a:srgbClr val="FFFF00"/>
                </a:highlight>
              </a:rPr>
              <a:t>au moins vingt salariés</a:t>
            </a:r>
            <a:r>
              <a:rPr lang="fr-FR" dirty="0"/>
              <a:t>, y compris les établissements publics industriels et commerciaux. </a:t>
            </a:r>
          </a:p>
          <a:p>
            <a:r>
              <a:rPr lang="fr-FR" b="1" dirty="0">
                <a:highlight>
                  <a:srgbClr val="FFFF00"/>
                </a:highlight>
                <a:hlinkClick r:id="rId4"/>
              </a:rPr>
              <a:t>Article L5212-2 CT</a:t>
            </a:r>
          </a:p>
          <a:p>
            <a:r>
              <a:rPr lang="fr-FR" dirty="0"/>
              <a:t>Tout employeur emploie des </a:t>
            </a:r>
            <a:r>
              <a:rPr lang="fr-FR" b="1" dirty="0">
                <a:highlight>
                  <a:srgbClr val="FFFF00"/>
                </a:highlight>
              </a:rPr>
              <a:t>bénéficiaires de l'obligation d'emploi </a:t>
            </a:r>
            <a:r>
              <a:rPr lang="fr-FR" dirty="0"/>
              <a:t>mentionnés à l'article L. 5212-13 </a:t>
            </a:r>
            <a:r>
              <a:rPr lang="fr-FR" b="1" dirty="0">
                <a:highlight>
                  <a:srgbClr val="FFFF00"/>
                </a:highlight>
              </a:rPr>
              <a:t>dans la proportion minimale de 6 % de l'effectif total de ses salariés</a:t>
            </a:r>
            <a:r>
              <a:rPr lang="fr-FR" dirty="0"/>
              <a:t>.</a:t>
            </a:r>
          </a:p>
          <a:p>
            <a:r>
              <a:rPr lang="fr-FR" dirty="0"/>
              <a:t>Ce taux est </a:t>
            </a:r>
            <a:r>
              <a:rPr lang="fr-FR" b="1" dirty="0">
                <a:highlight>
                  <a:srgbClr val="FFFF00"/>
                </a:highlight>
              </a:rPr>
              <a:t>révisé tous les cinq ans</a:t>
            </a:r>
            <a:r>
              <a:rPr lang="fr-FR" dirty="0"/>
              <a:t>, en référence à la part des bénéficiaires de l'obligation d'emploi dans la population active et à leur situation au regard du marché du travail, après avis du conseil mentionné à l'article L. 146-1 du code de l'action sociale et des familles.</a:t>
            </a:r>
          </a:p>
          <a:p>
            <a:endParaRPr lang="fr-FR" dirty="0"/>
          </a:p>
          <a:p>
            <a:endParaRPr lang="fr-FR" dirty="0"/>
          </a:p>
        </p:txBody>
      </p:sp>
      <p:sp>
        <p:nvSpPr>
          <p:cNvPr id="4" name="Espace réservé de la date 3">
            <a:extLst>
              <a:ext uri="{FF2B5EF4-FFF2-40B4-BE49-F238E27FC236}">
                <a16:creationId xmlns:a16="http://schemas.microsoft.com/office/drawing/2014/main" id="{4A7F7F2A-1A42-49EA-9E98-7AEE30EADDE5}"/>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EAE6A43A-35B8-4E3A-A014-DF7DF7EBFB11}"/>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E1808C29-952B-432D-8E20-343A13AEBE8E}"/>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134F97F5-7ED1-4BC5-B5C6-9AB956F0C908}"/>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25</a:t>
            </a:fld>
            <a:endParaRPr lang="fr-FR" sz="1200" kern="0" dirty="0">
              <a:latin typeface="Roboto"/>
              <a:cs typeface="Arial"/>
            </a:endParaRPr>
          </a:p>
        </p:txBody>
      </p:sp>
    </p:spTree>
    <p:extLst>
      <p:ext uri="{BB962C8B-B14F-4D97-AF65-F5344CB8AC3E}">
        <p14:creationId xmlns:p14="http://schemas.microsoft.com/office/powerpoint/2010/main" val="4130977952"/>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5D5457-4143-4877-A18F-A81DBBDE38BC}"/>
              </a:ext>
            </a:extLst>
          </p:cNvPr>
          <p:cNvSpPr>
            <a:spLocks noGrp="1"/>
          </p:cNvSpPr>
          <p:nvPr>
            <p:ph type="title"/>
          </p:nvPr>
        </p:nvSpPr>
        <p:spPr/>
        <p:txBody>
          <a:bodyPr/>
          <a:lstStyle/>
          <a:p>
            <a:r>
              <a:rPr lang="fr-FR" dirty="0"/>
              <a:t>Bénéficiaires de l’obligation d’emploi</a:t>
            </a:r>
          </a:p>
        </p:txBody>
      </p:sp>
      <p:sp>
        <p:nvSpPr>
          <p:cNvPr id="3" name="Espace réservé du contenu 2">
            <a:extLst>
              <a:ext uri="{FF2B5EF4-FFF2-40B4-BE49-F238E27FC236}">
                <a16:creationId xmlns:a16="http://schemas.microsoft.com/office/drawing/2014/main" id="{3D74081C-B821-4FEB-9C44-96A26A72D8E2}"/>
              </a:ext>
            </a:extLst>
          </p:cNvPr>
          <p:cNvSpPr>
            <a:spLocks noGrp="1"/>
          </p:cNvSpPr>
          <p:nvPr>
            <p:ph idx="1"/>
          </p:nvPr>
        </p:nvSpPr>
        <p:spPr/>
        <p:txBody>
          <a:bodyPr/>
          <a:lstStyle/>
          <a:p>
            <a:r>
              <a:rPr lang="fr-FR" b="1" dirty="0">
                <a:highlight>
                  <a:srgbClr val="FFFF00"/>
                </a:highlight>
              </a:rPr>
              <a:t>L 5212-13 </a:t>
            </a:r>
          </a:p>
          <a:p>
            <a:r>
              <a:rPr lang="fr-FR" dirty="0"/>
              <a:t>Bénéficient de l'obligation d'emploi instituée par l'article L. 5212-2 :</a:t>
            </a:r>
          </a:p>
          <a:p>
            <a:r>
              <a:rPr lang="fr-FR" dirty="0"/>
              <a:t>1° Les travailleurs reconnus handicapés par la commission des droits et de l'autonomie des personnes handicapées mentionnée à l'article L. 146-9 du code de l'action sociale et des familles ;</a:t>
            </a:r>
          </a:p>
          <a:p>
            <a:r>
              <a:rPr lang="fr-FR" dirty="0"/>
              <a:t>2° Les victimes d'accidents du travail ou de maladies professionnelles ayant entraîné une incapacité permanente au moins égale à 10 % et titulaires d'une rente attribuée au titre du régime général de sécurité sociale ou de tout autre régime de protection sociale obligatoire ;</a:t>
            </a:r>
          </a:p>
          <a:p>
            <a:r>
              <a:rPr lang="fr-FR" dirty="0"/>
              <a:t>3° Les titulaires d'une pension d'invalidité attribuée au titre du régime général de sécurité sociale, de tout autre régime de protection sociale obligatoire ou au titre des dispositions régissant les agents publics à condition que l'invalidité des intéressés réduise au moins des deux tiers leur capacité de travail ou de gain ;</a:t>
            </a:r>
          </a:p>
          <a:p>
            <a:r>
              <a:rPr lang="fr-FR" dirty="0"/>
              <a:t>4° Les bénéficiaires mentionnés à l'article L. 241-2 du code des pensions militaires d'invalidité et des victimes de guerre ;</a:t>
            </a:r>
          </a:p>
          <a:p>
            <a:r>
              <a:rPr lang="fr-FR" dirty="0"/>
              <a:t>5° Les bénéficiaires mentionnés aux articles L. 241-3 et L. 241-4 du même code ;</a:t>
            </a:r>
          </a:p>
          <a:p>
            <a:r>
              <a:rPr lang="fr-FR" dirty="0"/>
              <a:t>9° Les titulaires d'une allocation ou d'une rente d'invalidité attribuée dans les conditions définies par la loi n° 91-1389 du 31 décembre 1991 relative à la protection sociale des sapeurs-pompiers volontaires en cas d'accident survenu ou de maladie contractée en service ;</a:t>
            </a:r>
          </a:p>
          <a:p>
            <a:r>
              <a:rPr lang="fr-FR" dirty="0"/>
              <a:t>10° Les titulaires de la carte “ mobilité inclusion ” portant la mention “ invalidité ” définie à l'article L. 241-3 du code de l'action sociale et des familles ;</a:t>
            </a:r>
          </a:p>
          <a:p>
            <a:r>
              <a:rPr lang="fr-FR" dirty="0"/>
              <a:t>11° Les titulaires de l'allocation aux adultes handicapés.</a:t>
            </a:r>
          </a:p>
        </p:txBody>
      </p:sp>
      <p:sp>
        <p:nvSpPr>
          <p:cNvPr id="4" name="Espace réservé de la date 3">
            <a:extLst>
              <a:ext uri="{FF2B5EF4-FFF2-40B4-BE49-F238E27FC236}">
                <a16:creationId xmlns:a16="http://schemas.microsoft.com/office/drawing/2014/main" id="{518918C4-5620-43F4-9970-EB00728A96ED}"/>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BD81676B-5190-4A1D-9E15-9B1321E7D940}"/>
              </a:ext>
            </a:extLst>
          </p:cNvPr>
          <p:cNvSpPr>
            <a:spLocks noGrp="1"/>
          </p:cNvSpPr>
          <p:nvPr>
            <p:ph type="ftr" sz="quarter" idx="11"/>
          </p:nvPr>
        </p:nvSpPr>
        <p:spPr/>
        <p:txBody>
          <a:bodyPr/>
          <a:lstStyle/>
          <a:p>
            <a:pPr defTabSz="342900">
              <a:defRPr/>
            </a:pPr>
            <a:r>
              <a:rPr lang="fr-FR" sz="900" b="0" kern="0" dirty="0">
                <a:solidFill>
                  <a:prstClr val="white"/>
                </a:solidFill>
                <a:latin typeface="Calibri"/>
                <a:cs typeface="Arial"/>
              </a:rPr>
              <a:t>mai-juin 2023 - MP </a:t>
            </a:r>
            <a:r>
              <a:rPr lang="fr-FR" sz="900" b="0" kern="0" dirty="0" err="1">
                <a:solidFill>
                  <a:prstClr val="white"/>
                </a:solidFill>
                <a:latin typeface="Calibri"/>
                <a:cs typeface="Arial"/>
              </a:rPr>
              <a:t>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3169CA31-0640-4036-9327-DE7E04CF6C71}"/>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8CBDCEC1-2D44-42C8-BE92-975A99E21EBF}"/>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26</a:t>
            </a:fld>
            <a:endParaRPr lang="fr-FR" sz="1200" kern="0" dirty="0">
              <a:latin typeface="Roboto"/>
              <a:cs typeface="Arial"/>
            </a:endParaRPr>
          </a:p>
        </p:txBody>
      </p:sp>
    </p:spTree>
    <p:extLst>
      <p:ext uri="{BB962C8B-B14F-4D97-AF65-F5344CB8AC3E}">
        <p14:creationId xmlns:p14="http://schemas.microsoft.com/office/powerpoint/2010/main" val="506929826"/>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A0072-7EF6-4465-811A-9DDC88C48301}"/>
              </a:ext>
            </a:extLst>
          </p:cNvPr>
          <p:cNvSpPr>
            <a:spLocks noGrp="1"/>
          </p:cNvSpPr>
          <p:nvPr>
            <p:ph type="title"/>
          </p:nvPr>
        </p:nvSpPr>
        <p:spPr/>
        <p:txBody>
          <a:bodyPr/>
          <a:lstStyle/>
          <a:p>
            <a:r>
              <a:rPr lang="fr-FR" dirty="0"/>
              <a:t>S’acquitter de l’obligation d’emploi</a:t>
            </a:r>
          </a:p>
        </p:txBody>
      </p:sp>
      <p:sp>
        <p:nvSpPr>
          <p:cNvPr id="3" name="Espace réservé du contenu 2">
            <a:extLst>
              <a:ext uri="{FF2B5EF4-FFF2-40B4-BE49-F238E27FC236}">
                <a16:creationId xmlns:a16="http://schemas.microsoft.com/office/drawing/2014/main" id="{53A3C903-B0F8-48EE-AA3C-7468A8D0DF3E}"/>
              </a:ext>
            </a:extLst>
          </p:cNvPr>
          <p:cNvSpPr>
            <a:spLocks noGrp="1"/>
          </p:cNvSpPr>
          <p:nvPr>
            <p:ph idx="1"/>
          </p:nvPr>
        </p:nvSpPr>
        <p:spPr/>
        <p:txBody>
          <a:bodyPr/>
          <a:lstStyle/>
          <a:p>
            <a:r>
              <a:rPr lang="fr-FR" b="1" dirty="0">
                <a:highlight>
                  <a:srgbClr val="FFFF00"/>
                </a:highlight>
              </a:rPr>
              <a:t>Article L5212-6</a:t>
            </a:r>
          </a:p>
          <a:p>
            <a:r>
              <a:rPr lang="fr-FR" dirty="0"/>
              <a:t>L'employeur s'acquitte de son obligation d'emploi en employant les bénéficiaires mentionnés à l'article </a:t>
            </a:r>
            <a:r>
              <a:rPr lang="fr-FR" dirty="0">
                <a:hlinkClick r:id="rId3" tooltip="Code du travail - art. L5212-13 (V)"/>
              </a:rPr>
              <a:t>L. 5212-13</a:t>
            </a:r>
            <a:r>
              <a:rPr lang="fr-FR" dirty="0"/>
              <a:t>, quelles que soient la durée et la nature de leur contrat.</a:t>
            </a:r>
          </a:p>
          <a:p>
            <a:endParaRPr lang="fr-FR" b="1" dirty="0"/>
          </a:p>
          <a:p>
            <a:r>
              <a:rPr lang="fr-FR" b="1" dirty="0">
                <a:highlight>
                  <a:srgbClr val="FFFF00"/>
                </a:highlight>
              </a:rPr>
              <a:t>Article L5212-7</a:t>
            </a:r>
          </a:p>
          <a:p>
            <a:r>
              <a:rPr lang="fr-FR" dirty="0"/>
              <a:t>L'employeur peut s'acquitter de son obligation d'emploi : </a:t>
            </a:r>
          </a:p>
          <a:p>
            <a:r>
              <a:rPr lang="fr-FR" dirty="0"/>
              <a:t>1</a:t>
            </a:r>
            <a:r>
              <a:rPr lang="fr-FR" b="1" dirty="0"/>
              <a:t>° </a:t>
            </a:r>
            <a:r>
              <a:rPr lang="fr-FR" b="1" dirty="0">
                <a:highlight>
                  <a:srgbClr val="FFFF00"/>
                </a:highlight>
              </a:rPr>
              <a:t>En accueillant en stage </a:t>
            </a:r>
            <a:r>
              <a:rPr lang="fr-FR" dirty="0"/>
              <a:t>les bénéficiaires mentionnés à l'article </a:t>
            </a:r>
            <a:r>
              <a:rPr lang="fr-FR" dirty="0">
                <a:hlinkClick r:id="rId3" tooltip="Code du travail - art. L5212-13 (V)"/>
              </a:rPr>
              <a:t>L. 5212-13</a:t>
            </a:r>
            <a:r>
              <a:rPr lang="fr-FR" dirty="0"/>
              <a:t>, </a:t>
            </a:r>
            <a:r>
              <a:rPr lang="fr-FR" b="1" dirty="0">
                <a:highlight>
                  <a:srgbClr val="FFFF00"/>
                </a:highlight>
              </a:rPr>
              <a:t>quelle qu'en soit la durée</a:t>
            </a:r>
            <a:r>
              <a:rPr lang="fr-FR" dirty="0"/>
              <a:t>, ainsi que </a:t>
            </a:r>
            <a:r>
              <a:rPr lang="fr-FR" b="1" dirty="0">
                <a:highlight>
                  <a:srgbClr val="FFFF00"/>
                </a:highlight>
              </a:rPr>
              <a:t>les jeunes de plus de seize ans </a:t>
            </a:r>
            <a:r>
              <a:rPr lang="fr-FR" dirty="0"/>
              <a:t>bénéficiaires de droits à la prestation de compensation du handicap, de l'allocation compensatrice pour tierce personne ou de l'allocation d'éducation de l'enfant handicapé qui disposent d'une convention de stage ; </a:t>
            </a:r>
          </a:p>
          <a:p>
            <a:r>
              <a:rPr lang="fr-FR" dirty="0"/>
              <a:t>2° En accueillant les bénéficiaires mentionnés au même article L. 5212-13 pour des périodes de mise en situation en milieu professionnel dans les conditions fixées au chapitre V du titre III du livre Ier de la présente partie ; </a:t>
            </a:r>
          </a:p>
          <a:p>
            <a:r>
              <a:rPr lang="fr-FR" dirty="0"/>
              <a:t>3° En employant les bénéficiaires mentionnés à l'article L. 5212-13 mis à disposition par les entreprises de travail temporaire et par les groupements d'employeurs. </a:t>
            </a:r>
          </a:p>
          <a:p>
            <a:r>
              <a:rPr lang="fr-FR" dirty="0"/>
              <a:t>Les modalités de prise en compte des bénéficiaires mentionnés au présent article sont fixées par décret.</a:t>
            </a:r>
          </a:p>
          <a:p>
            <a:r>
              <a:rPr lang="fr-FR" dirty="0"/>
              <a:t>Il y a d’autres moyens de s’acquitter de l’obligation d’emploi (</a:t>
            </a:r>
            <a:r>
              <a:rPr lang="fr-FR" b="1" dirty="0">
                <a:highlight>
                  <a:srgbClr val="FFFF00"/>
                </a:highlight>
              </a:rPr>
              <a:t>Article L5212-7-2 CT à Article L5212-11)</a:t>
            </a:r>
          </a:p>
          <a:p>
            <a:endParaRPr lang="fr-FR" b="1" dirty="0">
              <a:highlight>
                <a:srgbClr val="FFFF00"/>
              </a:highlight>
            </a:endParaRPr>
          </a:p>
          <a:p>
            <a:r>
              <a:rPr lang="fr-FR" dirty="0"/>
              <a:t> </a:t>
            </a:r>
          </a:p>
          <a:p>
            <a:endParaRPr lang="fr-FR" dirty="0"/>
          </a:p>
        </p:txBody>
      </p:sp>
      <p:sp>
        <p:nvSpPr>
          <p:cNvPr id="4" name="Espace réservé de la date 3">
            <a:extLst>
              <a:ext uri="{FF2B5EF4-FFF2-40B4-BE49-F238E27FC236}">
                <a16:creationId xmlns:a16="http://schemas.microsoft.com/office/drawing/2014/main" id="{09CDA9E7-7BFE-4767-A238-98A943C3E56E}"/>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BD5A479B-D86B-4734-A785-3F06A1323CDC}"/>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6ED957F0-1469-431E-AB2F-C26E8510B839}"/>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21C04BBE-7128-4588-BF9A-704D5EBBF895}"/>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27</a:t>
            </a:fld>
            <a:endParaRPr lang="fr-FR" sz="1200" kern="0" dirty="0">
              <a:latin typeface="Roboto"/>
              <a:cs typeface="Arial"/>
            </a:endParaRPr>
          </a:p>
        </p:txBody>
      </p:sp>
    </p:spTree>
    <p:extLst>
      <p:ext uri="{BB962C8B-B14F-4D97-AF65-F5344CB8AC3E}">
        <p14:creationId xmlns:p14="http://schemas.microsoft.com/office/powerpoint/2010/main" val="4258451268"/>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548624-6CD1-42B1-A84C-BD7F240E4662}"/>
              </a:ext>
            </a:extLst>
          </p:cNvPr>
          <p:cNvSpPr>
            <a:spLocks noGrp="1"/>
          </p:cNvSpPr>
          <p:nvPr>
            <p:ph type="title"/>
          </p:nvPr>
        </p:nvSpPr>
        <p:spPr/>
        <p:txBody>
          <a:bodyPr/>
          <a:lstStyle/>
          <a:p>
            <a:r>
              <a:rPr lang="fr-FR" dirty="0"/>
              <a:t>La reconnaissance de la qualité de travailleur handicapé</a:t>
            </a:r>
          </a:p>
        </p:txBody>
      </p:sp>
      <p:sp>
        <p:nvSpPr>
          <p:cNvPr id="10" name="ZoneTexte 9">
            <a:extLst>
              <a:ext uri="{FF2B5EF4-FFF2-40B4-BE49-F238E27FC236}">
                <a16:creationId xmlns:a16="http://schemas.microsoft.com/office/drawing/2014/main" id="{F1FB095F-7E23-4324-9852-3926A0F35DDD}"/>
              </a:ext>
            </a:extLst>
          </p:cNvPr>
          <p:cNvSpPr txBox="1"/>
          <p:nvPr/>
        </p:nvSpPr>
        <p:spPr>
          <a:xfrm>
            <a:off x="2897814" y="4037245"/>
            <a:ext cx="4374486" cy="507831"/>
          </a:xfrm>
          <a:prstGeom prst="rect">
            <a:avLst/>
          </a:prstGeom>
          <a:noFill/>
        </p:spPr>
        <p:txBody>
          <a:bodyPr wrap="square" rtlCol="0">
            <a:spAutoFit/>
          </a:bodyPr>
          <a:lstStyle/>
          <a:p>
            <a:pPr>
              <a:spcAft>
                <a:spcPts val="450"/>
              </a:spcAft>
            </a:pPr>
            <a:r>
              <a:rPr lang="fr-FR" sz="1350" dirty="0">
                <a:solidFill>
                  <a:schemeClr val="bg1"/>
                </a:solidFill>
              </a:rPr>
              <a:t>Allongement de la durée maximale à 10 ans et droit à vie</a:t>
            </a:r>
          </a:p>
        </p:txBody>
      </p:sp>
      <p:sp>
        <p:nvSpPr>
          <p:cNvPr id="11" name="ZoneTexte 10">
            <a:extLst>
              <a:ext uri="{FF2B5EF4-FFF2-40B4-BE49-F238E27FC236}">
                <a16:creationId xmlns:a16="http://schemas.microsoft.com/office/drawing/2014/main" id="{F522A508-C455-4342-BB39-058ED48F7079}"/>
              </a:ext>
            </a:extLst>
          </p:cNvPr>
          <p:cNvSpPr txBox="1"/>
          <p:nvPr/>
        </p:nvSpPr>
        <p:spPr>
          <a:xfrm>
            <a:off x="2843808" y="3375308"/>
            <a:ext cx="4266474" cy="715581"/>
          </a:xfrm>
          <a:prstGeom prst="rect">
            <a:avLst/>
          </a:prstGeom>
          <a:noFill/>
        </p:spPr>
        <p:txBody>
          <a:bodyPr wrap="square" rtlCol="0">
            <a:spAutoFit/>
          </a:bodyPr>
          <a:lstStyle/>
          <a:p>
            <a:r>
              <a:rPr lang="fr-FR" sz="1350" dirty="0">
                <a:solidFill>
                  <a:schemeClr val="bg1"/>
                </a:solidFill>
              </a:rPr>
              <a:t>Elle permet de bénéficier de l'orientation vers le marché du travail, un ESAT, un dispositif d’emploi accompagné</a:t>
            </a:r>
          </a:p>
        </p:txBody>
      </p:sp>
      <p:sp>
        <p:nvSpPr>
          <p:cNvPr id="4" name="Espace réservé du numéro de diapositive 3">
            <a:extLst>
              <a:ext uri="{FF2B5EF4-FFF2-40B4-BE49-F238E27FC236}">
                <a16:creationId xmlns:a16="http://schemas.microsoft.com/office/drawing/2014/main" id="{DEAC4CE0-7DB6-443E-97A5-92537D37FB6D}"/>
              </a:ext>
            </a:extLst>
          </p:cNvPr>
          <p:cNvSpPr>
            <a:spLocks noGrp="1"/>
          </p:cNvSpPr>
          <p:nvPr>
            <p:ph type="sldNum" sz="quarter" idx="12"/>
          </p:nvPr>
        </p:nvSpPr>
        <p:spPr/>
        <p:txBody>
          <a:bodyPr/>
          <a:lstStyle/>
          <a:p>
            <a:pPr>
              <a:defRPr/>
            </a:pPr>
            <a:fld id="{6D22F896-40B5-4ADD-8801-0D06FADFA095}" type="slidenum">
              <a:rPr lang="fr-FR" smtClean="0"/>
              <a:t>28</a:t>
            </a:fld>
            <a:endParaRPr lang="fr-FR"/>
          </a:p>
        </p:txBody>
      </p:sp>
      <p:sp>
        <p:nvSpPr>
          <p:cNvPr id="3" name="Espace réservé du contenu 2">
            <a:extLst>
              <a:ext uri="{FF2B5EF4-FFF2-40B4-BE49-F238E27FC236}">
                <a16:creationId xmlns:a16="http://schemas.microsoft.com/office/drawing/2014/main" id="{1538B585-8BEE-4445-88F1-DAE19BE0EC11}"/>
              </a:ext>
            </a:extLst>
          </p:cNvPr>
          <p:cNvSpPr>
            <a:spLocks noGrp="1"/>
          </p:cNvSpPr>
          <p:nvPr>
            <p:ph idx="1"/>
          </p:nvPr>
        </p:nvSpPr>
        <p:spPr>
          <a:xfrm>
            <a:off x="539552" y="1711320"/>
            <a:ext cx="7886700" cy="2814846"/>
          </a:xfrm>
        </p:spPr>
        <p:txBody>
          <a:bodyPr/>
          <a:lstStyle/>
          <a:p>
            <a:pPr lvl="0"/>
            <a:r>
              <a:rPr lang="fr-FR" sz="1400" b="1" i="0" dirty="0">
                <a:highlight>
                  <a:srgbClr val="FFFF00"/>
                </a:highlight>
              </a:rPr>
              <a:t>Article L5213-2 du code du travail</a:t>
            </a:r>
            <a:endParaRPr lang="fr-FR" sz="1400" b="1" dirty="0">
              <a:highlight>
                <a:srgbClr val="FFFF00"/>
              </a:highlight>
            </a:endParaRPr>
          </a:p>
          <a:p>
            <a:pPr lvl="0"/>
            <a:r>
              <a:rPr lang="fr-FR" sz="1400" b="0" i="0" dirty="0"/>
              <a:t>La qualité de travailleur handicapé est reconnue par </a:t>
            </a:r>
            <a:r>
              <a:rPr lang="fr-FR" sz="1400" b="1" i="0" dirty="0"/>
              <a:t>la commission des droits et de l'autonomie des personnes handicapées </a:t>
            </a:r>
            <a:r>
              <a:rPr lang="fr-FR" sz="1400" b="0" i="0" dirty="0"/>
              <a:t>mentionnée à l'article </a:t>
            </a:r>
            <a:r>
              <a:rPr lang="fr-FR" sz="1400" b="0" i="0" dirty="0">
                <a:hlinkClick r:id="rId3"/>
              </a:rPr>
              <a:t>L. 241-5</a:t>
            </a:r>
            <a:r>
              <a:rPr lang="fr-FR" sz="1400" b="0" i="0" dirty="0"/>
              <a:t> du code de l'action sociale et des familles. Cette reconnaissance s'accompagne d'une orientation vers un établissement ou service d'aide par le travail, vers le marché du travail ou vers un centre de rééducation professionnelle. La sortie d'un établissement ou service d'aide par le travail vers le milieu ordinaire s'effectue dans le cadre d'un parcours renforcé en emploi, dont les modalités sont fixées par décret. L'orientation vers un établissement ou service d'aide par le travail, vers le marché du travail ou vers un centre de rééducation professionnelle </a:t>
            </a:r>
            <a:r>
              <a:rPr lang="fr-FR" sz="1400" b="1" i="0" dirty="0">
                <a:highlight>
                  <a:srgbClr val="FFFF00"/>
                </a:highlight>
              </a:rPr>
              <a:t>vaut reconnaissance </a:t>
            </a:r>
            <a:r>
              <a:rPr lang="fr-FR" sz="1400" b="1" i="0" dirty="0"/>
              <a:t>de la qualité de travailleur handicapé</a:t>
            </a:r>
            <a:r>
              <a:rPr lang="fr-FR" sz="1400" b="0" i="0" dirty="0"/>
              <a:t>. </a:t>
            </a:r>
            <a:r>
              <a:rPr lang="fr-FR" sz="1400" b="1" i="0" dirty="0"/>
              <a:t>Pour les mineurs âgés d'au moins seize ans</a:t>
            </a:r>
            <a:r>
              <a:rPr lang="fr-FR" sz="1400" b="0" i="0" dirty="0"/>
              <a:t>, l'attribution de l'allocation mentionnée à l'article L. 541-1 du code de la sécurité sociale ou de la prestation mentionnée à l'article L. 245-1 du code de l'action sociale et des familles ainsi que le bénéfice d'un projet personnalisé de scolarisation valent reconnaissance de la qualité de travailleur handicapé. </a:t>
            </a:r>
            <a:r>
              <a:rPr lang="fr-FR" sz="1400" b="1" i="0" dirty="0">
                <a:highlight>
                  <a:srgbClr val="FFFF00"/>
                </a:highlight>
              </a:rPr>
              <a:t>Lorsque le handicap est irréversible, la qualité de travailleur handicapé est attribuée de façon définitive</a:t>
            </a:r>
            <a:r>
              <a:rPr lang="fr-FR" sz="1400" b="1" i="0" dirty="0"/>
              <a:t>.</a:t>
            </a:r>
            <a:endParaRPr lang="fr-FR" sz="1400" dirty="0"/>
          </a:p>
        </p:txBody>
      </p:sp>
    </p:spTree>
    <p:extLst>
      <p:ext uri="{BB962C8B-B14F-4D97-AF65-F5344CB8AC3E}">
        <p14:creationId xmlns:p14="http://schemas.microsoft.com/office/powerpoint/2010/main" val="1257533673"/>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2DCD8-9DB3-4D47-AC54-62D484B02AD5}"/>
              </a:ext>
            </a:extLst>
          </p:cNvPr>
          <p:cNvSpPr>
            <a:spLocks noGrp="1"/>
          </p:cNvSpPr>
          <p:nvPr>
            <p:ph type="title"/>
          </p:nvPr>
        </p:nvSpPr>
        <p:spPr>
          <a:xfrm>
            <a:off x="395536" y="764550"/>
            <a:ext cx="8424000" cy="720000"/>
          </a:xfrm>
        </p:spPr>
        <p:txBody>
          <a:bodyPr/>
          <a:lstStyle/>
          <a:p>
            <a:r>
              <a:rPr lang="fr-FR" dirty="0"/>
              <a:t>Les missions du service public de l’enseignement supérieur</a:t>
            </a:r>
          </a:p>
        </p:txBody>
      </p:sp>
      <p:sp>
        <p:nvSpPr>
          <p:cNvPr id="3" name="Espace réservé du contenu 2">
            <a:extLst>
              <a:ext uri="{FF2B5EF4-FFF2-40B4-BE49-F238E27FC236}">
                <a16:creationId xmlns:a16="http://schemas.microsoft.com/office/drawing/2014/main" id="{105DC87E-AD89-47DA-928A-DAB65F39B6A0}"/>
              </a:ext>
            </a:extLst>
          </p:cNvPr>
          <p:cNvSpPr>
            <a:spLocks noGrp="1"/>
          </p:cNvSpPr>
          <p:nvPr>
            <p:ph idx="1"/>
          </p:nvPr>
        </p:nvSpPr>
        <p:spPr>
          <a:xfrm>
            <a:off x="390244" y="1484550"/>
            <a:ext cx="8424000" cy="2902500"/>
          </a:xfrm>
        </p:spPr>
        <p:txBody>
          <a:bodyPr/>
          <a:lstStyle/>
          <a:p>
            <a:r>
              <a:rPr lang="fr-FR" dirty="0">
                <a:highlight>
                  <a:srgbClr val="FFFF00"/>
                </a:highlight>
                <a:hlinkClick r:id="rId2"/>
              </a:rPr>
              <a:t>Article L123-3</a:t>
            </a:r>
            <a:r>
              <a:rPr lang="fr-FR" dirty="0">
                <a:highlight>
                  <a:srgbClr val="FFFF00"/>
                </a:highlight>
              </a:rPr>
              <a:t> du CE</a:t>
            </a:r>
          </a:p>
          <a:p>
            <a:r>
              <a:rPr lang="fr-FR" dirty="0"/>
              <a:t>Les missions du service public de l'enseignement supérieur sont :</a:t>
            </a:r>
          </a:p>
          <a:p>
            <a:r>
              <a:rPr lang="fr-FR" dirty="0"/>
              <a:t>1° La formation initiale et continue tout au long de la vie ;</a:t>
            </a:r>
          </a:p>
          <a:p>
            <a:r>
              <a:rPr lang="fr-FR" dirty="0"/>
              <a:t>2° La recherche scientifique et technologique, la diffusion et la valorisation de ses résultats au service de la société. Cette dernière repose sur le développement de l'innovation, du transfert de technologie lorsque celui-ci est possible, de la capacité d'expertise et d'appui aux associations et fondations, reconnues d'utilité publique, et aux politiques publiques menées pour répondre aux défis sociétaux, aux besoins sociaux, économiques et de développement durable ;</a:t>
            </a:r>
          </a:p>
          <a:p>
            <a:r>
              <a:rPr lang="fr-FR" dirty="0">
                <a:highlight>
                  <a:srgbClr val="FFFF00"/>
                </a:highlight>
              </a:rPr>
              <a:t>3° L'orientation, la promotion sociale et l'insertion professionnelle </a:t>
            </a:r>
            <a:r>
              <a:rPr lang="fr-FR" dirty="0"/>
              <a:t>;</a:t>
            </a:r>
          </a:p>
          <a:p>
            <a:r>
              <a:rPr lang="fr-FR" dirty="0"/>
              <a:t>4° La diffusion de la culture humaniste, en particulier à travers le développement des sciences humaines et sociales, et de la culture scientifique, technique et industrielle ; </a:t>
            </a:r>
          </a:p>
          <a:p>
            <a:r>
              <a:rPr lang="fr-FR" dirty="0"/>
              <a:t>5° La participation à la construction de l'Espace européen de l'enseignement supérieur et de la recherche ;</a:t>
            </a:r>
          </a:p>
          <a:p>
            <a:r>
              <a:rPr lang="fr-FR" dirty="0"/>
              <a:t>6° La coopération internationale.</a:t>
            </a:r>
          </a:p>
          <a:p>
            <a:r>
              <a:rPr lang="fr-FR" dirty="0"/>
              <a:t>Arrêté du 30 juillet 2018 – Cadre national des formations conduisant à la délivrance des diplômes nationaux de licence, de licence professionnelle et de master </a:t>
            </a:r>
          </a:p>
          <a:p>
            <a:r>
              <a:rPr lang="fr-FR" dirty="0"/>
              <a:t>Art. 2 – alinéa 3 « </a:t>
            </a:r>
            <a:r>
              <a:rPr lang="fr-FR" b="1" dirty="0">
                <a:highlight>
                  <a:srgbClr val="FFFF00"/>
                </a:highlight>
              </a:rPr>
              <a:t>Les formations sont conçues pour être proposées en formation initiale, sous statut d'étudiant ou en alternance, et en formation continue</a:t>
            </a:r>
            <a:r>
              <a:rPr lang="fr-FR" dirty="0"/>
              <a:t>. Elles sont organisées pour faciliter la validation des acquis de l'expérience. Elles favorisent la réussite des étudiants dans leur diversité. »</a:t>
            </a:r>
          </a:p>
          <a:p>
            <a:endParaRPr lang="fr-FR" dirty="0"/>
          </a:p>
          <a:p>
            <a:endParaRPr lang="fr-FR" dirty="0"/>
          </a:p>
        </p:txBody>
      </p:sp>
      <p:sp>
        <p:nvSpPr>
          <p:cNvPr id="4" name="Espace réservé de la date 3">
            <a:extLst>
              <a:ext uri="{FF2B5EF4-FFF2-40B4-BE49-F238E27FC236}">
                <a16:creationId xmlns:a16="http://schemas.microsoft.com/office/drawing/2014/main" id="{A0D9FFB5-3405-4276-8676-65732A30FBA0}"/>
              </a:ext>
            </a:extLst>
          </p:cNvPr>
          <p:cNvSpPr>
            <a:spLocks noGrp="1"/>
          </p:cNvSpPr>
          <p:nvPr>
            <p:ph type="dt" sz="half" idx="10"/>
          </p:nvPr>
        </p:nvSpPr>
        <p:spPr/>
        <p:txBody>
          <a:bodyPr/>
          <a:lstStyle/>
          <a:p>
            <a:pPr>
              <a:defRPr/>
            </a:pPr>
            <a:fld id="{9A273E19-B445-4CDD-A370-CA829530BDA6}" type="datetime1">
              <a:rPr lang="fr-FR" smtClean="0"/>
              <a:t>21/06/2023</a:t>
            </a:fld>
            <a:endParaRPr lang="en-US"/>
          </a:p>
        </p:txBody>
      </p:sp>
      <p:sp>
        <p:nvSpPr>
          <p:cNvPr id="6" name="Espace réservé du texte 5">
            <a:extLst>
              <a:ext uri="{FF2B5EF4-FFF2-40B4-BE49-F238E27FC236}">
                <a16:creationId xmlns:a16="http://schemas.microsoft.com/office/drawing/2014/main" id="{39252CE6-465F-4DF5-84BC-396FB131A195}"/>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8702533B-5A2B-4F82-9C0E-A9EDACEA7580}"/>
              </a:ext>
            </a:extLst>
          </p:cNvPr>
          <p:cNvSpPr>
            <a:spLocks noGrp="1"/>
          </p:cNvSpPr>
          <p:nvPr>
            <p:ph type="sldNum" sz="quarter" idx="12"/>
          </p:nvPr>
        </p:nvSpPr>
        <p:spPr/>
        <p:txBody>
          <a:bodyPr/>
          <a:lstStyle/>
          <a:p>
            <a:pPr>
              <a:defRPr/>
            </a:pPr>
            <a:fld id="{6D22F896-40B5-4ADD-8801-0D06FADFA095}" type="slidenum">
              <a:rPr lang="fr-FR" smtClean="0"/>
              <a:t>29</a:t>
            </a:fld>
            <a:endParaRPr lang="fr-FR"/>
          </a:p>
        </p:txBody>
      </p:sp>
    </p:spTree>
    <p:extLst>
      <p:ext uri="{BB962C8B-B14F-4D97-AF65-F5344CB8AC3E}">
        <p14:creationId xmlns:p14="http://schemas.microsoft.com/office/powerpoint/2010/main" val="237206136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p:txBody>
          <a:bodyPr/>
          <a:lstStyle/>
          <a:p>
            <a:r>
              <a:rPr lang="fr-FR"/>
              <a:t>Intitulé de la direction ou de l’organisme rattaché</a:t>
            </a:r>
            <a:endParaRPr lang="fr-FR" dirty="0"/>
          </a:p>
        </p:txBody>
      </p:sp>
      <p:sp>
        <p:nvSpPr>
          <p:cNvPr id="5" name="Espace réservé du numéro de diapositive 4"/>
          <p:cNvSpPr>
            <a:spLocks noGrp="1"/>
          </p:cNvSpPr>
          <p:nvPr>
            <p:ph type="sldNum" sz="quarter" idx="12"/>
          </p:nvPr>
        </p:nvSpPr>
        <p:spPr/>
        <p:txBody>
          <a:bodyPr/>
          <a:lstStyle/>
          <a:p>
            <a:fld id="{733122C9-A0B9-462F-8757-0847AD287B63}" type="slidenum">
              <a:rPr lang="fr-FR" smtClean="0"/>
              <a:pPr/>
              <a:t>3</a:t>
            </a:fld>
            <a:endParaRPr lang="fr-FR" dirty="0"/>
          </a:p>
        </p:txBody>
      </p:sp>
      <p:sp>
        <p:nvSpPr>
          <p:cNvPr id="9" name="Espace réservé du texte 8"/>
          <p:cNvSpPr>
            <a:spLocks noGrp="1"/>
          </p:cNvSpPr>
          <p:nvPr>
            <p:ph type="body" sz="quarter" idx="14"/>
          </p:nvPr>
        </p:nvSpPr>
        <p:spPr>
          <a:xfrm>
            <a:off x="1259632" y="1923678"/>
            <a:ext cx="3050359" cy="2530800"/>
          </a:xfrm>
        </p:spPr>
        <p:txBody>
          <a:bodyPr/>
          <a:lstStyle/>
          <a:p>
            <a:pPr marL="0" indent="0">
              <a:buNone/>
            </a:pPr>
            <a:r>
              <a:rPr lang="fr-FR" sz="2000" dirty="0"/>
              <a:t>Marie-Pierre TOUBHANS</a:t>
            </a:r>
          </a:p>
          <a:p>
            <a:pPr marL="0" indent="0">
              <a:buNone/>
            </a:pPr>
            <a:r>
              <a:rPr lang="fr-FR" sz="1200" b="0" dirty="0"/>
              <a:t>Coordinatrice de </a:t>
            </a:r>
            <a:r>
              <a:rPr lang="fr-FR" sz="1200" b="0" i="1" dirty="0"/>
              <a:t>Droit au savoir</a:t>
            </a:r>
          </a:p>
          <a:p>
            <a:pPr marL="0" indent="0">
              <a:buNone/>
            </a:pPr>
            <a:r>
              <a:rPr lang="fr-FR" sz="1200" b="0" dirty="0"/>
              <a:t>Présidente de la commission éducation-scolarité du CNCPH</a:t>
            </a:r>
          </a:p>
          <a:p>
            <a:pPr marL="0" indent="0">
              <a:buNone/>
            </a:pPr>
            <a:endParaRPr lang="fr-FR" dirty="0"/>
          </a:p>
        </p:txBody>
      </p:sp>
      <p:sp>
        <p:nvSpPr>
          <p:cNvPr id="10" name="Espace réservé du texte 9"/>
          <p:cNvSpPr>
            <a:spLocks noGrp="1"/>
          </p:cNvSpPr>
          <p:nvPr>
            <p:ph type="body" sz="quarter" idx="15"/>
          </p:nvPr>
        </p:nvSpPr>
        <p:spPr>
          <a:xfrm>
            <a:off x="1241572" y="915566"/>
            <a:ext cx="2520000" cy="2530800"/>
          </a:xfrm>
        </p:spPr>
        <p:txBody>
          <a:bodyPr/>
          <a:lstStyle/>
          <a:p>
            <a:pPr marL="0" indent="0">
              <a:buNone/>
            </a:pPr>
            <a:r>
              <a:rPr lang="fr-FR" sz="2000" dirty="0"/>
              <a:t>Alain BOUHOURS</a:t>
            </a:r>
          </a:p>
          <a:p>
            <a:pPr marL="0" indent="0">
              <a:buNone/>
            </a:pPr>
            <a:r>
              <a:rPr lang="fr-FR" sz="1100" b="0" dirty="0"/>
              <a:t>Chef du département de la réussite et de l’égalité des chances</a:t>
            </a:r>
          </a:p>
        </p:txBody>
      </p:sp>
    </p:spTree>
    <p:extLst>
      <p:ext uri="{BB962C8B-B14F-4D97-AF65-F5344CB8AC3E}">
        <p14:creationId xmlns:p14="http://schemas.microsoft.com/office/powerpoint/2010/main" val="14817545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4CFD48-070A-4E59-B28A-ABC507AA6252}"/>
              </a:ext>
            </a:extLst>
          </p:cNvPr>
          <p:cNvSpPr>
            <a:spLocks noGrp="1"/>
          </p:cNvSpPr>
          <p:nvPr>
            <p:ph type="title"/>
          </p:nvPr>
        </p:nvSpPr>
        <p:spPr>
          <a:xfrm>
            <a:off x="360000" y="766244"/>
            <a:ext cx="8424000" cy="720000"/>
          </a:xfrm>
        </p:spPr>
        <p:txBody>
          <a:bodyPr/>
          <a:lstStyle/>
          <a:p>
            <a:r>
              <a:rPr lang="fr-FR" dirty="0"/>
              <a:t>Le cadre national des formations </a:t>
            </a:r>
          </a:p>
        </p:txBody>
      </p:sp>
      <p:sp>
        <p:nvSpPr>
          <p:cNvPr id="3" name="Espace réservé du contenu 2">
            <a:extLst>
              <a:ext uri="{FF2B5EF4-FFF2-40B4-BE49-F238E27FC236}">
                <a16:creationId xmlns:a16="http://schemas.microsoft.com/office/drawing/2014/main" id="{54870357-4981-4FD0-A10E-2353366AED99}"/>
              </a:ext>
            </a:extLst>
          </p:cNvPr>
          <p:cNvSpPr>
            <a:spLocks noGrp="1"/>
          </p:cNvSpPr>
          <p:nvPr>
            <p:ph idx="1"/>
          </p:nvPr>
        </p:nvSpPr>
        <p:spPr>
          <a:xfrm>
            <a:off x="360000" y="1240970"/>
            <a:ext cx="8316456" cy="3542530"/>
          </a:xfrm>
        </p:spPr>
        <p:txBody>
          <a:bodyPr/>
          <a:lstStyle/>
          <a:p>
            <a:r>
              <a:rPr lang="fr-FR" dirty="0">
                <a:highlight>
                  <a:srgbClr val="FFFF00"/>
                </a:highlight>
              </a:rPr>
              <a:t>Arrêté du 30 juillet 2018 - Art- 11 – alinéa 2 et suivants</a:t>
            </a:r>
          </a:p>
          <a:p>
            <a:r>
              <a:rPr lang="fr-FR" dirty="0"/>
              <a:t>L'expérience en milieu professionnel est une modalité particulière d'acquisition de connaissances et de compétences en vue de l'obtention du diplôme. Elle contribue à favoriser l'insertion professionnelle des futurs diplômés. </a:t>
            </a:r>
          </a:p>
          <a:p>
            <a:r>
              <a:rPr lang="fr-FR" dirty="0"/>
              <a:t>L'expérience en milieu professionnel, telle que définie au présent article, est obligatoire en licence professionnelle et en master. Elle peut être prévue au sein des parcours de licence ou constituer une modalité pédagogique particulière du parcours personnalisé de l'étudiant.</a:t>
            </a:r>
          </a:p>
          <a:p>
            <a:r>
              <a:rPr lang="fr-FR" dirty="0"/>
              <a:t>Elle peut prendre des formes variées. En premier lieu, la formation peut être organisée en alternance entre milieu professionnel et établissement de formation, donnant lieu à un contrat de travail liant l'étudiant et la structure d'accueil. En second lieu, les parcours de formation peuvent inclure, en lien avec le niveau et les objectifs de formation et la qualification visée, des projets ou des périodes de formation en milieu professionnel, dont le stage.</a:t>
            </a:r>
          </a:p>
          <a:p>
            <a:r>
              <a:rPr lang="fr-FR" dirty="0"/>
              <a:t>Les objectifs et modalités de toute période de formation en milieu professionnel doivent être définis précisément et donnent lieu à une préparation, à un encadrement et à une évaluation au regard des objectifs de la formation.</a:t>
            </a:r>
          </a:p>
          <a:p>
            <a:r>
              <a:rPr lang="fr-FR" dirty="0"/>
              <a:t>Au-delà de la découverte d'un milieu professionnel, y compris celui de la recherche, ou d'une expérience centrée sur l'application d'éléments de formation ou de spécialisation, la période de formation en milieu professionnel peut être une des modalités de mise en œuvre d'une unité d'enseignement prise en compte dans la formation, conformément à l'article L.124-1 du Code de l'éducation.</a:t>
            </a:r>
          </a:p>
          <a:p>
            <a:r>
              <a:rPr lang="fr-FR" dirty="0"/>
              <a:t>«L'équipe pédagogique est garante de la préparation de l'étudiant en amont de la période de formation en milieu professionnel, de son encadrement et de son suivi pédagogique, qui sont obligatoires. Ces éléments sont partie intégrante du contenu du parcours de formation.</a:t>
            </a:r>
          </a:p>
          <a:p>
            <a:r>
              <a:rPr lang="fr-FR" dirty="0"/>
              <a:t>« Les éléments de l'évaluation de cette période de formation en milieu professionnel peuvent reposer notamment sur une présentation écrite, une soutenance orale et une appréciation de la part de la structure d'accueil.</a:t>
            </a:r>
          </a:p>
          <a:p>
            <a:endParaRPr lang="fr-FR" dirty="0"/>
          </a:p>
        </p:txBody>
      </p:sp>
      <p:sp>
        <p:nvSpPr>
          <p:cNvPr id="4" name="Espace réservé de la date 3">
            <a:extLst>
              <a:ext uri="{FF2B5EF4-FFF2-40B4-BE49-F238E27FC236}">
                <a16:creationId xmlns:a16="http://schemas.microsoft.com/office/drawing/2014/main" id="{E87AF05B-EAE6-4AB8-8DAC-1D415DEEA230}"/>
              </a:ext>
            </a:extLst>
          </p:cNvPr>
          <p:cNvSpPr>
            <a:spLocks noGrp="1"/>
          </p:cNvSpPr>
          <p:nvPr>
            <p:ph type="dt" sz="half" idx="10"/>
          </p:nvPr>
        </p:nvSpPr>
        <p:spPr/>
        <p:txBody>
          <a:bodyPr/>
          <a:lstStyle/>
          <a:p>
            <a:pPr>
              <a:defRPr/>
            </a:pPr>
            <a:fld id="{9A273E19-B445-4CDD-A370-CA829530BDA6}" type="datetime1">
              <a:rPr lang="fr-FR" smtClean="0"/>
              <a:t>21/06/2023</a:t>
            </a:fld>
            <a:endParaRPr lang="en-US"/>
          </a:p>
        </p:txBody>
      </p:sp>
      <p:sp>
        <p:nvSpPr>
          <p:cNvPr id="6" name="Espace réservé du texte 5">
            <a:extLst>
              <a:ext uri="{FF2B5EF4-FFF2-40B4-BE49-F238E27FC236}">
                <a16:creationId xmlns:a16="http://schemas.microsoft.com/office/drawing/2014/main" id="{43664639-E0CD-4383-8C8F-59A7D2161C72}"/>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1291425E-578A-4377-B3D7-764840898623}"/>
              </a:ext>
            </a:extLst>
          </p:cNvPr>
          <p:cNvSpPr>
            <a:spLocks noGrp="1"/>
          </p:cNvSpPr>
          <p:nvPr>
            <p:ph type="sldNum" sz="quarter" idx="12"/>
          </p:nvPr>
        </p:nvSpPr>
        <p:spPr/>
        <p:txBody>
          <a:bodyPr/>
          <a:lstStyle/>
          <a:p>
            <a:pPr>
              <a:defRPr/>
            </a:pPr>
            <a:fld id="{6D22F896-40B5-4ADD-8801-0D06FADFA095}" type="slidenum">
              <a:rPr lang="fr-FR" smtClean="0"/>
              <a:t>30</a:t>
            </a:fld>
            <a:endParaRPr lang="fr-FR"/>
          </a:p>
        </p:txBody>
      </p:sp>
    </p:spTree>
    <p:extLst>
      <p:ext uri="{BB962C8B-B14F-4D97-AF65-F5344CB8AC3E}">
        <p14:creationId xmlns:p14="http://schemas.microsoft.com/office/powerpoint/2010/main" val="173378278"/>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8F06CF-5478-4608-83D6-58EF745E2EDF}"/>
              </a:ext>
            </a:extLst>
          </p:cNvPr>
          <p:cNvSpPr>
            <a:spLocks noGrp="1"/>
          </p:cNvSpPr>
          <p:nvPr>
            <p:ph type="title"/>
          </p:nvPr>
        </p:nvSpPr>
        <p:spPr/>
        <p:txBody>
          <a:bodyPr/>
          <a:lstStyle/>
          <a:p>
            <a:r>
              <a:rPr lang="fr-FR" dirty="0"/>
              <a:t>Au niveau de l’établissement</a:t>
            </a:r>
          </a:p>
        </p:txBody>
      </p:sp>
      <p:sp>
        <p:nvSpPr>
          <p:cNvPr id="3" name="Espace réservé du contenu 2">
            <a:extLst>
              <a:ext uri="{FF2B5EF4-FFF2-40B4-BE49-F238E27FC236}">
                <a16:creationId xmlns:a16="http://schemas.microsoft.com/office/drawing/2014/main" id="{E956BF54-C25C-4A62-A33E-9CE76BBBB277}"/>
              </a:ext>
            </a:extLst>
          </p:cNvPr>
          <p:cNvSpPr>
            <a:spLocks noGrp="1"/>
          </p:cNvSpPr>
          <p:nvPr>
            <p:ph idx="1"/>
          </p:nvPr>
        </p:nvSpPr>
        <p:spPr/>
        <p:txBody>
          <a:bodyPr/>
          <a:lstStyle/>
          <a:p>
            <a:r>
              <a:rPr lang="fr-FR" b="1" dirty="0">
                <a:hlinkClick r:id="rId2"/>
              </a:rPr>
              <a:t>Article L611-5</a:t>
            </a:r>
            <a:r>
              <a:rPr lang="fr-FR" b="1" dirty="0"/>
              <a:t> CE</a:t>
            </a:r>
          </a:p>
          <a:p>
            <a:r>
              <a:rPr lang="fr-FR" b="1" dirty="0"/>
              <a:t>Un observatoire de l'insertion professionnelle est institué dans chaque université </a:t>
            </a:r>
            <a:r>
              <a:rPr lang="fr-FR" dirty="0"/>
              <a:t>par délibération du conseil d'administration après avis de la commission de la formation et de la vie universitaire du conseil académique. Cet observatoire remplit la mission définie au 1° de l'article </a:t>
            </a:r>
            <a:r>
              <a:rPr lang="fr-FR" dirty="0">
                <a:hlinkClick r:id="rId3"/>
              </a:rPr>
              <a:t>L. 124-2</a:t>
            </a:r>
            <a:r>
              <a:rPr lang="fr-FR" dirty="0"/>
              <a:t>. </a:t>
            </a:r>
            <a:br>
              <a:rPr lang="fr-FR" dirty="0"/>
            </a:br>
            <a:r>
              <a:rPr lang="fr-FR" dirty="0"/>
              <a:t>Avec les milieux professionnels qui sont associés aux enseignements supérieurs conformément à l'article </a:t>
            </a:r>
            <a:r>
              <a:rPr lang="fr-FR" dirty="0">
                <a:hlinkClick r:id="rId4"/>
              </a:rPr>
              <a:t>L. 611-2</a:t>
            </a:r>
            <a:r>
              <a:rPr lang="fr-FR" dirty="0"/>
              <a:t>, cet observatoire : </a:t>
            </a:r>
            <a:br>
              <a:rPr lang="fr-FR" dirty="0"/>
            </a:br>
            <a:r>
              <a:rPr lang="fr-FR" dirty="0"/>
              <a:t>1° </a:t>
            </a:r>
            <a:r>
              <a:rPr lang="fr-FR" b="1" dirty="0">
                <a:highlight>
                  <a:srgbClr val="FFFF00"/>
                </a:highlight>
              </a:rPr>
              <a:t>Diffuse</a:t>
            </a:r>
            <a:r>
              <a:rPr lang="fr-FR" b="1" dirty="0"/>
              <a:t> aux étudiants une offre de stages et d'emplois variée </a:t>
            </a:r>
            <a:r>
              <a:rPr lang="fr-FR" dirty="0"/>
              <a:t>et en lien avec les formations proposées par l'université et les besoins des entreprises ; </a:t>
            </a:r>
            <a:br>
              <a:rPr lang="fr-FR" dirty="0"/>
            </a:br>
            <a:r>
              <a:rPr lang="fr-FR" dirty="0"/>
              <a:t>2° </a:t>
            </a:r>
            <a:r>
              <a:rPr lang="fr-FR" b="1" dirty="0">
                <a:highlight>
                  <a:srgbClr val="FFFF00"/>
                </a:highlight>
              </a:rPr>
              <a:t>Assiste les étudiants </a:t>
            </a:r>
            <a:r>
              <a:rPr lang="fr-FR" b="1" dirty="0"/>
              <a:t>dans leur recherche de stages et d'un premier emploi et les informe des évolutions du marché du travail </a:t>
            </a:r>
            <a:r>
              <a:rPr lang="fr-FR" dirty="0"/>
              <a:t>;</a:t>
            </a:r>
          </a:p>
          <a:p>
            <a:r>
              <a:rPr lang="fr-FR" dirty="0"/>
              <a:t>3°</a:t>
            </a:r>
            <a:r>
              <a:rPr lang="fr-FR" dirty="0">
                <a:highlight>
                  <a:srgbClr val="FFFF00"/>
                </a:highlight>
              </a:rPr>
              <a:t> </a:t>
            </a:r>
            <a:r>
              <a:rPr lang="fr-FR" b="1" dirty="0">
                <a:highlight>
                  <a:srgbClr val="FFFF00"/>
                </a:highlight>
              </a:rPr>
              <a:t>Conseille </a:t>
            </a:r>
            <a:r>
              <a:rPr lang="fr-FR" b="1" dirty="0"/>
              <a:t>les étudiants sur leurs problématiques </a:t>
            </a:r>
            <a:r>
              <a:rPr lang="fr-FR" dirty="0"/>
              <a:t>liées à l'emploi et à l'insertion professionnelle ; </a:t>
            </a:r>
            <a:br>
              <a:rPr lang="fr-FR" dirty="0"/>
            </a:br>
            <a:r>
              <a:rPr lang="fr-FR" dirty="0"/>
              <a:t>4° </a:t>
            </a:r>
            <a:r>
              <a:rPr lang="fr-FR" b="1" dirty="0">
                <a:highlight>
                  <a:srgbClr val="FFFF00"/>
                </a:highlight>
              </a:rPr>
              <a:t>Prépare</a:t>
            </a:r>
            <a:r>
              <a:rPr lang="fr-FR" b="1" dirty="0"/>
              <a:t> les étudiants </a:t>
            </a:r>
            <a:r>
              <a:rPr lang="fr-FR" dirty="0"/>
              <a:t>qui en font la demande aux entretiens préalables à l'embauche ; </a:t>
            </a:r>
            <a:br>
              <a:rPr lang="fr-FR" dirty="0"/>
            </a:br>
            <a:r>
              <a:rPr lang="fr-FR" dirty="0"/>
              <a:t>5°</a:t>
            </a:r>
            <a:r>
              <a:rPr lang="fr-FR" dirty="0">
                <a:highlight>
                  <a:srgbClr val="FFFF00"/>
                </a:highlight>
              </a:rPr>
              <a:t> </a:t>
            </a:r>
            <a:r>
              <a:rPr lang="fr-FR" b="1" dirty="0">
                <a:highlight>
                  <a:srgbClr val="FFFF00"/>
                </a:highlight>
              </a:rPr>
              <a:t>Recense </a:t>
            </a:r>
            <a:r>
              <a:rPr lang="fr-FR" b="1" dirty="0"/>
              <a:t>l</a:t>
            </a:r>
            <a:r>
              <a:rPr lang="fr-FR" dirty="0"/>
              <a:t>es entreprises, les associations et les organismes publics susceptibles d'offrir aux étudiants une expérience professionnelle en lien avec les grands domaines de formation enseignés dans l'université, en vue de leur proposer la signature de conventions de stage ; </a:t>
            </a:r>
            <a:br>
              <a:rPr lang="fr-FR" dirty="0"/>
            </a:br>
            <a:r>
              <a:rPr lang="fr-FR" dirty="0"/>
              <a:t>6° </a:t>
            </a:r>
            <a:r>
              <a:rPr lang="fr-FR" b="1" dirty="0">
                <a:highlight>
                  <a:srgbClr val="FFFF00"/>
                </a:highlight>
              </a:rPr>
              <a:t>Informe les étudiants </a:t>
            </a:r>
            <a:r>
              <a:rPr lang="fr-FR" dirty="0"/>
              <a:t>sur les métiers existant dans la fonction publique et les accompagne dans l'identification et la préparation des voies d'accès à la fonction publique. </a:t>
            </a:r>
            <a:br>
              <a:rPr lang="fr-FR" dirty="0"/>
            </a:br>
            <a:r>
              <a:rPr lang="fr-FR" b="1" dirty="0">
                <a:highlight>
                  <a:srgbClr val="FFFF00"/>
                </a:highlight>
              </a:rPr>
              <a:t>L'observatoire présente un rapport annuel à la commission de la formation et de la vie universitaire du conseil académique sur le nombre et la qualité des stages effectués par les étudiants, ainsi que sur l'insertion professionnelle de ceux-ci dans leur premier emploi. </a:t>
            </a:r>
          </a:p>
          <a:p>
            <a:endParaRPr lang="fr-FR" dirty="0"/>
          </a:p>
        </p:txBody>
      </p:sp>
      <p:sp>
        <p:nvSpPr>
          <p:cNvPr id="4" name="Espace réservé de la date 3">
            <a:extLst>
              <a:ext uri="{FF2B5EF4-FFF2-40B4-BE49-F238E27FC236}">
                <a16:creationId xmlns:a16="http://schemas.microsoft.com/office/drawing/2014/main" id="{4D006D8F-9CAB-4363-89D5-CA9F35224B23}"/>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2B1CB8FC-2BCC-4BA4-B5C8-07E3AC18E75E}"/>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65D9221D-CC5A-4DBE-8495-6D7B0CBF16A4}"/>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CC5FB939-594D-4C5A-8608-EB2B0CEFE702}"/>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31</a:t>
            </a:fld>
            <a:endParaRPr lang="fr-FR" sz="1200" kern="0" dirty="0">
              <a:latin typeface="Roboto"/>
              <a:cs typeface="Arial"/>
            </a:endParaRPr>
          </a:p>
        </p:txBody>
      </p:sp>
    </p:spTree>
    <p:extLst>
      <p:ext uri="{BB962C8B-B14F-4D97-AF65-F5344CB8AC3E}">
        <p14:creationId xmlns:p14="http://schemas.microsoft.com/office/powerpoint/2010/main" val="659905380"/>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6D620F-F72D-48F0-AD71-C326374A77D8}"/>
              </a:ext>
            </a:extLst>
          </p:cNvPr>
          <p:cNvSpPr>
            <a:spLocks noGrp="1"/>
          </p:cNvSpPr>
          <p:nvPr>
            <p:ph type="title"/>
          </p:nvPr>
        </p:nvSpPr>
        <p:spPr>
          <a:xfrm>
            <a:off x="359999" y="900000"/>
            <a:ext cx="8424000" cy="720000"/>
          </a:xfrm>
        </p:spPr>
        <p:txBody>
          <a:bodyPr/>
          <a:lstStyle/>
          <a:p>
            <a:r>
              <a:rPr lang="fr-FR" dirty="0"/>
              <a:t>Observatoire (suite)</a:t>
            </a:r>
          </a:p>
        </p:txBody>
      </p:sp>
      <p:sp>
        <p:nvSpPr>
          <p:cNvPr id="3" name="Espace réservé du contenu 2">
            <a:extLst>
              <a:ext uri="{FF2B5EF4-FFF2-40B4-BE49-F238E27FC236}">
                <a16:creationId xmlns:a16="http://schemas.microsoft.com/office/drawing/2014/main" id="{968CAD0A-DBC7-4002-BCFE-527ADF659C26}"/>
              </a:ext>
            </a:extLst>
          </p:cNvPr>
          <p:cNvSpPr>
            <a:spLocks noGrp="1"/>
          </p:cNvSpPr>
          <p:nvPr>
            <p:ph idx="1"/>
          </p:nvPr>
        </p:nvSpPr>
        <p:spPr>
          <a:xfrm>
            <a:off x="628650" y="1369219"/>
            <a:ext cx="7886700" cy="3153281"/>
          </a:xfrm>
        </p:spPr>
        <p:txBody>
          <a:bodyPr/>
          <a:lstStyle/>
          <a:p>
            <a:r>
              <a:rPr lang="fr-FR" dirty="0"/>
              <a:t/>
            </a:r>
            <a:br>
              <a:rPr lang="fr-FR" dirty="0"/>
            </a:br>
            <a:r>
              <a:rPr lang="fr-FR" dirty="0"/>
              <a:t>Les statistiques comportant les taux d'insertion professionnelle des étudiants, constatés un an et deux ans après l'obtention de leur diplôme, sont publiées sur le site internet de l'établissement et, pour les formations qui y sont inscrites, dans le cadre de la procédure nationale prévue au deuxième alinéa du I de l'article L. 612-3. Elles sont prises en compte dans le cadre de l'examen de la demande par l'établissement d'accréditation de son offre conférant un grade ou un titre universitaire, conformément à l'article L. 613-1. Chaque élève en est obligatoirement informé en amont de son orientation dans un nouveau cycle ou une formation supérieure. </a:t>
            </a:r>
            <a:br>
              <a:rPr lang="fr-FR" dirty="0"/>
            </a:br>
            <a:r>
              <a:rPr lang="fr-FR" dirty="0">
                <a:highlight>
                  <a:srgbClr val="FFFF00"/>
                </a:highlight>
              </a:rPr>
              <a:t/>
            </a:r>
            <a:br>
              <a:rPr lang="fr-FR" dirty="0">
                <a:highlight>
                  <a:srgbClr val="FFFF00"/>
                </a:highlight>
              </a:rPr>
            </a:br>
            <a:r>
              <a:rPr lang="fr-FR" b="1" dirty="0">
                <a:highlight>
                  <a:srgbClr val="FFFF00"/>
                </a:highlight>
              </a:rPr>
              <a:t>Un observatoire national de l'insertion professionnelle des diplômés de l'enseignement supérieur </a:t>
            </a:r>
            <a:r>
              <a:rPr lang="fr-FR" dirty="0"/>
              <a:t>agrège les statistiques produites par les observatoires d'établissements et coordonne leurs actions communes. Un arrêté du ministre chargé de l'enseignement supérieur précise l'organisation de cette instance et les modalités de représentation au sein de l'observatoire des acteurs des établissements portant des formations supérieures.</a:t>
            </a:r>
          </a:p>
          <a:p>
            <a:r>
              <a:rPr lang="fr-FR" dirty="0"/>
              <a:t/>
            </a:r>
            <a:br>
              <a:rPr lang="fr-FR" dirty="0"/>
            </a:br>
            <a:endParaRPr lang="fr-FR" dirty="0"/>
          </a:p>
        </p:txBody>
      </p:sp>
      <p:sp>
        <p:nvSpPr>
          <p:cNvPr id="4" name="Espace réservé de la date 3">
            <a:extLst>
              <a:ext uri="{FF2B5EF4-FFF2-40B4-BE49-F238E27FC236}">
                <a16:creationId xmlns:a16="http://schemas.microsoft.com/office/drawing/2014/main" id="{6E6E829D-6F2D-4109-A968-9BA1F3148EE9}"/>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F4F59E46-9AC5-4690-B3FE-65B2773CAB98}"/>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7CD281F4-3AF9-42D7-A0E3-9939009B592C}"/>
              </a:ext>
            </a:extLst>
          </p:cNvPr>
          <p:cNvSpPr>
            <a:spLocks noGrp="1"/>
          </p:cNvSpPr>
          <p:nvPr>
            <p:ph type="body" sz="quarter" idx="13"/>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F499BE1B-B675-4B5E-B003-4ECAEE313E5B}"/>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32</a:t>
            </a:fld>
            <a:endParaRPr lang="fr-FR" sz="1200" kern="0" dirty="0">
              <a:latin typeface="Roboto"/>
              <a:cs typeface="Arial"/>
            </a:endParaRPr>
          </a:p>
        </p:txBody>
      </p:sp>
    </p:spTree>
    <p:extLst>
      <p:ext uri="{BB962C8B-B14F-4D97-AF65-F5344CB8AC3E}">
        <p14:creationId xmlns:p14="http://schemas.microsoft.com/office/powerpoint/2010/main" val="3181389675"/>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4E9862-6A53-440F-A93C-EDF55D6D1C9B}"/>
              </a:ext>
            </a:extLst>
          </p:cNvPr>
          <p:cNvSpPr>
            <a:spLocks noGrp="1"/>
          </p:cNvSpPr>
          <p:nvPr>
            <p:ph type="title"/>
          </p:nvPr>
        </p:nvSpPr>
        <p:spPr/>
        <p:txBody>
          <a:bodyPr/>
          <a:lstStyle/>
          <a:p>
            <a:r>
              <a:rPr lang="fr-FR" dirty="0"/>
              <a:t>Les stages</a:t>
            </a:r>
          </a:p>
        </p:txBody>
      </p:sp>
      <p:sp>
        <p:nvSpPr>
          <p:cNvPr id="4" name="Espace réservé de la date 3">
            <a:extLst>
              <a:ext uri="{FF2B5EF4-FFF2-40B4-BE49-F238E27FC236}">
                <a16:creationId xmlns:a16="http://schemas.microsoft.com/office/drawing/2014/main" id="{5A3F7705-63CA-4CC4-91F3-4BC34DA00DAC}"/>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979F11E1-916A-4D22-B046-83CCAC8120E5}"/>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7" name="Espace réservé du numéro de diapositive 6">
            <a:extLst>
              <a:ext uri="{FF2B5EF4-FFF2-40B4-BE49-F238E27FC236}">
                <a16:creationId xmlns:a16="http://schemas.microsoft.com/office/drawing/2014/main" id="{773A500C-5623-45D9-8A06-812E9D564703}"/>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33</a:t>
            </a:fld>
            <a:endParaRPr lang="fr-FR" sz="1200" kern="0" dirty="0">
              <a:latin typeface="Roboto"/>
              <a:cs typeface="Arial"/>
            </a:endParaRPr>
          </a:p>
        </p:txBody>
      </p:sp>
      <p:sp>
        <p:nvSpPr>
          <p:cNvPr id="8" name="Espace réservé du texte 7">
            <a:extLst>
              <a:ext uri="{FF2B5EF4-FFF2-40B4-BE49-F238E27FC236}">
                <a16:creationId xmlns:a16="http://schemas.microsoft.com/office/drawing/2014/main" id="{D4D7C07A-E3AF-4ADF-925A-6D9880239128}"/>
              </a:ext>
            </a:extLst>
          </p:cNvPr>
          <p:cNvSpPr>
            <a:spLocks noGrp="1"/>
          </p:cNvSpPr>
          <p:nvPr>
            <p:ph type="body" sz="quarter" idx="13"/>
          </p:nvPr>
        </p:nvSpPr>
        <p:spPr/>
        <p:txBody>
          <a:bodyPr/>
          <a:lstStyle/>
          <a:p>
            <a:r>
              <a:rPr lang="fr-FR" dirty="0"/>
              <a:t>Les stages</a:t>
            </a:r>
          </a:p>
        </p:txBody>
      </p:sp>
    </p:spTree>
    <p:extLst>
      <p:ext uri="{BB962C8B-B14F-4D97-AF65-F5344CB8AC3E}">
        <p14:creationId xmlns:p14="http://schemas.microsoft.com/office/powerpoint/2010/main" val="27895955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577E12F1-595D-4070-97D8-2A4B111BCF01}"/>
              </a:ext>
            </a:extLst>
          </p:cNvPr>
          <p:cNvSpPr>
            <a:spLocks noGrp="1"/>
          </p:cNvSpPr>
          <p:nvPr>
            <p:ph type="title"/>
          </p:nvPr>
        </p:nvSpPr>
        <p:spPr/>
        <p:txBody>
          <a:bodyPr/>
          <a:lstStyle/>
          <a:p>
            <a:r>
              <a:rPr lang="fr-FR" dirty="0"/>
              <a:t>Les stages</a:t>
            </a:r>
          </a:p>
        </p:txBody>
      </p:sp>
      <p:sp>
        <p:nvSpPr>
          <p:cNvPr id="9" name="Espace réservé du contenu 8">
            <a:extLst>
              <a:ext uri="{FF2B5EF4-FFF2-40B4-BE49-F238E27FC236}">
                <a16:creationId xmlns:a16="http://schemas.microsoft.com/office/drawing/2014/main" id="{A7D8EA30-D9B1-4C94-A39C-BEF1E588F4D6}"/>
              </a:ext>
            </a:extLst>
          </p:cNvPr>
          <p:cNvSpPr>
            <a:spLocks noGrp="1"/>
          </p:cNvSpPr>
          <p:nvPr>
            <p:ph idx="1"/>
          </p:nvPr>
        </p:nvSpPr>
        <p:spPr>
          <a:xfrm>
            <a:off x="359999" y="1236014"/>
            <a:ext cx="8424000" cy="3547486"/>
          </a:xfrm>
        </p:spPr>
        <p:txBody>
          <a:bodyPr/>
          <a:lstStyle/>
          <a:p>
            <a:r>
              <a:rPr lang="fr-FR" b="1" dirty="0">
                <a:highlight>
                  <a:srgbClr val="FFFF00"/>
                </a:highlight>
              </a:rPr>
              <a:t>Article L124-1</a:t>
            </a:r>
          </a:p>
          <a:p>
            <a:r>
              <a:rPr lang="fr-FR" dirty="0"/>
              <a:t>Les enseignements scolaires et universitaires </a:t>
            </a:r>
            <a:r>
              <a:rPr lang="fr-FR" b="1" dirty="0"/>
              <a:t>peuvent comporter</a:t>
            </a:r>
            <a:r>
              <a:rPr lang="fr-FR" dirty="0"/>
              <a:t>, respectivement, des périodes de formation en milieu professionnel ou des stages. Les périodes de formation en milieu professionnel sont obligatoires dans les conditions prévues à l'article L. 331-4 du présent code. </a:t>
            </a:r>
            <a:br>
              <a:rPr lang="fr-FR" dirty="0"/>
            </a:br>
            <a:r>
              <a:rPr lang="fr-FR" dirty="0"/>
              <a:t/>
            </a:r>
            <a:br>
              <a:rPr lang="fr-FR" dirty="0"/>
            </a:br>
            <a:r>
              <a:rPr lang="fr-FR" dirty="0"/>
              <a:t>Les périodes de formation en milieu professionnel et les stages ne relevant ni du </a:t>
            </a:r>
            <a:r>
              <a:rPr lang="fr-FR" dirty="0">
                <a:hlinkClick r:id="rId2"/>
              </a:rPr>
              <a:t>2° de l'article L. 4153-1 du code du travail</a:t>
            </a:r>
            <a:r>
              <a:rPr lang="fr-FR" dirty="0"/>
              <a:t>, ni de la formation professionnelle tout au long de la vie, définie à la sixième partie du même code, </a:t>
            </a:r>
            <a:r>
              <a:rPr lang="fr-FR" b="1" dirty="0"/>
              <a:t>font l'objet d'une </a:t>
            </a:r>
            <a:r>
              <a:rPr lang="fr-FR" b="1" dirty="0">
                <a:highlight>
                  <a:srgbClr val="FFFF00"/>
                </a:highlight>
              </a:rPr>
              <a:t>convention </a:t>
            </a:r>
            <a:r>
              <a:rPr lang="fr-FR" b="1" dirty="0"/>
              <a:t>entre le stagiaire, l'organisme d'accueil et l'établissement d'enseignement, dont les mentions obligatoires sont déterminées par décret</a:t>
            </a:r>
            <a:r>
              <a:rPr lang="fr-FR" dirty="0"/>
              <a:t>. </a:t>
            </a:r>
            <a:br>
              <a:rPr lang="fr-FR" dirty="0"/>
            </a:br>
            <a:r>
              <a:rPr lang="fr-FR" dirty="0"/>
              <a:t/>
            </a:r>
            <a:br>
              <a:rPr lang="fr-FR" dirty="0"/>
            </a:br>
            <a:r>
              <a:rPr lang="fr-FR" dirty="0"/>
              <a:t>Les périodes de formation en milieu professionnel et les stages correspondent à des </a:t>
            </a:r>
            <a:r>
              <a:rPr lang="fr-FR" b="1" dirty="0"/>
              <a:t>périodes temporaires de mise en situation en milieu professionnel au cours desquelles l'élève ou l'étudiant acquiert des </a:t>
            </a:r>
            <a:r>
              <a:rPr lang="fr-FR" b="1" dirty="0">
                <a:highlight>
                  <a:srgbClr val="FFFF00"/>
                </a:highlight>
              </a:rPr>
              <a:t>compétences professionnelles et met en œuvre les acquis de sa formation</a:t>
            </a:r>
            <a:r>
              <a:rPr lang="fr-FR" b="1" dirty="0"/>
              <a:t> en vue d'obtenir </a:t>
            </a:r>
            <a:r>
              <a:rPr lang="fr-FR" b="1" dirty="0">
                <a:highlight>
                  <a:srgbClr val="FFFF00"/>
                </a:highlight>
              </a:rPr>
              <a:t>un diplôme ou une certification </a:t>
            </a:r>
            <a:r>
              <a:rPr lang="fr-FR" b="1" dirty="0"/>
              <a:t>et de favoriser son </a:t>
            </a:r>
            <a:r>
              <a:rPr lang="fr-FR" b="1" dirty="0">
                <a:highlight>
                  <a:srgbClr val="FFFF00"/>
                </a:highlight>
              </a:rPr>
              <a:t>insertion professionnelle</a:t>
            </a:r>
            <a:r>
              <a:rPr lang="fr-FR" dirty="0"/>
              <a:t>. </a:t>
            </a:r>
            <a:r>
              <a:rPr lang="fr-FR" b="1" dirty="0"/>
              <a:t>Le stagiaire se voit confier une ou des </a:t>
            </a:r>
            <a:r>
              <a:rPr lang="fr-FR" b="1" dirty="0">
                <a:highlight>
                  <a:srgbClr val="FFFF00"/>
                </a:highlight>
              </a:rPr>
              <a:t>missions conformes au projet pédagogique </a:t>
            </a:r>
            <a:r>
              <a:rPr lang="fr-FR" b="1" dirty="0"/>
              <a:t>défini par son établissement d'enseignement et approuvées par l'organisme d'accueil. </a:t>
            </a:r>
            <a:r>
              <a:rPr lang="fr-FR" dirty="0"/>
              <a:t/>
            </a:r>
            <a:br>
              <a:rPr lang="fr-FR" dirty="0"/>
            </a:br>
            <a:r>
              <a:rPr lang="fr-FR" dirty="0"/>
              <a:t/>
            </a:r>
            <a:br>
              <a:rPr lang="fr-FR" dirty="0"/>
            </a:br>
            <a:r>
              <a:rPr lang="fr-FR" b="1" dirty="0">
                <a:highlight>
                  <a:srgbClr val="FFFF00"/>
                </a:highlight>
              </a:rPr>
              <a:t>L'enseignant référent </a:t>
            </a:r>
            <a:r>
              <a:rPr lang="fr-FR" dirty="0"/>
              <a:t>prévu à l'article L. 124-2 du présent code est tenu de s'assurer auprès </a:t>
            </a:r>
            <a:r>
              <a:rPr lang="fr-FR" b="1" dirty="0"/>
              <a:t>du </a:t>
            </a:r>
            <a:r>
              <a:rPr lang="fr-FR" b="1" dirty="0">
                <a:highlight>
                  <a:srgbClr val="FFFF00"/>
                </a:highlight>
              </a:rPr>
              <a:t>tuteur </a:t>
            </a:r>
            <a:r>
              <a:rPr lang="fr-FR" dirty="0"/>
              <a:t>mentionné à l'article </a:t>
            </a:r>
            <a:r>
              <a:rPr lang="fr-FR" dirty="0">
                <a:hlinkClick r:id="rId3" tooltip="Code de l"/>
              </a:rPr>
              <a:t>L. 124-9</a:t>
            </a:r>
            <a:r>
              <a:rPr lang="fr-FR" dirty="0"/>
              <a:t>, à plusieurs reprises durant le stage ou la période de formation en milieu professionnel, de son bon déroulement et de proposer à l'organisme d'accueil, le cas échéant, une redéfinition d'une ou des missions pouvant être accomplies.</a:t>
            </a:r>
          </a:p>
          <a:p>
            <a:r>
              <a:rPr lang="fr-FR" b="1" dirty="0"/>
              <a:t>Article L124-1-1</a:t>
            </a:r>
          </a:p>
          <a:p>
            <a:r>
              <a:rPr lang="fr-FR" dirty="0"/>
              <a:t>Par dérogation au troisième alinéa de l'article L. 124-1 et à l'article L. 124-3, </a:t>
            </a:r>
            <a:r>
              <a:rPr lang="fr-FR" b="1" dirty="0"/>
              <a:t>les périodes de césure prévues à l'article L. 611-12 peuvent se dérouler sous forme de stage</a:t>
            </a:r>
            <a:r>
              <a:rPr lang="fr-FR" dirty="0"/>
              <a:t> dans des conditions fixées par décret</a:t>
            </a:r>
          </a:p>
          <a:p>
            <a:endParaRPr lang="fr-FR" dirty="0"/>
          </a:p>
          <a:p>
            <a:endParaRPr lang="fr-FR" dirty="0"/>
          </a:p>
        </p:txBody>
      </p:sp>
      <p:sp>
        <p:nvSpPr>
          <p:cNvPr id="4" name="Espace réservé de la date 3">
            <a:extLst>
              <a:ext uri="{FF2B5EF4-FFF2-40B4-BE49-F238E27FC236}">
                <a16:creationId xmlns:a16="http://schemas.microsoft.com/office/drawing/2014/main" id="{C4612B52-3EF9-45D3-A92D-43B67EBC9C7C}"/>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7" name="Espace réservé du numéro de diapositive 6">
            <a:extLst>
              <a:ext uri="{FF2B5EF4-FFF2-40B4-BE49-F238E27FC236}">
                <a16:creationId xmlns:a16="http://schemas.microsoft.com/office/drawing/2014/main" id="{B59282D6-0583-4084-9D27-F728034685A6}"/>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34</a:t>
            </a:fld>
            <a:endParaRPr lang="fr-FR" sz="1200" kern="0" dirty="0">
              <a:latin typeface="Roboto"/>
              <a:cs typeface="Arial"/>
            </a:endParaRPr>
          </a:p>
        </p:txBody>
      </p:sp>
    </p:spTree>
    <p:extLst>
      <p:ext uri="{BB962C8B-B14F-4D97-AF65-F5344CB8AC3E}">
        <p14:creationId xmlns:p14="http://schemas.microsoft.com/office/powerpoint/2010/main" val="4202059351"/>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970532-6C7C-4529-92C3-7543509F7ACD}"/>
              </a:ext>
            </a:extLst>
          </p:cNvPr>
          <p:cNvSpPr>
            <a:spLocks noGrp="1"/>
          </p:cNvSpPr>
          <p:nvPr>
            <p:ph type="title"/>
          </p:nvPr>
        </p:nvSpPr>
        <p:spPr/>
        <p:txBody>
          <a:bodyPr/>
          <a:lstStyle/>
          <a:p>
            <a:r>
              <a:rPr lang="fr-FR" dirty="0"/>
              <a:t>Finalités</a:t>
            </a:r>
          </a:p>
        </p:txBody>
      </p:sp>
      <p:sp>
        <p:nvSpPr>
          <p:cNvPr id="3" name="Espace réservé du contenu 2">
            <a:extLst>
              <a:ext uri="{FF2B5EF4-FFF2-40B4-BE49-F238E27FC236}">
                <a16:creationId xmlns:a16="http://schemas.microsoft.com/office/drawing/2014/main" id="{2713E89E-6B79-4C25-81F3-5DED5F57F0E0}"/>
              </a:ext>
            </a:extLst>
          </p:cNvPr>
          <p:cNvSpPr>
            <a:spLocks noGrp="1"/>
          </p:cNvSpPr>
          <p:nvPr>
            <p:ph idx="1"/>
          </p:nvPr>
        </p:nvSpPr>
        <p:spPr>
          <a:xfrm>
            <a:off x="628650" y="1369219"/>
            <a:ext cx="7886700" cy="3153281"/>
          </a:xfrm>
        </p:spPr>
        <p:txBody>
          <a:bodyPr/>
          <a:lstStyle/>
          <a:p>
            <a:r>
              <a:rPr lang="fr-FR" b="1" dirty="0">
                <a:highlight>
                  <a:srgbClr val="FFFF00"/>
                </a:highlight>
              </a:rPr>
              <a:t>Article D124-1</a:t>
            </a:r>
          </a:p>
          <a:p>
            <a:r>
              <a:rPr lang="fr-FR" dirty="0"/>
              <a:t>Les périodes de formation en milieu professionnel ou les stages sont intégrés à un cursus de formation dans les conditions suivantes : </a:t>
            </a:r>
            <a:br>
              <a:rPr lang="fr-FR" dirty="0"/>
            </a:br>
            <a:r>
              <a:rPr lang="fr-FR" dirty="0"/>
              <a:t>1° Les finalités, les modalités de mise en œuvre et l'évaluation des périodes de formation en milieu professionnel sont définies conformément aux dispositions de l'article D. 331-15 du présent code et de l'</a:t>
            </a:r>
            <a:r>
              <a:rPr lang="fr-FR" dirty="0">
                <a:hlinkClick r:id="rId2"/>
              </a:rPr>
              <a:t>article R. 715-1-5 du code rural et de la pêche maritime</a:t>
            </a:r>
            <a:r>
              <a:rPr lang="fr-FR" dirty="0"/>
              <a:t>. </a:t>
            </a:r>
            <a:br>
              <a:rPr lang="fr-FR" dirty="0"/>
            </a:br>
            <a:r>
              <a:rPr lang="fr-FR" dirty="0"/>
              <a:t>2° Les </a:t>
            </a:r>
            <a:r>
              <a:rPr lang="fr-FR" dirty="0">
                <a:highlight>
                  <a:srgbClr val="FFFF00"/>
                </a:highlight>
              </a:rPr>
              <a:t>finalités et les modalités de mise en œuvre des stages sont définies dans les textes réglementaires relatifs à l'organisation des formations. Les stages font l'objet d'une restitution de la part du stagiaire donnant lieu à évaluation de la part de l'établissement et à attribution de crédits européens, le cas échéant.</a:t>
            </a:r>
          </a:p>
          <a:p>
            <a:r>
              <a:rPr lang="fr-FR" dirty="0"/>
              <a:t> </a:t>
            </a:r>
            <a:r>
              <a:rPr lang="fr-FR" b="1" dirty="0">
                <a:highlight>
                  <a:srgbClr val="FFFF00"/>
                </a:highlight>
              </a:rPr>
              <a:t>Article L124-7 CE</a:t>
            </a:r>
          </a:p>
          <a:p>
            <a:r>
              <a:rPr lang="fr-FR" b="1" dirty="0"/>
              <a:t>Aucune convention de stage ne peut être conclue pour exécuter une tâche régulière correspondant à un poste de travail permanent</a:t>
            </a:r>
            <a:r>
              <a:rPr lang="fr-FR" dirty="0"/>
              <a:t>, pour faire face à un accroissement temporaire de l'activité de l'organisme d'accueil, pour occuper un emploi saisonnier ou pour remplacer un salarié ou un agent en cas d'absence ou de suspension de son contrat de travail. </a:t>
            </a:r>
          </a:p>
          <a:p>
            <a:r>
              <a:rPr lang="fr-FR" b="1" dirty="0">
                <a:highlight>
                  <a:srgbClr val="FFFF00"/>
                </a:highlight>
              </a:rPr>
              <a:t>Article L124-3-1</a:t>
            </a:r>
          </a:p>
          <a:p>
            <a:r>
              <a:rPr lang="fr-FR" dirty="0"/>
              <a:t>Des périodes d'observation en milieu professionnel dans une entreprise, une administration ou une association, </a:t>
            </a:r>
            <a:r>
              <a:rPr lang="fr-FR" b="1" dirty="0">
                <a:highlight>
                  <a:srgbClr val="FFFF00"/>
                </a:highlight>
              </a:rPr>
              <a:t>d'une durée maximale d'une semaine</a:t>
            </a:r>
            <a:r>
              <a:rPr lang="fr-FR" b="1" dirty="0"/>
              <a:t>, peuvent être proposées, en dehors des semaines réservées aux cours et au contrôle de connaissances, aux étudiants de l'enseignement supérieur, en vue de l'élaboration de leur projet d'orientation professionnelle</a:t>
            </a:r>
            <a:r>
              <a:rPr lang="fr-FR" dirty="0"/>
              <a:t>. Dans l'exercice de leurs compétences, les chambres consulaires apportent leur appui à l'organisation de ces périodes</a:t>
            </a:r>
          </a:p>
          <a:p>
            <a:endParaRPr lang="fr-FR" dirty="0"/>
          </a:p>
          <a:p>
            <a:endParaRPr lang="fr-FR" dirty="0"/>
          </a:p>
          <a:p>
            <a:endParaRPr lang="fr-FR" dirty="0"/>
          </a:p>
        </p:txBody>
      </p:sp>
      <p:sp>
        <p:nvSpPr>
          <p:cNvPr id="4" name="Espace réservé de la date 3">
            <a:extLst>
              <a:ext uri="{FF2B5EF4-FFF2-40B4-BE49-F238E27FC236}">
                <a16:creationId xmlns:a16="http://schemas.microsoft.com/office/drawing/2014/main" id="{2FB08D40-0D4A-4274-8CC5-DF9F4992BB7A}"/>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62D86029-EA38-445A-8EE4-B489F3AE49BE}"/>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D500D6E7-7016-40BC-A232-D6E81311C91B}"/>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95C94170-4566-4E30-BCD5-36A1B7A07195}"/>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35</a:t>
            </a:fld>
            <a:endParaRPr lang="fr-FR" sz="1200" kern="0" dirty="0">
              <a:latin typeface="Roboto"/>
              <a:cs typeface="Arial"/>
            </a:endParaRPr>
          </a:p>
        </p:txBody>
      </p:sp>
    </p:spTree>
    <p:extLst>
      <p:ext uri="{BB962C8B-B14F-4D97-AF65-F5344CB8AC3E}">
        <p14:creationId xmlns:p14="http://schemas.microsoft.com/office/powerpoint/2010/main" val="3257408648"/>
      </p:ext>
    </p:extLst>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5F6C86-D0E5-4AF2-960C-C98F62DE5F5D}"/>
              </a:ext>
            </a:extLst>
          </p:cNvPr>
          <p:cNvSpPr>
            <a:spLocks noGrp="1"/>
          </p:cNvSpPr>
          <p:nvPr>
            <p:ph type="title"/>
          </p:nvPr>
        </p:nvSpPr>
        <p:spPr/>
        <p:txBody>
          <a:bodyPr/>
          <a:lstStyle/>
          <a:p>
            <a:r>
              <a:rPr lang="fr-FR" dirty="0"/>
              <a:t>Rôle de l’établissement d’enseignement supérieur </a:t>
            </a:r>
          </a:p>
        </p:txBody>
      </p:sp>
      <p:sp>
        <p:nvSpPr>
          <p:cNvPr id="3" name="Espace réservé du contenu 2">
            <a:extLst>
              <a:ext uri="{FF2B5EF4-FFF2-40B4-BE49-F238E27FC236}">
                <a16:creationId xmlns:a16="http://schemas.microsoft.com/office/drawing/2014/main" id="{67E9E431-FD45-45A2-A7F4-891CD8A6FD74}"/>
              </a:ext>
            </a:extLst>
          </p:cNvPr>
          <p:cNvSpPr>
            <a:spLocks noGrp="1"/>
          </p:cNvSpPr>
          <p:nvPr>
            <p:ph idx="1"/>
          </p:nvPr>
        </p:nvSpPr>
        <p:spPr>
          <a:xfrm>
            <a:off x="359999" y="1360800"/>
            <a:ext cx="8424000" cy="3371190"/>
          </a:xfrm>
        </p:spPr>
        <p:txBody>
          <a:bodyPr/>
          <a:lstStyle/>
          <a:p>
            <a:r>
              <a:rPr lang="fr-FR" b="1" dirty="0">
                <a:highlight>
                  <a:srgbClr val="FFFF00"/>
                </a:highlight>
              </a:rPr>
              <a:t>Article L124-2 CE</a:t>
            </a:r>
          </a:p>
          <a:p>
            <a:r>
              <a:rPr lang="fr-FR" dirty="0"/>
              <a:t>L'établissement d'enseignement est chargé : </a:t>
            </a:r>
            <a:br>
              <a:rPr lang="fr-FR" dirty="0"/>
            </a:br>
            <a:r>
              <a:rPr lang="fr-FR" dirty="0"/>
              <a:t>1° </a:t>
            </a:r>
            <a:r>
              <a:rPr lang="fr-FR" b="1" dirty="0"/>
              <a:t>D'appuyer et d'accompagner les élèves ou les étudiants dans leur recherche de périodes de formation en milieu professionnel ou de stages correspondant à leur cursus et à leurs aspirations et de favoriser un égal accès </a:t>
            </a:r>
            <a:r>
              <a:rPr lang="fr-FR" dirty="0"/>
              <a:t>des élèves et des étudiants, respectivement, aux périodes de formation en milieu professionnel et aux stages ; </a:t>
            </a:r>
            <a:br>
              <a:rPr lang="fr-FR" dirty="0"/>
            </a:br>
            <a:r>
              <a:rPr lang="fr-FR" dirty="0"/>
              <a:t>2° De définir dans la </a:t>
            </a:r>
            <a:r>
              <a:rPr lang="fr-FR" b="1" dirty="0"/>
              <a:t>convention</a:t>
            </a:r>
            <a:r>
              <a:rPr lang="fr-FR" dirty="0"/>
              <a:t>, en lien avec l'organisme d'accueil et le stagiaire, </a:t>
            </a:r>
            <a:r>
              <a:rPr lang="fr-FR" b="1" dirty="0"/>
              <a:t>les compétences à acquérir ou à développer </a:t>
            </a:r>
            <a:r>
              <a:rPr lang="fr-FR" dirty="0"/>
              <a:t>au cours de la période de formation en milieu professionnel ou du stage et la manière dont ce temps s'inscrit dans le cursus de formation ; </a:t>
            </a:r>
            <a:br>
              <a:rPr lang="fr-FR" dirty="0"/>
            </a:br>
            <a:r>
              <a:rPr lang="fr-FR" dirty="0"/>
              <a:t>3° De désigner un </a:t>
            </a:r>
            <a:r>
              <a:rPr lang="fr-FR" b="1" dirty="0"/>
              <a:t>enseignant référent au sein des équipes pédagogiques de l'établissement</a:t>
            </a:r>
            <a:r>
              <a:rPr lang="fr-FR" dirty="0"/>
              <a:t>, qui s'assure du bon déroulement de la période de formation en milieu professionnel ou du stage et du respect des stipulations de la convention mentionnée à l'article L. 124-1. Le nombre de stagiaires suivis simultanément par un même enseignant référent et les modalités de ce suivi pédagogique et administratif constant sont définis par le conseil d'administration de l'établissement, dans la limite d'un plafond fixé par décret ; </a:t>
            </a:r>
            <a:br>
              <a:rPr lang="fr-FR" dirty="0"/>
            </a:br>
            <a:r>
              <a:rPr lang="fr-FR" dirty="0"/>
              <a:t>4° D'encourager la </a:t>
            </a:r>
            <a:r>
              <a:rPr lang="fr-FR" b="1" dirty="0"/>
              <a:t>mobilité internationale des stagiaires</a:t>
            </a:r>
            <a:r>
              <a:rPr lang="fr-FR" dirty="0"/>
              <a:t>, notamment dans le cadre des programmes de l'Union européenne.</a:t>
            </a:r>
          </a:p>
          <a:p>
            <a:r>
              <a:rPr lang="fr-FR" dirty="0">
                <a:highlight>
                  <a:srgbClr val="FFFF00"/>
                </a:highlight>
              </a:rPr>
              <a:t>Remarques. </a:t>
            </a:r>
          </a:p>
          <a:p>
            <a:r>
              <a:rPr lang="fr-FR" dirty="0">
                <a:highlight>
                  <a:srgbClr val="FFFF00"/>
                </a:highlight>
              </a:rPr>
              <a:t>1- </a:t>
            </a:r>
            <a:r>
              <a:rPr lang="fr-FR" dirty="0"/>
              <a:t>D124-3 CE </a:t>
            </a:r>
            <a:r>
              <a:rPr lang="fr-FR" b="1" dirty="0"/>
              <a:t>Dans l'enseignement supérieur, un même enseignant référent ne peut suivre simultanément plus de vingt-quatre stagiaires.</a:t>
            </a:r>
          </a:p>
          <a:p>
            <a:r>
              <a:rPr lang="fr-FR" dirty="0">
                <a:highlight>
                  <a:srgbClr val="FFFF00"/>
                </a:highlight>
              </a:rPr>
              <a:t>2- </a:t>
            </a:r>
            <a:r>
              <a:rPr lang="fr-FR" dirty="0"/>
              <a:t>Dans le guide des stages : Un accompagnement complémentaire sera proposé aux étudiants handicapés dans les services dédiés. En appui à ces services spécifiques, l’association Apaches18, qui a vocation à fédérer l’ensemble des structures d’accompagnement des étudiants et personnels handicapés de l’enseignement supérieur, répertorie également une base de données utiles.</a:t>
            </a:r>
          </a:p>
          <a:p>
            <a:endParaRPr lang="fr-FR" dirty="0"/>
          </a:p>
          <a:p>
            <a:endParaRPr lang="fr-FR" dirty="0"/>
          </a:p>
        </p:txBody>
      </p:sp>
      <p:sp>
        <p:nvSpPr>
          <p:cNvPr id="4" name="Espace réservé de la date 3">
            <a:extLst>
              <a:ext uri="{FF2B5EF4-FFF2-40B4-BE49-F238E27FC236}">
                <a16:creationId xmlns:a16="http://schemas.microsoft.com/office/drawing/2014/main" id="{E8CBE1D1-FD4F-481A-8D1C-BA9EDB7AAE77}"/>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7" name="Espace réservé du numéro de diapositive 6">
            <a:extLst>
              <a:ext uri="{FF2B5EF4-FFF2-40B4-BE49-F238E27FC236}">
                <a16:creationId xmlns:a16="http://schemas.microsoft.com/office/drawing/2014/main" id="{446C5D63-50B5-4DD5-9364-41046097A211}"/>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36</a:t>
            </a:fld>
            <a:endParaRPr lang="fr-FR" sz="1200" kern="0" dirty="0">
              <a:latin typeface="Roboto"/>
              <a:cs typeface="Arial"/>
            </a:endParaRPr>
          </a:p>
        </p:txBody>
      </p:sp>
    </p:spTree>
    <p:extLst>
      <p:ext uri="{BB962C8B-B14F-4D97-AF65-F5344CB8AC3E}">
        <p14:creationId xmlns:p14="http://schemas.microsoft.com/office/powerpoint/2010/main" val="1828035047"/>
      </p:ext>
    </p:extLst>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72A894-212F-48C9-9AB2-8D9270877668}"/>
              </a:ext>
            </a:extLst>
          </p:cNvPr>
          <p:cNvSpPr>
            <a:spLocks noGrp="1"/>
          </p:cNvSpPr>
          <p:nvPr>
            <p:ph type="title"/>
          </p:nvPr>
        </p:nvSpPr>
        <p:spPr/>
        <p:txBody>
          <a:bodyPr/>
          <a:lstStyle/>
          <a:p>
            <a:r>
              <a:rPr lang="fr-FR" dirty="0"/>
              <a:t>Rappels sur les stages  </a:t>
            </a:r>
          </a:p>
        </p:txBody>
      </p:sp>
      <p:sp>
        <p:nvSpPr>
          <p:cNvPr id="3" name="Espace réservé du contenu 2">
            <a:extLst>
              <a:ext uri="{FF2B5EF4-FFF2-40B4-BE49-F238E27FC236}">
                <a16:creationId xmlns:a16="http://schemas.microsoft.com/office/drawing/2014/main" id="{7B295A4C-F2D5-458D-BE5F-FA65ED886DCC}"/>
              </a:ext>
            </a:extLst>
          </p:cNvPr>
          <p:cNvSpPr>
            <a:spLocks noGrp="1"/>
          </p:cNvSpPr>
          <p:nvPr>
            <p:ph idx="1"/>
          </p:nvPr>
        </p:nvSpPr>
        <p:spPr>
          <a:xfrm>
            <a:off x="359999" y="1369219"/>
            <a:ext cx="8388465" cy="3427125"/>
          </a:xfrm>
        </p:spPr>
        <p:txBody>
          <a:bodyPr/>
          <a:lstStyle/>
          <a:p>
            <a:r>
              <a:rPr lang="fr-FR" dirty="0"/>
              <a:t>Périodes temporaires de mise en situation en milieu professionnel (acquisition de compétences professionnelles, mise en œuvre des acquis de sa formation dans l’objectif d’obtenir un diplôme ou une certification) </a:t>
            </a:r>
            <a:r>
              <a:rPr lang="fr-FR" b="1" dirty="0">
                <a:highlight>
                  <a:srgbClr val="FFFF00"/>
                </a:highlight>
              </a:rPr>
              <a:t>Article L124-1</a:t>
            </a:r>
          </a:p>
          <a:p>
            <a:r>
              <a:rPr lang="fr-FR" dirty="0"/>
              <a:t>Une ou des missions conformes au projet pédagogique défini par son établissement d'enseignement et approuvées par l'organisme d'accueil.</a:t>
            </a:r>
            <a:r>
              <a:rPr lang="fr-FR" b="1" dirty="0">
                <a:highlight>
                  <a:srgbClr val="FFFF00"/>
                </a:highlight>
              </a:rPr>
              <a:t> Article L124-1</a:t>
            </a:r>
          </a:p>
          <a:p>
            <a:r>
              <a:rPr lang="fr-FR" dirty="0"/>
              <a:t>Convention de stage </a:t>
            </a:r>
            <a:r>
              <a:rPr lang="fr-FR" b="1" dirty="0">
                <a:highlight>
                  <a:srgbClr val="FFFF00"/>
                </a:highlight>
              </a:rPr>
              <a:t>Article D124-5 CE</a:t>
            </a:r>
          </a:p>
          <a:p>
            <a:r>
              <a:rPr lang="fr-FR" dirty="0"/>
              <a:t>La volume horaire, durée du stage </a:t>
            </a:r>
            <a:r>
              <a:rPr lang="fr-FR" b="1" dirty="0">
                <a:highlight>
                  <a:srgbClr val="FFFF00"/>
                </a:highlight>
              </a:rPr>
              <a:t>Article D124-2 CE / Article L124-3 CE / Article L124-5 / Article L124-18 CE / Article D124-6 </a:t>
            </a:r>
          </a:p>
          <a:p>
            <a:r>
              <a:rPr lang="fr-FR" dirty="0"/>
              <a:t>Enseignant référent </a:t>
            </a:r>
            <a:r>
              <a:rPr lang="fr-FR" b="1" dirty="0">
                <a:highlight>
                  <a:srgbClr val="FFFF00"/>
                </a:highlight>
              </a:rPr>
              <a:t>Article L124-2 CE / D124-3 CE </a:t>
            </a:r>
          </a:p>
          <a:p>
            <a:r>
              <a:rPr lang="fr-FR" dirty="0"/>
              <a:t>Tuteur : </a:t>
            </a:r>
            <a:r>
              <a:rPr lang="fr-FR" b="1" dirty="0">
                <a:highlight>
                  <a:srgbClr val="FFFF00"/>
                </a:highlight>
              </a:rPr>
              <a:t>Article L124-9 à 11 du CE</a:t>
            </a:r>
          </a:p>
          <a:p>
            <a:r>
              <a:rPr lang="fr-FR" dirty="0"/>
              <a:t>Droits des stagiaires </a:t>
            </a:r>
            <a:r>
              <a:rPr lang="fr-FR" b="1" dirty="0">
                <a:highlight>
                  <a:srgbClr val="FFFF00"/>
                </a:highlight>
              </a:rPr>
              <a:t>Article L124-12 / Article L124-16 CE</a:t>
            </a:r>
          </a:p>
          <a:p>
            <a:r>
              <a:rPr lang="fr-FR" dirty="0"/>
              <a:t>Interruption de stage </a:t>
            </a:r>
            <a:r>
              <a:rPr lang="fr-FR" b="1" dirty="0">
                <a:highlight>
                  <a:srgbClr val="FFFF00"/>
                </a:highlight>
              </a:rPr>
              <a:t>Article L124-15 CE</a:t>
            </a:r>
          </a:p>
          <a:p>
            <a:r>
              <a:rPr lang="fr-FR" dirty="0"/>
              <a:t>Autorisation d’absence – temps de travail </a:t>
            </a:r>
            <a:r>
              <a:rPr lang="fr-FR" b="1" dirty="0">
                <a:highlight>
                  <a:srgbClr val="FFFF00"/>
                </a:highlight>
              </a:rPr>
              <a:t>Article L124-13 CE - Article L124-14 CE</a:t>
            </a:r>
          </a:p>
          <a:p>
            <a:r>
              <a:rPr lang="fr-FR" dirty="0"/>
              <a:t>Evaluation de la qualité de l’accueil de l’organisme d’accueil </a:t>
            </a:r>
            <a:r>
              <a:rPr lang="fr-FR" b="1" dirty="0">
                <a:highlight>
                  <a:srgbClr val="FFFF00"/>
                </a:highlight>
              </a:rPr>
              <a:t>Article L124-3 CE</a:t>
            </a:r>
            <a:endParaRPr lang="fr-FR" dirty="0"/>
          </a:p>
          <a:p>
            <a:r>
              <a:rPr lang="fr-FR" dirty="0"/>
              <a:t>Stage à l’étranger </a:t>
            </a:r>
            <a:r>
              <a:rPr lang="fr-FR" b="1" dirty="0">
                <a:highlight>
                  <a:srgbClr val="FFFF00"/>
                </a:highlight>
              </a:rPr>
              <a:t>Article L124-19 CE / Article L124-20 CE</a:t>
            </a:r>
          </a:p>
          <a:p>
            <a:r>
              <a:rPr lang="fr-FR" dirty="0"/>
              <a:t>Gratification </a:t>
            </a:r>
            <a:r>
              <a:rPr lang="fr-FR" b="1" dirty="0">
                <a:highlight>
                  <a:srgbClr val="FFFF00"/>
                </a:highlight>
              </a:rPr>
              <a:t>Article L124-6 CE / Article D124-8 CE</a:t>
            </a:r>
          </a:p>
          <a:p>
            <a:r>
              <a:rPr lang="fr-FR" dirty="0"/>
              <a:t>Restitution de la part du stagiaire donnant lieu à évaluation de la part de l'établissement et à attribution de crédits européens</a:t>
            </a:r>
          </a:p>
          <a:p>
            <a:r>
              <a:rPr lang="fr-FR" dirty="0"/>
              <a:t>Une attestation de stage est délivrée par l’organisme d’accueil </a:t>
            </a:r>
            <a:r>
              <a:rPr lang="fr-FR" b="1" dirty="0">
                <a:highlight>
                  <a:srgbClr val="FFFF00"/>
                </a:highlight>
              </a:rPr>
              <a:t>Article D124-9 CE</a:t>
            </a:r>
          </a:p>
          <a:p>
            <a:endParaRPr lang="fr-FR" dirty="0"/>
          </a:p>
        </p:txBody>
      </p:sp>
      <p:sp>
        <p:nvSpPr>
          <p:cNvPr id="4" name="Espace réservé de la date 3">
            <a:extLst>
              <a:ext uri="{FF2B5EF4-FFF2-40B4-BE49-F238E27FC236}">
                <a16:creationId xmlns:a16="http://schemas.microsoft.com/office/drawing/2014/main" id="{6712755C-FFA4-4849-AD84-8A9CAF012935}"/>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AA0E4FCA-4024-4575-B5D4-D65FA2CE0F01}"/>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36116A6A-3E77-4BF1-B938-6E61C669F968}"/>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8F2E4FDD-A8B3-4596-810E-735CC1FEA2FD}"/>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37</a:t>
            </a:fld>
            <a:endParaRPr lang="fr-FR" sz="1200" kern="0" dirty="0">
              <a:latin typeface="Roboto"/>
              <a:cs typeface="Arial"/>
            </a:endParaRPr>
          </a:p>
        </p:txBody>
      </p:sp>
    </p:spTree>
    <p:extLst>
      <p:ext uri="{BB962C8B-B14F-4D97-AF65-F5344CB8AC3E}">
        <p14:creationId xmlns:p14="http://schemas.microsoft.com/office/powerpoint/2010/main" val="1869131835"/>
      </p:ext>
    </p:extLst>
  </p:cSld>
  <p:clrMapOvr>
    <a:masterClrMapping/>
  </p:clrMapOvr>
  <p:transition spd="slow">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F0720B-55B3-4F51-A82B-2502691D6C59}"/>
              </a:ext>
            </a:extLst>
          </p:cNvPr>
          <p:cNvSpPr>
            <a:spLocks noGrp="1"/>
          </p:cNvSpPr>
          <p:nvPr>
            <p:ph type="title"/>
          </p:nvPr>
        </p:nvSpPr>
        <p:spPr/>
        <p:txBody>
          <a:bodyPr/>
          <a:lstStyle/>
          <a:p>
            <a:r>
              <a:rPr lang="fr-FR" dirty="0"/>
              <a:t>Interruption de stage</a:t>
            </a:r>
          </a:p>
        </p:txBody>
      </p:sp>
      <p:sp>
        <p:nvSpPr>
          <p:cNvPr id="3" name="Espace réservé du contenu 2">
            <a:extLst>
              <a:ext uri="{FF2B5EF4-FFF2-40B4-BE49-F238E27FC236}">
                <a16:creationId xmlns:a16="http://schemas.microsoft.com/office/drawing/2014/main" id="{DD2F02D8-E29D-4D96-815E-4688F3C87A70}"/>
              </a:ext>
            </a:extLst>
          </p:cNvPr>
          <p:cNvSpPr>
            <a:spLocks noGrp="1"/>
          </p:cNvSpPr>
          <p:nvPr>
            <p:ph idx="1"/>
          </p:nvPr>
        </p:nvSpPr>
        <p:spPr/>
        <p:txBody>
          <a:bodyPr/>
          <a:lstStyle/>
          <a:p>
            <a:r>
              <a:rPr lang="fr-FR" b="1" dirty="0">
                <a:highlight>
                  <a:srgbClr val="FFFF00"/>
                </a:highlight>
              </a:rPr>
              <a:t>Article L124-15 CE</a:t>
            </a:r>
          </a:p>
          <a:p>
            <a:r>
              <a:rPr lang="fr-FR" dirty="0"/>
              <a:t>Lorsque le stagiaire interrompt sa période de formation en milieu professionnel ou son </a:t>
            </a:r>
            <a:r>
              <a:rPr lang="fr-FR" dirty="0">
                <a:highlight>
                  <a:srgbClr val="FFFF00"/>
                </a:highlight>
              </a:rPr>
              <a:t>stage </a:t>
            </a:r>
            <a:r>
              <a:rPr lang="fr-FR" b="1" dirty="0">
                <a:highlight>
                  <a:srgbClr val="FFFF00"/>
                </a:highlight>
              </a:rPr>
              <a:t>pour un motif lié à la maladie, à un accident</a:t>
            </a:r>
            <a:r>
              <a:rPr lang="fr-FR" b="1" dirty="0"/>
              <a:t>, à la grossesse, à la paternité, à l'adoption ou, en accord avec l'établissement, </a:t>
            </a:r>
            <a:r>
              <a:rPr lang="fr-FR" b="1" dirty="0">
                <a:highlight>
                  <a:srgbClr val="FFFF00"/>
                </a:highlight>
              </a:rPr>
              <a:t>en cas de non-respect des stipulations pédagogiques de la convention ou en cas de rupture de la convention à l'initiative de l'organisme d'accueil</a:t>
            </a:r>
            <a:r>
              <a:rPr lang="fr-FR" b="1" dirty="0"/>
              <a:t>, l'autorité académique ou l'établissement d'enseignement supérieur valide la période de formation en milieu professionnel ou le stage, même s'il n'a pas atteint la durée prévue dans le cursus, ou propose au stagiaire une modalité alternative de validation de sa formation. En cas d'accord des parties à la convention, un report de la fin de la période de formation en milieu professionnel ou du stage, en tout ou partie, est également possible. </a:t>
            </a:r>
          </a:p>
          <a:p>
            <a:endParaRPr lang="fr-FR" dirty="0"/>
          </a:p>
        </p:txBody>
      </p:sp>
      <p:sp>
        <p:nvSpPr>
          <p:cNvPr id="4" name="Espace réservé de la date 3">
            <a:extLst>
              <a:ext uri="{FF2B5EF4-FFF2-40B4-BE49-F238E27FC236}">
                <a16:creationId xmlns:a16="http://schemas.microsoft.com/office/drawing/2014/main" id="{8FE8CBC6-7B9E-4A80-AD8A-36578D8CE5DA}"/>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3ACE9B37-E09C-41A1-8A63-271D9BF75E21}"/>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303020CF-6CE4-476B-AC2A-4F419E9E16B6}"/>
              </a:ext>
            </a:extLst>
          </p:cNvPr>
          <p:cNvSpPr>
            <a:spLocks noGrp="1"/>
          </p:cNvSpPr>
          <p:nvPr>
            <p:ph type="body" sz="quarter" idx="13"/>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AE3DACC0-701D-4B2F-AFAC-D8B653178AA6}"/>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38</a:t>
            </a:fld>
            <a:endParaRPr lang="fr-FR" sz="1200" kern="0" dirty="0">
              <a:latin typeface="Roboto"/>
              <a:cs typeface="Arial"/>
            </a:endParaRPr>
          </a:p>
        </p:txBody>
      </p:sp>
    </p:spTree>
    <p:extLst>
      <p:ext uri="{BB962C8B-B14F-4D97-AF65-F5344CB8AC3E}">
        <p14:creationId xmlns:p14="http://schemas.microsoft.com/office/powerpoint/2010/main" val="4268884167"/>
      </p:ext>
    </p:extLst>
  </p:cSld>
  <p:clrMapOvr>
    <a:masterClrMapping/>
  </p:clrMapOvr>
  <p:transition spd="slow">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7460E9-93AB-4D4B-B414-93C0D5FF5CD6}"/>
              </a:ext>
            </a:extLst>
          </p:cNvPr>
          <p:cNvSpPr>
            <a:spLocks noGrp="1"/>
          </p:cNvSpPr>
          <p:nvPr>
            <p:ph type="title"/>
          </p:nvPr>
        </p:nvSpPr>
        <p:spPr/>
        <p:txBody>
          <a:bodyPr/>
          <a:lstStyle/>
          <a:p>
            <a:r>
              <a:rPr lang="fr-FR" dirty="0"/>
              <a:t>La convention de stage</a:t>
            </a:r>
          </a:p>
        </p:txBody>
      </p:sp>
      <p:sp>
        <p:nvSpPr>
          <p:cNvPr id="3" name="Espace réservé du contenu 2">
            <a:extLst>
              <a:ext uri="{FF2B5EF4-FFF2-40B4-BE49-F238E27FC236}">
                <a16:creationId xmlns:a16="http://schemas.microsoft.com/office/drawing/2014/main" id="{8797A2CF-643A-4BDD-8002-A24FBE9A24FA}"/>
              </a:ext>
            </a:extLst>
          </p:cNvPr>
          <p:cNvSpPr>
            <a:spLocks noGrp="1"/>
          </p:cNvSpPr>
          <p:nvPr>
            <p:ph idx="1"/>
          </p:nvPr>
        </p:nvSpPr>
        <p:spPr>
          <a:xfrm>
            <a:off x="628650" y="1369219"/>
            <a:ext cx="7886700" cy="3002731"/>
          </a:xfrm>
        </p:spPr>
        <p:txBody>
          <a:bodyPr/>
          <a:lstStyle/>
          <a:p>
            <a:r>
              <a:rPr lang="fr-FR" b="1" dirty="0">
                <a:highlight>
                  <a:srgbClr val="FFFF00"/>
                </a:highlight>
              </a:rPr>
              <a:t>Article D124-4</a:t>
            </a:r>
          </a:p>
          <a:p>
            <a:r>
              <a:rPr lang="fr-FR" b="1" dirty="0"/>
              <a:t>La convention de stage est signée par </a:t>
            </a:r>
            <a:r>
              <a:rPr lang="fr-FR" b="1" dirty="0">
                <a:highlight>
                  <a:srgbClr val="FFFF00"/>
                </a:highlight>
              </a:rPr>
              <a:t>l'établissement d'enseignement, l'organisme d'accueil, le stagiaire ou son représentant légal, l'enseignant référent et le tuteur de stage</a:t>
            </a:r>
            <a:r>
              <a:rPr lang="fr-FR" b="1" dirty="0"/>
              <a:t>. Elle comporte les mentions obligatoires suivantes : </a:t>
            </a:r>
            <a:br>
              <a:rPr lang="fr-FR" b="1" dirty="0"/>
            </a:br>
            <a:r>
              <a:rPr lang="fr-FR" dirty="0"/>
              <a:t>1° L'intitulé complet du cursus ou de la formation du stagiaire et son volume horaire par année d'enseignement ou par semestre d'enseignement, selon les cas ; </a:t>
            </a:r>
            <a:br>
              <a:rPr lang="fr-FR" dirty="0"/>
            </a:br>
            <a:r>
              <a:rPr lang="fr-FR" dirty="0"/>
              <a:t>2° Le nom de l'enseignant référent de l'établissement d'enseignement et le nom du tuteur dans l'organisme d'accueil ; </a:t>
            </a:r>
            <a:br>
              <a:rPr lang="fr-FR" dirty="0"/>
            </a:br>
            <a:r>
              <a:rPr lang="fr-FR" dirty="0"/>
              <a:t>3° Les compétences à acquérir ou à développer au cours de la période de formation en milieu professionnel ou du stage ; </a:t>
            </a:r>
            <a:br>
              <a:rPr lang="fr-FR" dirty="0"/>
            </a:br>
            <a:r>
              <a:rPr lang="fr-FR" dirty="0"/>
              <a:t>4° Les activités confiées au stagiaire en fonction des objectifs de formation et des compétences à acquérir définies au 3° et validées par l'organisme d'accueil ; </a:t>
            </a:r>
            <a:br>
              <a:rPr lang="fr-FR" dirty="0"/>
            </a:br>
            <a:r>
              <a:rPr lang="fr-FR" dirty="0"/>
              <a:t>5° Les dates du début et de la fin de la période de formation en milieu professionnel ou du stage ainsi que la durée totale prévue, calculée selon les modalités prévues à l'article D. 124-6 ; </a:t>
            </a:r>
            <a:br>
              <a:rPr lang="fr-FR" dirty="0"/>
            </a:br>
            <a:r>
              <a:rPr lang="fr-FR" dirty="0"/>
              <a:t>6° La </a:t>
            </a:r>
            <a:r>
              <a:rPr lang="fr-FR" b="1" dirty="0">
                <a:highlight>
                  <a:srgbClr val="FFFF00"/>
                </a:highlight>
              </a:rPr>
              <a:t>durée hebdomadaire de présence effective</a:t>
            </a:r>
            <a:r>
              <a:rPr lang="fr-FR" dirty="0">
                <a:highlight>
                  <a:srgbClr val="FFFF00"/>
                </a:highlight>
              </a:rPr>
              <a:t> </a:t>
            </a:r>
            <a:r>
              <a:rPr lang="fr-FR" dirty="0"/>
              <a:t>du stagiaire dans l'organisme d'accueil et sa présence, le cas échéant, la nuit, le dimanche ou des jours fériés, en application de l'article </a:t>
            </a:r>
            <a:r>
              <a:rPr lang="fr-FR" dirty="0">
                <a:hlinkClick r:id="rId2" tooltip="Code de l"/>
              </a:rPr>
              <a:t>L. 124-14 </a:t>
            </a:r>
            <a:r>
              <a:rPr lang="fr-FR" dirty="0"/>
              <a:t>; </a:t>
            </a:r>
          </a:p>
          <a:p>
            <a:r>
              <a:rPr lang="fr-FR" dirty="0"/>
              <a:t>7° Les conditions dans lesquelles l'enseignant référent de l'établissement d'enseignement et le tuteur dans l'organisme d'accueil assurent l'encadrement et le suivi du stagiaire ; </a:t>
            </a:r>
            <a:br>
              <a:rPr lang="fr-FR" dirty="0"/>
            </a:br>
            <a:r>
              <a:rPr lang="fr-FR" dirty="0"/>
              <a:t>8° Le montant de la gratification versée au stagiaire et les modalités de son versement, le cas échéant ; </a:t>
            </a:r>
            <a:br>
              <a:rPr lang="fr-FR" dirty="0"/>
            </a:br>
            <a:r>
              <a:rPr lang="fr-FR" dirty="0"/>
              <a:t>9° Le régime de protection sociale dont bénéficie le stagiaire, y compris la protection en cas d'accident du travail, conformément aux a, b et f du </a:t>
            </a:r>
            <a:r>
              <a:rPr lang="fr-FR" dirty="0">
                <a:hlinkClick r:id="rId3"/>
              </a:rPr>
              <a:t>2° de l'article L. 412-8 du code de la sécurité sociale </a:t>
            </a:r>
            <a:r>
              <a:rPr lang="fr-FR" dirty="0"/>
              <a:t>ou aux </a:t>
            </a:r>
            <a:r>
              <a:rPr lang="fr-FR" dirty="0">
                <a:hlinkClick r:id="rId4"/>
              </a:rPr>
              <a:t>1° et 8° du II de l'article L. 751-1 du code rural et de la pêche maritime </a:t>
            </a:r>
            <a:r>
              <a:rPr lang="fr-FR" dirty="0"/>
              <a:t>et au 1° de l'article </a:t>
            </a:r>
            <a:r>
              <a:rPr lang="fr-FR" dirty="0">
                <a:hlinkClick r:id="rId5" tooltip="Code rural - art. L761-14 (V)"/>
              </a:rPr>
              <a:t>L. 761-14 </a:t>
            </a:r>
            <a:r>
              <a:rPr lang="fr-FR" dirty="0"/>
              <a:t>du même code ainsi que, le cas échéant, l'obligation faite au stagiaire de justifier d'une assurance couvrant sa responsabilité civile ;</a:t>
            </a:r>
            <a:br>
              <a:rPr lang="fr-FR" dirty="0"/>
            </a:br>
            <a:r>
              <a:rPr lang="fr-FR" dirty="0"/>
              <a:t/>
            </a:r>
            <a:br>
              <a:rPr lang="fr-FR" dirty="0"/>
            </a:br>
            <a:r>
              <a:rPr lang="fr-FR" dirty="0"/>
              <a:t/>
            </a:r>
            <a:br>
              <a:rPr lang="fr-FR" dirty="0"/>
            </a:br>
            <a:endParaRPr lang="fr-FR" dirty="0"/>
          </a:p>
        </p:txBody>
      </p:sp>
      <p:sp>
        <p:nvSpPr>
          <p:cNvPr id="4" name="Espace réservé de la date 3">
            <a:extLst>
              <a:ext uri="{FF2B5EF4-FFF2-40B4-BE49-F238E27FC236}">
                <a16:creationId xmlns:a16="http://schemas.microsoft.com/office/drawing/2014/main" id="{BA2EF89E-5E65-4B80-B433-29176284687F}"/>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FAF0B5BB-9B59-44B6-9B9C-1879CFAE60E1}"/>
              </a:ext>
            </a:extLst>
          </p:cNvPr>
          <p:cNvSpPr>
            <a:spLocks noGrp="1"/>
          </p:cNvSpPr>
          <p:nvPr>
            <p:ph type="ftr" sz="quarter" idx="11"/>
          </p:nvPr>
        </p:nvSpPr>
        <p:spPr/>
        <p:txBody>
          <a:bodyPr/>
          <a:lstStyle/>
          <a:p>
            <a:pPr defTabSz="342900">
              <a:defRPr/>
            </a:pPr>
            <a:r>
              <a:rPr lang="fr-FR" sz="900" b="0" kern="0" dirty="0">
                <a:solidFill>
                  <a:prstClr val="white"/>
                </a:solidFill>
                <a:latin typeface="Calibri"/>
                <a:cs typeface="Arial"/>
              </a:rPr>
              <a:t>mai-juin 203 - MP </a:t>
            </a:r>
            <a:r>
              <a:rPr lang="fr-FR" sz="900" b="0" kern="0" dirty="0" err="1">
                <a:solidFill>
                  <a:prstClr val="white"/>
                </a:solidFill>
                <a:latin typeface="Calibri"/>
                <a:cs typeface="Arial"/>
              </a:rPr>
              <a:t>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CB68A367-2483-42D2-9E7B-9F46E02B921B}"/>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4F7906D9-BD9F-4618-9D39-49D13FBE7642}"/>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39</a:t>
            </a:fld>
            <a:endParaRPr lang="fr-FR" sz="1200" kern="0" dirty="0">
              <a:latin typeface="Roboto"/>
              <a:cs typeface="Arial"/>
            </a:endParaRPr>
          </a:p>
        </p:txBody>
      </p:sp>
    </p:spTree>
    <p:extLst>
      <p:ext uri="{BB962C8B-B14F-4D97-AF65-F5344CB8AC3E}">
        <p14:creationId xmlns:p14="http://schemas.microsoft.com/office/powerpoint/2010/main" val="396501502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texte 9"/>
          <p:cNvSpPr>
            <a:spLocks noGrp="1"/>
          </p:cNvSpPr>
          <p:nvPr>
            <p:ph type="body" sz="quarter" idx="13"/>
          </p:nvPr>
        </p:nvSpPr>
        <p:spPr>
          <a:xfrm>
            <a:off x="422742" y="987574"/>
            <a:ext cx="6741546" cy="2736304"/>
          </a:xfrm>
        </p:spPr>
        <p:txBody>
          <a:bodyPr/>
          <a:lstStyle/>
          <a:p>
            <a:r>
              <a:rPr lang="fr-FR" sz="2400" dirty="0"/>
              <a:t> Les aménagements d’examens</a:t>
            </a:r>
          </a:p>
          <a:p>
            <a:r>
              <a:rPr lang="fr-FR" sz="2400" dirty="0"/>
              <a:t> L’insertion </a:t>
            </a:r>
            <a:r>
              <a:rPr lang="fr-FR" sz="2400" dirty="0" smtClean="0"/>
              <a:t>professionnelle : </a:t>
            </a:r>
            <a:r>
              <a:rPr lang="fr-FR" sz="2400" dirty="0"/>
              <a:t>les </a:t>
            </a:r>
            <a:r>
              <a:rPr lang="fr-FR" sz="2400" dirty="0" smtClean="0"/>
              <a:t>stages,  l’apprentissage, l’emploi</a:t>
            </a:r>
            <a:endParaRPr lang="fr-FR" sz="2400" dirty="0"/>
          </a:p>
        </p:txBody>
      </p:sp>
      <p:sp>
        <p:nvSpPr>
          <p:cNvPr id="20" name="Espace réservé de la date 19"/>
          <p:cNvSpPr>
            <a:spLocks noGrp="1"/>
          </p:cNvSpPr>
          <p:nvPr>
            <p:ph type="dt" sz="half" idx="10"/>
          </p:nvPr>
        </p:nvSpPr>
        <p:spPr/>
        <p:txBody>
          <a:bodyPr/>
          <a:lstStyle/>
          <a:p>
            <a:pPr algn="r"/>
            <a:r>
              <a:rPr lang="fr-FR" cap="all" dirty="0"/>
              <a:t>30/06/2022</a:t>
            </a:r>
          </a:p>
        </p:txBody>
      </p:sp>
      <p:sp>
        <p:nvSpPr>
          <p:cNvPr id="22" name="Espace réservé du numéro de diapositive 21"/>
          <p:cNvSpPr>
            <a:spLocks noGrp="1"/>
          </p:cNvSpPr>
          <p:nvPr>
            <p:ph type="sldNum" sz="quarter" idx="12"/>
          </p:nvPr>
        </p:nvSpPr>
        <p:spPr/>
        <p:txBody>
          <a:bodyPr/>
          <a:lstStyle/>
          <a:p>
            <a:fld id="{733122C9-A0B9-462F-8757-0847AD287B63}" type="slidenum">
              <a:rPr lang="fr-FR" smtClean="0"/>
              <a:pPr/>
              <a:t>4</a:t>
            </a:fld>
            <a:endParaRPr lang="fr-FR" dirty="0"/>
          </a:p>
        </p:txBody>
      </p:sp>
      <p:sp>
        <p:nvSpPr>
          <p:cNvPr id="9" name="Espace réservé du pied de page 7">
            <a:extLst>
              <a:ext uri="{FF2B5EF4-FFF2-40B4-BE49-F238E27FC236}">
                <a16:creationId xmlns:a16="http://schemas.microsoft.com/office/drawing/2014/main" id="{D119C5BF-026B-4A4A-8F73-1A5B6FF5A345}"/>
              </a:ext>
            </a:extLst>
          </p:cNvPr>
          <p:cNvSpPr>
            <a:spLocks noGrp="1"/>
          </p:cNvSpPr>
          <p:nvPr>
            <p:ph type="ftr" sz="quarter" idx="11"/>
          </p:nvPr>
        </p:nvSpPr>
        <p:spPr>
          <a:xfrm>
            <a:off x="360000" y="4783500"/>
            <a:ext cx="5904000" cy="360000"/>
          </a:xfrm>
        </p:spPr>
        <p:txBody>
          <a:bodyPr/>
          <a:lstStyle/>
          <a:p>
            <a:r>
              <a:rPr lang="fr-FR" dirty="0"/>
              <a:t>DGESIP A2-3</a:t>
            </a:r>
          </a:p>
        </p:txBody>
      </p:sp>
    </p:spTree>
    <p:extLst>
      <p:ext uri="{BB962C8B-B14F-4D97-AF65-F5344CB8AC3E}">
        <p14:creationId xmlns:p14="http://schemas.microsoft.com/office/powerpoint/2010/main" val="27134074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7460E9-93AB-4D4B-B414-93C0D5FF5CD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797A2CF-643A-4BDD-8002-A24FBE9A24FA}"/>
              </a:ext>
            </a:extLst>
          </p:cNvPr>
          <p:cNvSpPr>
            <a:spLocks noGrp="1"/>
          </p:cNvSpPr>
          <p:nvPr>
            <p:ph idx="1"/>
          </p:nvPr>
        </p:nvSpPr>
        <p:spPr/>
        <p:txBody>
          <a:bodyPr/>
          <a:lstStyle/>
          <a:p>
            <a:r>
              <a:rPr lang="fr-FR" b="1" dirty="0">
                <a:hlinkClick r:id="rId2"/>
              </a:rPr>
              <a:t>Article D124-4</a:t>
            </a:r>
            <a:r>
              <a:rPr lang="fr-FR" b="1" dirty="0"/>
              <a:t> </a:t>
            </a:r>
            <a:r>
              <a:rPr lang="fr-FR" dirty="0"/>
              <a:t>(suite)</a:t>
            </a:r>
            <a:endParaRPr lang="fr-FR" b="1" dirty="0"/>
          </a:p>
          <a:p>
            <a:r>
              <a:rPr lang="fr-FR" dirty="0"/>
              <a:t/>
            </a:r>
            <a:br>
              <a:rPr lang="fr-FR" dirty="0"/>
            </a:br>
            <a:r>
              <a:rPr lang="fr-FR" dirty="0"/>
              <a:t/>
            </a:r>
            <a:br>
              <a:rPr lang="fr-FR" dirty="0"/>
            </a:br>
            <a:r>
              <a:rPr lang="fr-FR" dirty="0"/>
              <a:t>10° </a:t>
            </a:r>
            <a:r>
              <a:rPr lang="fr-FR" b="1" dirty="0"/>
              <a:t>Les conditions dans lesquelles le stagiaire est autorisé à s'absenter</a:t>
            </a:r>
            <a:r>
              <a:rPr lang="fr-FR" dirty="0"/>
              <a:t>, notamment dans le cadre d'obligations attestées par l'établissement d'enseignement et des congés et autorisations d'absence mentionnés à l'article </a:t>
            </a:r>
            <a:r>
              <a:rPr lang="fr-FR" dirty="0">
                <a:hlinkClick r:id="rId3" tooltip="Code de l"/>
              </a:rPr>
              <a:t>L. 124-13 </a:t>
            </a:r>
            <a:r>
              <a:rPr lang="fr-FR" dirty="0"/>
              <a:t>; </a:t>
            </a:r>
            <a:br>
              <a:rPr lang="fr-FR" dirty="0"/>
            </a:br>
            <a:r>
              <a:rPr lang="fr-FR" dirty="0"/>
              <a:t>11° Les modalités de suspension et de résiliation de la convention de stage ; </a:t>
            </a:r>
            <a:br>
              <a:rPr lang="fr-FR" dirty="0"/>
            </a:br>
            <a:r>
              <a:rPr lang="fr-FR" dirty="0"/>
              <a:t>12° Les modalités de validation du stage ou de la période de formation en milieu professionnel en cas d'interruption, conformément à l'article </a:t>
            </a:r>
            <a:r>
              <a:rPr lang="fr-FR" dirty="0">
                <a:hlinkClick r:id="rId4" tooltip="Code de l"/>
              </a:rPr>
              <a:t>L. 124-15 </a:t>
            </a:r>
            <a:r>
              <a:rPr lang="fr-FR" dirty="0"/>
              <a:t>; </a:t>
            </a:r>
            <a:br>
              <a:rPr lang="fr-FR" dirty="0"/>
            </a:br>
            <a:r>
              <a:rPr lang="fr-FR" dirty="0"/>
              <a:t>13° La liste des avantages offerts par l'organisme d'accueil au stagiaire, notamment l'accès au restaurant d'entreprise ou aux titres-restaurant prévus à l'</a:t>
            </a:r>
            <a:r>
              <a:rPr lang="fr-FR" dirty="0">
                <a:hlinkClick r:id="rId5"/>
              </a:rPr>
              <a:t>article L. 3262-1 du code du travail </a:t>
            </a:r>
            <a:r>
              <a:rPr lang="fr-FR" dirty="0"/>
              <a:t>et la prise en charge des frais de transport prévue à l'article </a:t>
            </a:r>
            <a:r>
              <a:rPr lang="fr-FR" dirty="0">
                <a:hlinkClick r:id="rId6" tooltip="Code du travail - art. L3261-2 (V)"/>
              </a:rPr>
              <a:t>L. 3261-2</a:t>
            </a:r>
            <a:r>
              <a:rPr lang="fr-FR" dirty="0"/>
              <a:t> du même code, le cas échéant, ainsi que les activités sociales et culturelles mentionnées à l'</a:t>
            </a:r>
            <a:r>
              <a:rPr lang="fr-FR" dirty="0">
                <a:hlinkClick r:id="rId7"/>
              </a:rPr>
              <a:t>article L. 2323-83 du code du travail </a:t>
            </a:r>
            <a:r>
              <a:rPr lang="fr-FR" dirty="0"/>
              <a:t>; </a:t>
            </a:r>
            <a:br>
              <a:rPr lang="fr-FR" dirty="0"/>
            </a:br>
            <a:r>
              <a:rPr lang="fr-FR" dirty="0"/>
              <a:t>14° Les clauses du règlement intérieur de l'organisme d'accueil qui sont applicables au stagiaire, le cas échéant ; </a:t>
            </a:r>
            <a:br>
              <a:rPr lang="fr-FR" dirty="0"/>
            </a:br>
            <a:r>
              <a:rPr lang="fr-FR" dirty="0"/>
              <a:t>15° Les conditions de délivrance de l'attestation de stage prévue à l'article D. 124-9. </a:t>
            </a:r>
            <a:br>
              <a:rPr lang="fr-FR" dirty="0"/>
            </a:br>
            <a:r>
              <a:rPr lang="fr-FR" b="1" dirty="0"/>
              <a:t>La convention de stage peut faire l'objet d'avenants, notamment en cas de report ou de suspension de la période de formation en milieu professionnel ou du stage.</a:t>
            </a:r>
          </a:p>
          <a:p>
            <a:endParaRPr lang="fr-FR" dirty="0"/>
          </a:p>
        </p:txBody>
      </p:sp>
      <p:sp>
        <p:nvSpPr>
          <p:cNvPr id="4" name="Espace réservé de la date 3">
            <a:extLst>
              <a:ext uri="{FF2B5EF4-FFF2-40B4-BE49-F238E27FC236}">
                <a16:creationId xmlns:a16="http://schemas.microsoft.com/office/drawing/2014/main" id="{BA2EF89E-5E65-4B80-B433-29176284687F}"/>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6" name="Espace réservé du texte 5">
            <a:extLst>
              <a:ext uri="{FF2B5EF4-FFF2-40B4-BE49-F238E27FC236}">
                <a16:creationId xmlns:a16="http://schemas.microsoft.com/office/drawing/2014/main" id="{CB68A367-2483-42D2-9E7B-9F46E02B921B}"/>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4F7906D9-BD9F-4618-9D39-49D13FBE7642}"/>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40</a:t>
            </a:fld>
            <a:endParaRPr lang="fr-FR" sz="1200" kern="0" dirty="0">
              <a:latin typeface="Roboto"/>
              <a:cs typeface="Arial"/>
            </a:endParaRPr>
          </a:p>
        </p:txBody>
      </p:sp>
    </p:spTree>
    <p:extLst>
      <p:ext uri="{BB962C8B-B14F-4D97-AF65-F5344CB8AC3E}">
        <p14:creationId xmlns:p14="http://schemas.microsoft.com/office/powerpoint/2010/main" val="3570985492"/>
      </p:ext>
    </p:extLst>
  </p:cSld>
  <p:clrMapOvr>
    <a:masterClrMapping/>
  </p:clrMapOvr>
  <p:transition spd="slow">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5713ED-9F2F-4E40-A1F7-EE54E6546B6B}"/>
              </a:ext>
            </a:extLst>
          </p:cNvPr>
          <p:cNvSpPr>
            <a:spLocks noGrp="1"/>
          </p:cNvSpPr>
          <p:nvPr>
            <p:ph type="title"/>
          </p:nvPr>
        </p:nvSpPr>
        <p:spPr/>
        <p:txBody>
          <a:bodyPr/>
          <a:lstStyle/>
          <a:p>
            <a:r>
              <a:rPr lang="fr-FR" dirty="0"/>
              <a:t>Scolarité et assiduité </a:t>
            </a:r>
          </a:p>
        </p:txBody>
      </p:sp>
      <p:sp>
        <p:nvSpPr>
          <p:cNvPr id="3" name="Espace réservé du contenu 2">
            <a:extLst>
              <a:ext uri="{FF2B5EF4-FFF2-40B4-BE49-F238E27FC236}">
                <a16:creationId xmlns:a16="http://schemas.microsoft.com/office/drawing/2014/main" id="{1E08E386-A9A1-4A45-B186-92C967B1B3BD}"/>
              </a:ext>
            </a:extLst>
          </p:cNvPr>
          <p:cNvSpPr>
            <a:spLocks noGrp="1"/>
          </p:cNvSpPr>
          <p:nvPr>
            <p:ph idx="1"/>
          </p:nvPr>
        </p:nvSpPr>
        <p:spPr>
          <a:xfrm>
            <a:off x="359999" y="1369219"/>
            <a:ext cx="8424000" cy="3427125"/>
          </a:xfrm>
        </p:spPr>
        <p:txBody>
          <a:bodyPr/>
          <a:lstStyle/>
          <a:p>
            <a:r>
              <a:rPr lang="fr-FR" b="1" dirty="0"/>
              <a:t>Arrêté du 30 juillet 2019 définissant le cadre national de scolarité et d'assiduité des étudiants inscrits dans une formation relevant du ministère chargé de l'enseignement supérieur</a:t>
            </a:r>
          </a:p>
          <a:p>
            <a:r>
              <a:rPr lang="fr-FR" dirty="0">
                <a:hlinkClick r:id="rId2"/>
              </a:rPr>
              <a:t>Article 3</a:t>
            </a:r>
            <a:endParaRPr lang="fr-FR" dirty="0"/>
          </a:p>
          <a:p>
            <a:r>
              <a:rPr lang="fr-FR" dirty="0"/>
              <a:t>Les conditions de scolarité et d'assiduité prévues à l'article 2 </a:t>
            </a:r>
            <a:r>
              <a:rPr lang="fr-FR" b="1" dirty="0"/>
              <a:t>prennent en compte les parcours de formation personnalisés des étudiants et, notamment leurs rythmes spécifiques d'apprentissage ainsi que les dispositifs d'accompagnement pédagogique particuliers</a:t>
            </a:r>
            <a:r>
              <a:rPr lang="fr-FR" dirty="0"/>
              <a:t> dont ils bénéficient. Dans ce cadre, il est tenu compte des dispenses d'assiduité suivantes :</a:t>
            </a:r>
          </a:p>
          <a:p>
            <a:r>
              <a:rPr lang="fr-FR" dirty="0"/>
              <a:t>- étudiants autorisés à effectuer une période de césure ;</a:t>
            </a:r>
            <a:br>
              <a:rPr lang="fr-FR" dirty="0"/>
            </a:br>
            <a:r>
              <a:rPr lang="fr-FR" dirty="0"/>
              <a:t>- étudiants exerçant des responsabilités au sein du bureau d'une association ;</a:t>
            </a:r>
            <a:br>
              <a:rPr lang="fr-FR" dirty="0"/>
            </a:br>
            <a:r>
              <a:rPr lang="fr-FR" dirty="0"/>
              <a:t>- étudiants accomplissant une activité militaire dans la réserve opérationnelle prévue au livre II de la quatrième partie du code de la défense ;</a:t>
            </a:r>
            <a:br>
              <a:rPr lang="fr-FR" dirty="0"/>
            </a:br>
            <a:r>
              <a:rPr lang="fr-FR" dirty="0"/>
              <a:t>- étudiants réalisant une mission dans le cadre du service civique mentionné à l'</a:t>
            </a:r>
            <a:r>
              <a:rPr lang="fr-FR" dirty="0">
                <a:hlinkClick r:id="rId3" tooltip="Code du service national - art. L120-1 (V)"/>
              </a:rPr>
              <a:t>article L. 120-1 du code du service national</a:t>
            </a:r>
            <a:r>
              <a:rPr lang="fr-FR" dirty="0"/>
              <a:t> ou un volontariat militaire prévu à l'article L. 121-1 du même code ;</a:t>
            </a:r>
            <a:br>
              <a:rPr lang="fr-FR" dirty="0"/>
            </a:br>
            <a:r>
              <a:rPr lang="fr-FR" dirty="0"/>
              <a:t>- étudiants exerçant une activité professionnelle ;</a:t>
            </a:r>
            <a:br>
              <a:rPr lang="fr-FR" dirty="0"/>
            </a:br>
            <a:r>
              <a:rPr lang="fr-FR" dirty="0"/>
              <a:t>- étudiants élus dans les conseils des établissements et des centres régionaux des œuvres universitaires et scolaires ;</a:t>
            </a:r>
            <a:br>
              <a:rPr lang="fr-FR" dirty="0"/>
            </a:br>
            <a:r>
              <a:rPr lang="fr-FR" dirty="0"/>
              <a:t>- étudiants chargés de famille ou considérés comme aidants familiaux ;</a:t>
            </a:r>
            <a:br>
              <a:rPr lang="fr-FR" dirty="0"/>
            </a:br>
            <a:r>
              <a:rPr lang="fr-FR" dirty="0"/>
              <a:t>- étudiants engagés dans plusieurs cursus ;</a:t>
            </a:r>
            <a:br>
              <a:rPr lang="fr-FR" dirty="0"/>
            </a:br>
            <a:r>
              <a:rPr lang="fr-FR" b="1" dirty="0">
                <a:highlight>
                  <a:srgbClr val="FFFF00"/>
                </a:highlight>
              </a:rPr>
              <a:t>- étudiants en situation de handicap ;</a:t>
            </a:r>
            <a:br>
              <a:rPr lang="fr-FR" b="1" dirty="0">
                <a:highlight>
                  <a:srgbClr val="FFFF00"/>
                </a:highlight>
              </a:rPr>
            </a:br>
            <a:r>
              <a:rPr lang="fr-FR" b="1" dirty="0">
                <a:highlight>
                  <a:srgbClr val="FFFF00"/>
                </a:highlight>
              </a:rPr>
              <a:t>- étudiants ayant des besoins éducatifs particuliers ;</a:t>
            </a:r>
            <a:r>
              <a:rPr lang="fr-FR" dirty="0">
                <a:highlight>
                  <a:srgbClr val="FFFF00"/>
                </a:highlight>
              </a:rPr>
              <a:t/>
            </a:r>
            <a:br>
              <a:rPr lang="fr-FR" dirty="0">
                <a:highlight>
                  <a:srgbClr val="FFFF00"/>
                </a:highlight>
              </a:rPr>
            </a:br>
            <a:r>
              <a:rPr lang="fr-FR" b="1" dirty="0">
                <a:highlight>
                  <a:srgbClr val="FFFF00"/>
                </a:highlight>
              </a:rPr>
              <a:t>- étudiants en situation de longue maladie </a:t>
            </a:r>
            <a:r>
              <a:rPr lang="fr-FR" dirty="0"/>
              <a:t>;</a:t>
            </a:r>
            <a:br>
              <a:rPr lang="fr-FR" dirty="0"/>
            </a:br>
            <a:r>
              <a:rPr lang="fr-FR" dirty="0"/>
              <a:t>- grossesse ;</a:t>
            </a:r>
            <a:br>
              <a:rPr lang="fr-FR" dirty="0"/>
            </a:br>
            <a:r>
              <a:rPr lang="fr-FR" dirty="0"/>
              <a:t>- étudiants bénéficiant du statut d'artiste ou de sportif de haut niveau.</a:t>
            </a:r>
          </a:p>
          <a:p>
            <a:endParaRPr lang="fr-FR" dirty="0"/>
          </a:p>
        </p:txBody>
      </p:sp>
      <p:sp>
        <p:nvSpPr>
          <p:cNvPr id="4" name="Espace réservé de la date 3">
            <a:extLst>
              <a:ext uri="{FF2B5EF4-FFF2-40B4-BE49-F238E27FC236}">
                <a16:creationId xmlns:a16="http://schemas.microsoft.com/office/drawing/2014/main" id="{F2331D9A-EA23-4218-AF7B-0748A85C8924}"/>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97F7A4BE-61DB-4E42-888C-D769F24208E5}"/>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098D539F-E256-45D7-AB21-79E2DF367B93}"/>
              </a:ext>
            </a:extLst>
          </p:cNvPr>
          <p:cNvSpPr>
            <a:spLocks noGrp="1"/>
          </p:cNvSpPr>
          <p:nvPr>
            <p:ph type="body" sz="quarter" idx="13"/>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52739E16-87C5-413C-AFE0-B0692D5DAAFE}"/>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41</a:t>
            </a:fld>
            <a:endParaRPr lang="fr-FR" sz="1200" kern="0" dirty="0">
              <a:latin typeface="Roboto"/>
              <a:cs typeface="Arial"/>
            </a:endParaRPr>
          </a:p>
        </p:txBody>
      </p:sp>
    </p:spTree>
    <p:extLst>
      <p:ext uri="{BB962C8B-B14F-4D97-AF65-F5344CB8AC3E}">
        <p14:creationId xmlns:p14="http://schemas.microsoft.com/office/powerpoint/2010/main" val="3640559921"/>
      </p:ext>
    </p:extLst>
  </p:cSld>
  <p:clrMapOvr>
    <a:masterClrMapping/>
  </p:clrMapOvr>
  <p:transition spd="slow">
    <p:wip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C82087-4CD6-4613-8ACB-A971127FA415}"/>
              </a:ext>
            </a:extLst>
          </p:cNvPr>
          <p:cNvSpPr>
            <a:spLocks noGrp="1"/>
          </p:cNvSpPr>
          <p:nvPr>
            <p:ph type="title"/>
          </p:nvPr>
        </p:nvSpPr>
        <p:spPr/>
        <p:txBody>
          <a:bodyPr/>
          <a:lstStyle/>
          <a:p>
            <a:r>
              <a:rPr lang="fr-FR" dirty="0"/>
              <a:t>Les cas des régimes spéciaux d’études et des aménagements – Guide des stages</a:t>
            </a:r>
          </a:p>
        </p:txBody>
      </p:sp>
      <p:sp>
        <p:nvSpPr>
          <p:cNvPr id="3" name="Espace réservé du contenu 2">
            <a:extLst>
              <a:ext uri="{FF2B5EF4-FFF2-40B4-BE49-F238E27FC236}">
                <a16:creationId xmlns:a16="http://schemas.microsoft.com/office/drawing/2014/main" id="{D17C7621-DB4B-441D-A594-35297039242E}"/>
              </a:ext>
            </a:extLst>
          </p:cNvPr>
          <p:cNvSpPr>
            <a:spLocks noGrp="1"/>
          </p:cNvSpPr>
          <p:nvPr>
            <p:ph idx="1"/>
          </p:nvPr>
        </p:nvSpPr>
        <p:spPr>
          <a:xfrm>
            <a:off x="628650" y="1620000"/>
            <a:ext cx="7886700" cy="2902500"/>
          </a:xfrm>
        </p:spPr>
        <p:txBody>
          <a:bodyPr/>
          <a:lstStyle/>
          <a:p>
            <a:r>
              <a:rPr lang="fr-FR" b="1" dirty="0">
                <a:highlight>
                  <a:srgbClr val="FFFF00"/>
                </a:highlight>
              </a:rPr>
              <a:t>Pour certains étudiants dont le déroulement des études doit être concilié avec des besoins spécifiques, des aménagements pédagogiques peuvent être prévus par la commission formation et vie universitaire du conseil académique ou, à défaut, par l'instance en tenant lieu</a:t>
            </a:r>
            <a:r>
              <a:rPr lang="fr-FR" dirty="0"/>
              <a:t>. Les étudiants concernés sont les femmes</a:t>
            </a:r>
            <a:r>
              <a:rPr lang="fr-FR" b="1" dirty="0"/>
              <a:t> </a:t>
            </a:r>
            <a:r>
              <a:rPr lang="fr-FR" dirty="0"/>
              <a:t>enceintes, les étudiants chargés de famille, les étudiants engagés dans plusieurs cursus</a:t>
            </a:r>
            <a:r>
              <a:rPr lang="fr-FR" b="1" dirty="0"/>
              <a:t>, </a:t>
            </a:r>
            <a:r>
              <a:rPr lang="fr-FR" b="1" dirty="0">
                <a:highlight>
                  <a:srgbClr val="FFFF00"/>
                </a:highlight>
              </a:rPr>
              <a:t>les étudiants en situation de handicap, les étudiants à besoins éducatifs particuliers, les étudiants en situation de longue maladie,</a:t>
            </a:r>
            <a:r>
              <a:rPr lang="fr-FR" b="1" dirty="0"/>
              <a:t> </a:t>
            </a:r>
            <a:r>
              <a:rPr lang="fr-FR" dirty="0"/>
              <a:t>les étudiants entrepreneurs, les artistes et sportifs de haut niveau et les étudiants exerçant les activités mentionnées à l'article L. 611-11 du code de l'éducation. La liste exhaustive est mentionnée à l'article 3 de l'arrêté du 30 juillet 2019 qui prévoit des dispositifs pédagogiques particuliers et les rythmes d’apprentissage spécifiques.</a:t>
            </a:r>
          </a:p>
          <a:p>
            <a:r>
              <a:rPr lang="fr-FR" b="1" dirty="0">
                <a:highlight>
                  <a:srgbClr val="FFFF00"/>
                </a:highlight>
              </a:rPr>
              <a:t>Pour ces étudiants, le stage peut être aménagé ou remplacé par une autre modalité pédagogique.</a:t>
            </a:r>
          </a:p>
          <a:p>
            <a:r>
              <a:rPr lang="fr-FR" dirty="0"/>
              <a:t>Certaines compétences, connaissances et aptitudes acquises par un étudiant dans le cadre des activités mentionnées à l’article L611-9 du code de l’éducation peuvent être validées au titre de la formation si elles correspondent à celles qui y sont attendues.</a:t>
            </a:r>
          </a:p>
          <a:p>
            <a:r>
              <a:rPr lang="fr-FR" dirty="0"/>
              <a:t>Cette validation prend notamment la forme de l'attribution d'éléments constitutifs d'une unité d'enseignement, de crédits du système européen d'unités d'enseignement capitalisables et transférables (système européen de crédits-ECTS), d'une dispense, totale ou partielle, de certains enseignements ou stages relevant du cursus de l'étudiant.</a:t>
            </a:r>
          </a:p>
          <a:p>
            <a:r>
              <a:rPr lang="fr-FR" dirty="0"/>
              <a:t>Les modalités de demande et de validation prévues au deuxième alinéa sont définies au plus tard dans les deux mois qui suivent le début de l'année universitaire par la commission de la formation et de la vie universitaire du conseil académique de l'université ou, à défaut, par l'instance en tenant lieu.</a:t>
            </a:r>
          </a:p>
          <a:p>
            <a:r>
              <a:rPr lang="fr-FR" dirty="0"/>
              <a:t>Les mêmes activités ne peuvent donner lieu qu'à une seule validation des compétences, connaissances et aptitudes acquises.</a:t>
            </a:r>
          </a:p>
        </p:txBody>
      </p:sp>
      <p:sp>
        <p:nvSpPr>
          <p:cNvPr id="4" name="Espace réservé de la date 3">
            <a:extLst>
              <a:ext uri="{FF2B5EF4-FFF2-40B4-BE49-F238E27FC236}">
                <a16:creationId xmlns:a16="http://schemas.microsoft.com/office/drawing/2014/main" id="{187AD1E6-3A52-4E5F-867E-DBDC1358C7D2}"/>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79AB3A49-7F8D-4885-B36E-A22FE605F5E8}"/>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C9D6EABF-BC88-4E43-BEB0-5F54DC6AABB8}"/>
              </a:ext>
            </a:extLst>
          </p:cNvPr>
          <p:cNvSpPr>
            <a:spLocks noGrp="1"/>
          </p:cNvSpPr>
          <p:nvPr>
            <p:ph type="body" sz="quarter" idx="13"/>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2068CB9-2178-46D1-B44A-28CACF95FD4B}"/>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42</a:t>
            </a:fld>
            <a:endParaRPr lang="fr-FR" sz="1200" kern="0" dirty="0">
              <a:latin typeface="Roboto"/>
              <a:cs typeface="Arial"/>
            </a:endParaRPr>
          </a:p>
        </p:txBody>
      </p:sp>
    </p:spTree>
    <p:extLst>
      <p:ext uri="{BB962C8B-B14F-4D97-AF65-F5344CB8AC3E}">
        <p14:creationId xmlns:p14="http://schemas.microsoft.com/office/powerpoint/2010/main" val="836357641"/>
      </p:ext>
    </p:extLst>
  </p:cSld>
  <p:clrMapOvr>
    <a:masterClrMapping/>
  </p:clrMapOvr>
  <p:transition spd="slow">
    <p:wip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FED39B1D-A15C-4109-B535-56F51835874F}"/>
              </a:ext>
            </a:extLst>
          </p:cNvPr>
          <p:cNvSpPr>
            <a:spLocks noGrp="1"/>
          </p:cNvSpPr>
          <p:nvPr>
            <p:ph type="title"/>
          </p:nvPr>
        </p:nvSpPr>
        <p:spPr/>
        <p:txBody>
          <a:bodyPr/>
          <a:lstStyle/>
          <a:p>
            <a:endParaRPr lang="fr-FR"/>
          </a:p>
        </p:txBody>
      </p:sp>
      <p:sp>
        <p:nvSpPr>
          <p:cNvPr id="4" name="Espace réservé de la date 3">
            <a:extLst>
              <a:ext uri="{FF2B5EF4-FFF2-40B4-BE49-F238E27FC236}">
                <a16:creationId xmlns:a16="http://schemas.microsoft.com/office/drawing/2014/main" id="{4B0B9339-FA33-471B-B7B1-DD3DAE6459E9}"/>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EECA7B7A-7A45-4272-BBF3-5B2C5F1B8DB8}"/>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7" name="Espace réservé du numéro de diapositive 6">
            <a:extLst>
              <a:ext uri="{FF2B5EF4-FFF2-40B4-BE49-F238E27FC236}">
                <a16:creationId xmlns:a16="http://schemas.microsoft.com/office/drawing/2014/main" id="{0FB31576-4079-46AF-9F9C-035DEDBD0F6E}"/>
              </a:ext>
            </a:extLst>
          </p:cNvPr>
          <p:cNvSpPr>
            <a:spLocks noGrp="1"/>
          </p:cNvSpPr>
          <p:nvPr>
            <p:ph type="sldNum" sz="quarter" idx="12"/>
          </p:nvPr>
        </p:nvSpPr>
        <p:spPr/>
        <p:txBody>
          <a:bodyPr/>
          <a:lstStyle/>
          <a:p>
            <a:pPr defTabSz="342900">
              <a:defRPr/>
            </a:pPr>
            <a:fld id="{6D22F896-40B5-4ADD-8801-0D06FADFA095}" type="slidenum">
              <a:rPr lang="fr-FR" sz="1200" kern="0" smtClean="0">
                <a:latin typeface="Roboto"/>
                <a:cs typeface="Arial"/>
              </a:rPr>
              <a:pPr defTabSz="342900">
                <a:defRPr/>
              </a:pPr>
              <a:t>43</a:t>
            </a:fld>
            <a:endParaRPr lang="fr-FR" sz="1200" kern="0" dirty="0">
              <a:latin typeface="Roboto"/>
              <a:cs typeface="Arial"/>
            </a:endParaRPr>
          </a:p>
        </p:txBody>
      </p:sp>
      <p:sp>
        <p:nvSpPr>
          <p:cNvPr id="9" name="Espace réservé du texte 8">
            <a:extLst>
              <a:ext uri="{FF2B5EF4-FFF2-40B4-BE49-F238E27FC236}">
                <a16:creationId xmlns:a16="http://schemas.microsoft.com/office/drawing/2014/main" id="{C34F66FE-DE2F-4E82-8221-59F4ABE64ED1}"/>
              </a:ext>
            </a:extLst>
          </p:cNvPr>
          <p:cNvSpPr>
            <a:spLocks noGrp="1"/>
          </p:cNvSpPr>
          <p:nvPr>
            <p:ph type="body" sz="quarter" idx="13"/>
          </p:nvPr>
        </p:nvSpPr>
        <p:spPr/>
        <p:txBody>
          <a:bodyPr/>
          <a:lstStyle/>
          <a:p>
            <a:r>
              <a:rPr lang="fr-FR" dirty="0"/>
              <a:t>L’apprentissage</a:t>
            </a:r>
          </a:p>
        </p:txBody>
      </p:sp>
    </p:spTree>
    <p:extLst>
      <p:ext uri="{BB962C8B-B14F-4D97-AF65-F5344CB8AC3E}">
        <p14:creationId xmlns:p14="http://schemas.microsoft.com/office/powerpoint/2010/main" val="333815509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F84743-68B7-4C55-B524-316C081C14C8}"/>
              </a:ext>
            </a:extLst>
          </p:cNvPr>
          <p:cNvSpPr>
            <a:spLocks noGrp="1"/>
          </p:cNvSpPr>
          <p:nvPr>
            <p:ph type="title"/>
          </p:nvPr>
        </p:nvSpPr>
        <p:spPr/>
        <p:txBody>
          <a:bodyPr/>
          <a:lstStyle/>
          <a:p>
            <a:r>
              <a:rPr lang="fr-FR" dirty="0"/>
              <a:t>Les droits spécifiques des apprentis en situation de handicap</a:t>
            </a:r>
          </a:p>
        </p:txBody>
      </p:sp>
      <p:sp>
        <p:nvSpPr>
          <p:cNvPr id="3" name="Espace réservé du contenu 2">
            <a:extLst>
              <a:ext uri="{FF2B5EF4-FFF2-40B4-BE49-F238E27FC236}">
                <a16:creationId xmlns:a16="http://schemas.microsoft.com/office/drawing/2014/main" id="{B568129C-DFC6-418E-AD0D-006F16DB7AD6}"/>
              </a:ext>
            </a:extLst>
          </p:cNvPr>
          <p:cNvSpPr>
            <a:spLocks noGrp="1"/>
          </p:cNvSpPr>
          <p:nvPr>
            <p:ph idx="1"/>
          </p:nvPr>
        </p:nvSpPr>
        <p:spPr>
          <a:xfrm>
            <a:off x="628650" y="1779797"/>
            <a:ext cx="7886700" cy="2463703"/>
          </a:xfrm>
        </p:spPr>
        <p:txBody>
          <a:bodyPr>
            <a:normAutofit fontScale="32500" lnSpcReduction="20000"/>
          </a:bodyPr>
          <a:lstStyle/>
          <a:p>
            <a:r>
              <a:rPr lang="fr-FR" dirty="0"/>
              <a:t> </a:t>
            </a:r>
            <a:endParaRPr lang="fr-FR" dirty="0">
              <a:highlight>
                <a:srgbClr val="FFFF00"/>
              </a:highlight>
            </a:endParaRPr>
          </a:p>
          <a:p>
            <a:pPr lvl="0"/>
            <a:r>
              <a:rPr lang="fr-FR" sz="3225" b="1" dirty="0">
                <a:highlight>
                  <a:srgbClr val="FFFF00"/>
                </a:highlight>
              </a:rPr>
              <a:t>La limite d’âge de 29 ans révolus n’est pas applicable</a:t>
            </a:r>
            <a:r>
              <a:rPr lang="fr-FR" sz="3225" dirty="0">
                <a:highlight>
                  <a:srgbClr val="FFFF00"/>
                </a:highlight>
              </a:rPr>
              <a:t> </a:t>
            </a:r>
            <a:r>
              <a:rPr lang="fr-FR" sz="3225" dirty="0"/>
              <a:t>pour l’entrée en apprentissage des personnes à laquelle la qualité de travailleur handicapé est reconnue (article L.6222-2 du code du travail).</a:t>
            </a:r>
          </a:p>
          <a:p>
            <a:pPr lvl="0"/>
            <a:r>
              <a:rPr lang="fr-FR" sz="3225" b="1" dirty="0">
                <a:highlight>
                  <a:srgbClr val="FFFF00"/>
                </a:highlight>
              </a:rPr>
              <a:t>Des adaptations nécessaires au bon déroulement du contrat d’apprentissage</a:t>
            </a:r>
            <a:r>
              <a:rPr lang="fr-FR" sz="3225" dirty="0">
                <a:highlight>
                  <a:srgbClr val="FFFF00"/>
                </a:highlight>
              </a:rPr>
              <a:t> </a:t>
            </a:r>
            <a:r>
              <a:rPr lang="fr-FR" sz="3225" dirty="0"/>
              <a:t>doivent être proposées par le CFA pour la formation au CFA et en entreprise. Le CFA doit appuyer la recherche d’un employeur (article L6231-2 du code du travail).</a:t>
            </a:r>
          </a:p>
          <a:p>
            <a:pPr lvl="0"/>
            <a:r>
              <a:rPr lang="fr-FR" sz="3225" b="1" dirty="0">
                <a:highlight>
                  <a:srgbClr val="FFFF00"/>
                </a:highlight>
              </a:rPr>
              <a:t>Un aménagement spécifique de la pédagogie</a:t>
            </a:r>
            <a:r>
              <a:rPr lang="fr-FR" sz="3225" dirty="0">
                <a:highlight>
                  <a:srgbClr val="FFFF00"/>
                </a:highlight>
              </a:rPr>
              <a:t> </a:t>
            </a:r>
            <a:r>
              <a:rPr lang="fr-FR" sz="3225" dirty="0"/>
              <a:t>de la formation au CFA est possible. Il est également prévu qu’une personne ne pouvant suivre une formation en CFA, en raison de sa situation de handicap, puisse la suivre à distance ou puisse suivre une formation ou un enseignement pratique et théorique équivalents à celui dispensé en centre. Dans tous les cas, ces aménagements sont mis en œuvre par le référent handicap, après avis du médecin traitant ou du médecin de la MDPH (article R56222-50 du code du travail).</a:t>
            </a:r>
          </a:p>
          <a:p>
            <a:pPr lvl="0"/>
            <a:r>
              <a:rPr lang="fr-FR" sz="3225" b="1" dirty="0">
                <a:highlight>
                  <a:srgbClr val="FFFF00"/>
                </a:highlight>
              </a:rPr>
              <a:t>L’enseignement dispensé dans le CFA</a:t>
            </a:r>
            <a:r>
              <a:rPr lang="fr-FR" sz="3225" dirty="0">
                <a:highlight>
                  <a:srgbClr val="FFFF00"/>
                </a:highlight>
              </a:rPr>
              <a:t> </a:t>
            </a:r>
            <a:r>
              <a:rPr lang="fr-FR" sz="3225" b="1" dirty="0">
                <a:highlight>
                  <a:srgbClr val="FFFF00"/>
                </a:highlight>
              </a:rPr>
              <a:t>peut être réparti</a:t>
            </a:r>
            <a:r>
              <a:rPr lang="fr-FR" sz="3225" dirty="0">
                <a:highlight>
                  <a:srgbClr val="FFFF00"/>
                </a:highlight>
              </a:rPr>
              <a:t> </a:t>
            </a:r>
            <a:r>
              <a:rPr lang="fr-FR" sz="3225" dirty="0"/>
              <a:t>sur une période de temps égale à la durée normale d’apprentissage de la formation augmentée d’un an au plus (article R6222-47 du code du travail). </a:t>
            </a:r>
            <a:r>
              <a:rPr lang="fr-FR" sz="3225" b="1" dirty="0"/>
              <a:t>La durée du contrat d’apprentissage</a:t>
            </a:r>
            <a:r>
              <a:rPr lang="fr-FR" sz="3225" dirty="0"/>
              <a:t> est alors prolongée d’un an au plus (article R6222-48 du code du travail).</a:t>
            </a:r>
          </a:p>
          <a:p>
            <a:pPr lvl="0"/>
            <a:r>
              <a:rPr lang="fr-FR" sz="3225" b="1" dirty="0">
                <a:highlight>
                  <a:srgbClr val="FFFF00"/>
                </a:highlight>
              </a:rPr>
              <a:t>La durée maximale du contrat d’apprentissage peut être portée à quatre ans</a:t>
            </a:r>
            <a:r>
              <a:rPr lang="fr-FR" sz="3225" dirty="0"/>
              <a:t>, contre trois ans dans le cas général (article R6222-46 du code du travail)</a:t>
            </a:r>
          </a:p>
          <a:p>
            <a:pPr lvl="0"/>
            <a:r>
              <a:rPr lang="fr-FR" sz="3225" dirty="0"/>
              <a:t>Les mesures relatives aux aménagements pédagogiques et à l’augmentation de la durée du contrat d’apprentissage sont également applicables </a:t>
            </a:r>
            <a:r>
              <a:rPr lang="fr-FR" sz="3225" b="1" dirty="0">
                <a:highlight>
                  <a:srgbClr val="FFFF00"/>
                </a:highlight>
              </a:rPr>
              <a:t>aux apprentis auxquels la qualité de travailleur handicapé est reconnue au cours de leur apprentissage</a:t>
            </a:r>
            <a:r>
              <a:rPr lang="fr-FR" sz="3225" dirty="0">
                <a:highlight>
                  <a:srgbClr val="FFFF00"/>
                </a:highlight>
              </a:rPr>
              <a:t> </a:t>
            </a:r>
            <a:r>
              <a:rPr lang="fr-FR" sz="3225" dirty="0"/>
              <a:t>(article R6222-49).</a:t>
            </a:r>
          </a:p>
        </p:txBody>
      </p:sp>
      <p:sp>
        <p:nvSpPr>
          <p:cNvPr id="4" name="Espace réservé de la date 3">
            <a:extLst>
              <a:ext uri="{FF2B5EF4-FFF2-40B4-BE49-F238E27FC236}">
                <a16:creationId xmlns:a16="http://schemas.microsoft.com/office/drawing/2014/main" id="{DA169C4D-555C-43CA-A829-1066674B7FF3}"/>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08B48D72-ADEC-4361-AF69-94D1A6C3E192}"/>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ED6FEFEC-F25C-4119-AFD1-9CEEE3A3938C}"/>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569B909D-EF77-46CB-BDB8-F45185801E9C}"/>
              </a:ext>
            </a:extLst>
          </p:cNvPr>
          <p:cNvSpPr>
            <a:spLocks noGrp="1"/>
          </p:cNvSpPr>
          <p:nvPr>
            <p:ph type="sldNum" sz="quarter" idx="12"/>
          </p:nvPr>
        </p:nvSpPr>
        <p:spPr/>
        <p:txBody>
          <a:bodyPr/>
          <a:lstStyle/>
          <a:p>
            <a:pPr defTabSz="342900">
              <a:defRPr/>
            </a:pPr>
            <a:fld id="{6D22F896-40B5-4ADD-8801-0D06FADFA095}" type="slidenum">
              <a:rPr lang="fr-FR" sz="1200" kern="0">
                <a:latin typeface="Roboto"/>
                <a:cs typeface="Arial"/>
              </a:rPr>
              <a:pPr defTabSz="342900">
                <a:defRPr/>
              </a:pPr>
              <a:t>44</a:t>
            </a:fld>
            <a:endParaRPr lang="fr-FR" sz="1200" kern="0" dirty="0">
              <a:latin typeface="Roboto"/>
              <a:cs typeface="Arial"/>
            </a:endParaRPr>
          </a:p>
        </p:txBody>
      </p:sp>
    </p:spTree>
    <p:extLst>
      <p:ext uri="{BB962C8B-B14F-4D97-AF65-F5344CB8AC3E}">
        <p14:creationId xmlns:p14="http://schemas.microsoft.com/office/powerpoint/2010/main" val="3455592044"/>
      </p:ext>
    </p:extLst>
  </p:cSld>
  <p:clrMapOvr>
    <a:masterClrMapping/>
  </p:clrMapOvr>
  <p:transition spd="slow">
    <p:wip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F84743-68B7-4C55-B524-316C081C14C8}"/>
              </a:ext>
            </a:extLst>
          </p:cNvPr>
          <p:cNvSpPr>
            <a:spLocks noGrp="1"/>
          </p:cNvSpPr>
          <p:nvPr>
            <p:ph type="title"/>
          </p:nvPr>
        </p:nvSpPr>
        <p:spPr/>
        <p:txBody>
          <a:bodyPr/>
          <a:lstStyle/>
          <a:p>
            <a:r>
              <a:rPr lang="fr-FR" dirty="0"/>
              <a:t>Les droits spécifiques des apprentis en situation de handicap</a:t>
            </a:r>
          </a:p>
        </p:txBody>
      </p:sp>
      <p:sp>
        <p:nvSpPr>
          <p:cNvPr id="3" name="Espace réservé du contenu 2">
            <a:extLst>
              <a:ext uri="{FF2B5EF4-FFF2-40B4-BE49-F238E27FC236}">
                <a16:creationId xmlns:a16="http://schemas.microsoft.com/office/drawing/2014/main" id="{B568129C-DFC6-418E-AD0D-006F16DB7AD6}"/>
              </a:ext>
            </a:extLst>
          </p:cNvPr>
          <p:cNvSpPr>
            <a:spLocks noGrp="1"/>
          </p:cNvSpPr>
          <p:nvPr>
            <p:ph idx="1"/>
          </p:nvPr>
        </p:nvSpPr>
        <p:spPr>
          <a:xfrm>
            <a:off x="628650" y="1923678"/>
            <a:ext cx="7886700" cy="2598822"/>
          </a:xfrm>
        </p:spPr>
        <p:txBody>
          <a:bodyPr>
            <a:normAutofit fontScale="47500" lnSpcReduction="20000"/>
          </a:bodyPr>
          <a:lstStyle/>
          <a:p>
            <a:r>
              <a:rPr lang="fr-FR" dirty="0"/>
              <a:t> </a:t>
            </a:r>
          </a:p>
          <a:p>
            <a:pPr lvl="0"/>
            <a:r>
              <a:rPr lang="fr-FR" sz="3225" b="1" dirty="0">
                <a:highlight>
                  <a:srgbClr val="FFFF00"/>
                </a:highlight>
              </a:rPr>
              <a:t>Un aménagement du temps de travail</a:t>
            </a:r>
            <a:r>
              <a:rPr lang="fr-FR" sz="3225" dirty="0">
                <a:highlight>
                  <a:srgbClr val="FFFF00"/>
                </a:highlight>
              </a:rPr>
              <a:t> </a:t>
            </a:r>
            <a:r>
              <a:rPr lang="fr-FR" sz="3225" dirty="0"/>
              <a:t>peut être proposé par le médecin du travail. Il doit en informer le référent handicap du CFA et de l’entreprise (article R6222-49-1 du code du travail).</a:t>
            </a:r>
          </a:p>
          <a:p>
            <a:pPr lvl="0"/>
            <a:r>
              <a:rPr lang="fr-FR" sz="3225" b="1" dirty="0">
                <a:highlight>
                  <a:srgbClr val="FFFF00"/>
                </a:highlight>
              </a:rPr>
              <a:t>Un référent handicap </a:t>
            </a:r>
            <a:r>
              <a:rPr lang="fr-FR" sz="3225" dirty="0"/>
              <a:t>est désigné dans chaque CFA (article L6231-2 du code du travail).</a:t>
            </a:r>
          </a:p>
          <a:p>
            <a:pPr lvl="0"/>
            <a:r>
              <a:rPr lang="fr-FR" sz="3225" dirty="0"/>
              <a:t>Les CFA peuvent conventionner avec des établissements d'enseignement, des organismes de formation ou des entreprises </a:t>
            </a:r>
            <a:r>
              <a:rPr lang="fr-FR" sz="3225" b="1" dirty="0"/>
              <a:t>dont l'organisation et la pédagogie sont adaptées aux personnes en situation de handicap</a:t>
            </a:r>
            <a:r>
              <a:rPr lang="fr-FR" sz="3225" dirty="0"/>
              <a:t>. « Elles contiennent les aménagements nécessaires pour tenir compte de la spécificité des formations » (article R6222-51 du code du travail).</a:t>
            </a:r>
          </a:p>
          <a:p>
            <a:pPr lvl="0"/>
            <a:r>
              <a:rPr lang="fr-FR" sz="3225" b="1" dirty="0">
                <a:highlight>
                  <a:srgbClr val="FFFF00"/>
                </a:highlight>
              </a:rPr>
              <a:t>Le principe d’une majoration du niveau de prise en charge des contrats</a:t>
            </a:r>
            <a:r>
              <a:rPr lang="fr-FR" sz="3225" dirty="0">
                <a:highlight>
                  <a:srgbClr val="FFFF00"/>
                </a:highlight>
              </a:rPr>
              <a:t> </a:t>
            </a:r>
            <a:r>
              <a:rPr lang="fr-FR" sz="3225" dirty="0"/>
              <a:t>d’apprentissage est prévu par l’article L6332-14 du code du travail, pour les apprentis reconnus travailleurs handicapé (les niveaux de prise en charge versés aux CFA par les OPCO pourront être majorés à hauteur maximale de 4 000 euros – Décret n°2020-1450 du 26 novembre 2020).</a:t>
            </a:r>
          </a:p>
        </p:txBody>
      </p:sp>
      <p:sp>
        <p:nvSpPr>
          <p:cNvPr id="4" name="Espace réservé de la date 3">
            <a:extLst>
              <a:ext uri="{FF2B5EF4-FFF2-40B4-BE49-F238E27FC236}">
                <a16:creationId xmlns:a16="http://schemas.microsoft.com/office/drawing/2014/main" id="{DA169C4D-555C-43CA-A829-1066674B7FF3}"/>
              </a:ext>
            </a:extLst>
          </p:cNvPr>
          <p:cNvSpPr>
            <a:spLocks noGrp="1"/>
          </p:cNvSpPr>
          <p:nvPr>
            <p:ph type="dt" sz="half" idx="10"/>
          </p:nvPr>
        </p:nvSpPr>
        <p:spPr/>
        <p:txBody>
          <a:bodyPr/>
          <a:lstStyle/>
          <a:p>
            <a:pPr algn="l" defTabSz="342900">
              <a:defRPr/>
            </a:pPr>
            <a:endParaRPr lang="en-US" sz="900" b="0" kern="0" dirty="0">
              <a:solidFill>
                <a:prstClr val="white"/>
              </a:solidFill>
              <a:latin typeface="Roboto"/>
              <a:cs typeface="Arial"/>
            </a:endParaRPr>
          </a:p>
        </p:txBody>
      </p:sp>
      <p:sp>
        <p:nvSpPr>
          <p:cNvPr id="5" name="Espace réservé du pied de page 4">
            <a:extLst>
              <a:ext uri="{FF2B5EF4-FFF2-40B4-BE49-F238E27FC236}">
                <a16:creationId xmlns:a16="http://schemas.microsoft.com/office/drawing/2014/main" id="{08B48D72-ADEC-4361-AF69-94D1A6C3E192}"/>
              </a:ext>
            </a:extLst>
          </p:cNvPr>
          <p:cNvSpPr>
            <a:spLocks noGrp="1"/>
          </p:cNvSpPr>
          <p:nvPr>
            <p:ph type="ftr" sz="quarter" idx="11"/>
          </p:nvPr>
        </p:nvSpPr>
        <p:spPr/>
        <p:txBody>
          <a:bodyPr/>
          <a:lstStyle/>
          <a:p>
            <a:pPr defTabSz="342900">
              <a:defRPr/>
            </a:pPr>
            <a:r>
              <a:rPr lang="fr-FR" sz="900" b="0" kern="0">
                <a:solidFill>
                  <a:prstClr val="white"/>
                </a:solidFill>
                <a:latin typeface="Calibri"/>
                <a:cs typeface="Arial"/>
              </a:rPr>
              <a:t>mai-juin 2023 - MP Toubhans</a:t>
            </a:r>
            <a:endParaRPr lang="en-US" sz="900" b="0" kern="0" dirty="0">
              <a:solidFill>
                <a:prstClr val="white"/>
              </a:solidFill>
              <a:latin typeface="Calibri"/>
              <a:cs typeface="Arial"/>
            </a:endParaRPr>
          </a:p>
        </p:txBody>
      </p:sp>
      <p:sp>
        <p:nvSpPr>
          <p:cNvPr id="6" name="Espace réservé du texte 5">
            <a:extLst>
              <a:ext uri="{FF2B5EF4-FFF2-40B4-BE49-F238E27FC236}">
                <a16:creationId xmlns:a16="http://schemas.microsoft.com/office/drawing/2014/main" id="{ED6FEFEC-F25C-4119-AFD1-9CEEE3A3938C}"/>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569B909D-EF77-46CB-BDB8-F45185801E9C}"/>
              </a:ext>
            </a:extLst>
          </p:cNvPr>
          <p:cNvSpPr>
            <a:spLocks noGrp="1"/>
          </p:cNvSpPr>
          <p:nvPr>
            <p:ph type="sldNum" sz="quarter" idx="12"/>
          </p:nvPr>
        </p:nvSpPr>
        <p:spPr/>
        <p:txBody>
          <a:bodyPr/>
          <a:lstStyle/>
          <a:p>
            <a:pPr defTabSz="342900">
              <a:defRPr/>
            </a:pPr>
            <a:fld id="{6D22F896-40B5-4ADD-8801-0D06FADFA095}" type="slidenum">
              <a:rPr lang="fr-FR" sz="1200" kern="0">
                <a:latin typeface="Roboto"/>
                <a:cs typeface="Arial"/>
              </a:rPr>
              <a:pPr defTabSz="342900">
                <a:defRPr/>
              </a:pPr>
              <a:t>45</a:t>
            </a:fld>
            <a:endParaRPr lang="fr-FR" sz="1200" kern="0" dirty="0">
              <a:latin typeface="Roboto"/>
              <a:cs typeface="Arial"/>
            </a:endParaRPr>
          </a:p>
        </p:txBody>
      </p:sp>
    </p:spTree>
    <p:extLst>
      <p:ext uri="{BB962C8B-B14F-4D97-AF65-F5344CB8AC3E}">
        <p14:creationId xmlns:p14="http://schemas.microsoft.com/office/powerpoint/2010/main" val="1690045510"/>
      </p:ext>
    </p:extLst>
  </p:cSld>
  <p:clrMapOvr>
    <a:masterClrMapping/>
  </p:clrMapOvr>
  <p:transition spd="slow">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6715B4-6646-46BA-AF68-0C5CBE71C8D8}"/>
              </a:ext>
            </a:extLst>
          </p:cNvPr>
          <p:cNvSpPr>
            <a:spLocks noGrp="1"/>
          </p:cNvSpPr>
          <p:nvPr>
            <p:ph type="title"/>
          </p:nvPr>
        </p:nvSpPr>
        <p:spPr/>
        <p:txBody>
          <a:bodyPr/>
          <a:lstStyle/>
          <a:p>
            <a:r>
              <a:rPr lang="fr-FR" dirty="0"/>
              <a:t>Les acteurs</a:t>
            </a:r>
          </a:p>
        </p:txBody>
      </p:sp>
      <p:sp>
        <p:nvSpPr>
          <p:cNvPr id="3" name="Espace réservé de la date 2">
            <a:extLst>
              <a:ext uri="{FF2B5EF4-FFF2-40B4-BE49-F238E27FC236}">
                <a16:creationId xmlns:a16="http://schemas.microsoft.com/office/drawing/2014/main" id="{14A737E4-BA0F-464C-BD4A-D1280806869A}"/>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numéro de diapositive 4">
            <a:extLst>
              <a:ext uri="{FF2B5EF4-FFF2-40B4-BE49-F238E27FC236}">
                <a16:creationId xmlns:a16="http://schemas.microsoft.com/office/drawing/2014/main" id="{EAA85B42-27E6-401B-A517-CE187F3108A2}"/>
              </a:ext>
            </a:extLst>
          </p:cNvPr>
          <p:cNvSpPr>
            <a:spLocks noGrp="1"/>
          </p:cNvSpPr>
          <p:nvPr>
            <p:ph type="sldNum" sz="quarter" idx="12"/>
          </p:nvPr>
        </p:nvSpPr>
        <p:spPr/>
        <p:txBody>
          <a:bodyPr/>
          <a:lstStyle/>
          <a:p>
            <a:fld id="{733122C9-A0B9-462F-8757-0847AD287B63}" type="slidenum">
              <a:rPr lang="fr-FR" smtClean="0"/>
              <a:pPr/>
              <a:t>46</a:t>
            </a:fld>
            <a:endParaRPr lang="fr-FR" dirty="0"/>
          </a:p>
        </p:txBody>
      </p:sp>
      <p:sp>
        <p:nvSpPr>
          <p:cNvPr id="4" name="Espace réservé du texte 3">
            <a:extLst>
              <a:ext uri="{FF2B5EF4-FFF2-40B4-BE49-F238E27FC236}">
                <a16:creationId xmlns:a16="http://schemas.microsoft.com/office/drawing/2014/main" id="{6B1034D0-E279-4958-8E7F-A5397F2CA3A7}"/>
              </a:ext>
            </a:extLst>
          </p:cNvPr>
          <p:cNvSpPr>
            <a:spLocks noGrp="1"/>
          </p:cNvSpPr>
          <p:nvPr>
            <p:ph type="body" sz="quarter" idx="13"/>
          </p:nvPr>
        </p:nvSpPr>
        <p:spPr/>
        <p:txBody>
          <a:bodyPr/>
          <a:lstStyle/>
          <a:p>
            <a:r>
              <a:rPr lang="fr-FR" dirty="0"/>
              <a:t>De nouveaux acteurs</a:t>
            </a:r>
          </a:p>
        </p:txBody>
      </p:sp>
    </p:spTree>
    <p:extLst>
      <p:ext uri="{BB962C8B-B14F-4D97-AF65-F5344CB8AC3E}">
        <p14:creationId xmlns:p14="http://schemas.microsoft.com/office/powerpoint/2010/main" val="90435825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6FE577-DE37-4681-8CA2-AE0DFE233B32}"/>
              </a:ext>
            </a:extLst>
          </p:cNvPr>
          <p:cNvSpPr>
            <a:spLocks noGrp="1"/>
          </p:cNvSpPr>
          <p:nvPr>
            <p:ph type="title"/>
          </p:nvPr>
        </p:nvSpPr>
        <p:spPr/>
        <p:txBody>
          <a:bodyPr/>
          <a:lstStyle/>
          <a:p>
            <a:r>
              <a:rPr lang="fr-FR" dirty="0"/>
              <a:t>Le médecin du travail</a:t>
            </a:r>
          </a:p>
        </p:txBody>
      </p:sp>
      <p:sp>
        <p:nvSpPr>
          <p:cNvPr id="3" name="Espace réservé de la date 2">
            <a:extLst>
              <a:ext uri="{FF2B5EF4-FFF2-40B4-BE49-F238E27FC236}">
                <a16:creationId xmlns:a16="http://schemas.microsoft.com/office/drawing/2014/main" id="{3995CCEE-E380-47AD-B051-F372ED6E806D}"/>
              </a:ext>
            </a:extLst>
          </p:cNvPr>
          <p:cNvSpPr>
            <a:spLocks noGrp="1"/>
          </p:cNvSpPr>
          <p:nvPr>
            <p:ph type="dt" sz="half" idx="10"/>
          </p:nvPr>
        </p:nvSpPr>
        <p:spPr/>
        <p:txBody>
          <a:bodyPr/>
          <a:lstStyle/>
          <a:p>
            <a:pPr algn="r"/>
            <a:r>
              <a:rPr lang="fr-FR" cap="all"/>
              <a:t>XX/XX/XXXX</a:t>
            </a:r>
            <a:endParaRPr lang="fr-FR" cap="all" dirty="0"/>
          </a:p>
        </p:txBody>
      </p:sp>
      <p:sp>
        <p:nvSpPr>
          <p:cNvPr id="4" name="Espace réservé du pied de page 3">
            <a:extLst>
              <a:ext uri="{FF2B5EF4-FFF2-40B4-BE49-F238E27FC236}">
                <a16:creationId xmlns:a16="http://schemas.microsoft.com/office/drawing/2014/main" id="{4E75B180-26C5-4922-8CFC-40AFBB43ED89}"/>
              </a:ext>
            </a:extLst>
          </p:cNvPr>
          <p:cNvSpPr>
            <a:spLocks noGrp="1"/>
          </p:cNvSpPr>
          <p:nvPr>
            <p:ph type="ftr" sz="quarter" idx="11"/>
          </p:nvPr>
        </p:nvSpPr>
        <p:spPr/>
        <p:txBody>
          <a:bodyPr/>
          <a:lstStyle/>
          <a:p>
            <a:r>
              <a:rPr lang="fr-FR"/>
              <a:t>Intitulé de la direction ou de l’organisme rattaché</a:t>
            </a:r>
            <a:endParaRPr lang="fr-FR" dirty="0"/>
          </a:p>
        </p:txBody>
      </p:sp>
      <p:sp>
        <p:nvSpPr>
          <p:cNvPr id="5" name="Espace réservé du numéro de diapositive 4">
            <a:extLst>
              <a:ext uri="{FF2B5EF4-FFF2-40B4-BE49-F238E27FC236}">
                <a16:creationId xmlns:a16="http://schemas.microsoft.com/office/drawing/2014/main" id="{0B74F255-C944-4667-9D8A-194C66EF4B96}"/>
              </a:ext>
            </a:extLst>
          </p:cNvPr>
          <p:cNvSpPr>
            <a:spLocks noGrp="1"/>
          </p:cNvSpPr>
          <p:nvPr>
            <p:ph type="sldNum" sz="quarter" idx="12"/>
          </p:nvPr>
        </p:nvSpPr>
        <p:spPr/>
        <p:txBody>
          <a:bodyPr/>
          <a:lstStyle/>
          <a:p>
            <a:fld id="{733122C9-A0B9-462F-8757-0847AD287B63}" type="slidenum">
              <a:rPr lang="fr-FR" smtClean="0"/>
              <a:pPr/>
              <a:t>47</a:t>
            </a:fld>
            <a:endParaRPr lang="fr-FR" dirty="0"/>
          </a:p>
        </p:txBody>
      </p:sp>
      <p:sp>
        <p:nvSpPr>
          <p:cNvPr id="6" name="Espace réservé du contenu 5">
            <a:extLst>
              <a:ext uri="{FF2B5EF4-FFF2-40B4-BE49-F238E27FC236}">
                <a16:creationId xmlns:a16="http://schemas.microsoft.com/office/drawing/2014/main" id="{7D214ACD-5E1D-4450-82BD-04034A1CB91A}"/>
              </a:ext>
            </a:extLst>
          </p:cNvPr>
          <p:cNvSpPr>
            <a:spLocks noGrp="1"/>
          </p:cNvSpPr>
          <p:nvPr>
            <p:ph sz="quarter" idx="14"/>
          </p:nvPr>
        </p:nvSpPr>
        <p:spPr/>
        <p:txBody>
          <a:bodyPr/>
          <a:lstStyle/>
          <a:p>
            <a:r>
              <a:rPr lang="fr-FR" b="1" dirty="0">
                <a:highlight>
                  <a:srgbClr val="FFFF00"/>
                </a:highlight>
              </a:rPr>
              <a:t>Article</a:t>
            </a:r>
            <a:r>
              <a:rPr lang="fr-FR" dirty="0">
                <a:highlight>
                  <a:srgbClr val="FFFF00"/>
                </a:highlight>
              </a:rPr>
              <a:t> </a:t>
            </a:r>
            <a:r>
              <a:rPr lang="fr-FR" b="1" dirty="0">
                <a:highlight>
                  <a:srgbClr val="FFFF00"/>
                </a:highlight>
              </a:rPr>
              <a:t>R4623-1 CT</a:t>
            </a:r>
          </a:p>
          <a:p>
            <a:r>
              <a:rPr lang="fr-FR" dirty="0"/>
              <a:t>Le médecin du travail est le conseiller de l'employeur, des travailleurs, des représentants du personnel et des services sociaux. Dans le champ de ses missions :</a:t>
            </a:r>
            <a:br>
              <a:rPr lang="fr-FR" dirty="0"/>
            </a:br>
            <a:r>
              <a:rPr lang="fr-FR" dirty="0"/>
              <a:t>1° Il participe à la prévention des risques professionnels et à la protection de la santé des travailleurs, notamment par :</a:t>
            </a:r>
            <a:br>
              <a:rPr lang="fr-FR" dirty="0"/>
            </a:br>
            <a:r>
              <a:rPr lang="fr-FR" dirty="0"/>
              <a:t/>
            </a:r>
            <a:br>
              <a:rPr lang="fr-FR" dirty="0"/>
            </a:br>
            <a:r>
              <a:rPr lang="fr-FR" dirty="0"/>
              <a:t>a) L'amélioration des conditions de vie et de travail dans l'entreprise ;</a:t>
            </a:r>
            <a:br>
              <a:rPr lang="fr-FR" dirty="0"/>
            </a:br>
            <a:r>
              <a:rPr lang="fr-FR" dirty="0"/>
              <a:t/>
            </a:r>
            <a:br>
              <a:rPr lang="fr-FR" dirty="0"/>
            </a:br>
            <a:r>
              <a:rPr lang="fr-FR" dirty="0"/>
              <a:t>b) L'adaptation des postes, des techniques et des rythmes de travail à la santé physique et mentale, notamment en vue de préserver le maintien dans l'emploi des salariés ;</a:t>
            </a:r>
          </a:p>
          <a:p>
            <a:endParaRPr lang="fr-FR" dirty="0"/>
          </a:p>
        </p:txBody>
      </p:sp>
      <p:sp>
        <p:nvSpPr>
          <p:cNvPr id="7" name="Espace réservé du texte 6">
            <a:extLst>
              <a:ext uri="{FF2B5EF4-FFF2-40B4-BE49-F238E27FC236}">
                <a16:creationId xmlns:a16="http://schemas.microsoft.com/office/drawing/2014/main" id="{25F84CD3-5A3E-4027-B4B4-6D36AB113C43}"/>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54029803"/>
      </p:ext>
    </p:extLst>
  </p:cSld>
  <p:clrMapOvr>
    <a:masterClrMapping/>
  </p:clrMapOvr>
  <p:transition spd="slow">
    <p:wip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E78327-E635-4765-8A42-A57D72650A7F}"/>
              </a:ext>
            </a:extLst>
          </p:cNvPr>
          <p:cNvSpPr>
            <a:spLocks noGrp="1"/>
          </p:cNvSpPr>
          <p:nvPr>
            <p:ph type="title"/>
          </p:nvPr>
        </p:nvSpPr>
        <p:spPr/>
        <p:txBody>
          <a:bodyPr/>
          <a:lstStyle/>
          <a:p>
            <a:r>
              <a:rPr lang="fr-FR" dirty="0"/>
              <a:t>Le plan régional d’insertion des travailleurs handicapés (PRITH)</a:t>
            </a:r>
          </a:p>
        </p:txBody>
      </p:sp>
      <p:sp>
        <p:nvSpPr>
          <p:cNvPr id="3" name="Espace réservé de la date 2">
            <a:extLst>
              <a:ext uri="{FF2B5EF4-FFF2-40B4-BE49-F238E27FC236}">
                <a16:creationId xmlns:a16="http://schemas.microsoft.com/office/drawing/2014/main" id="{336F2404-15FC-4413-A345-10F8C44F0F5D}"/>
              </a:ext>
            </a:extLst>
          </p:cNvPr>
          <p:cNvSpPr>
            <a:spLocks noGrp="1"/>
          </p:cNvSpPr>
          <p:nvPr>
            <p:ph type="dt" sz="half" idx="10"/>
          </p:nvPr>
        </p:nvSpPr>
        <p:spPr/>
        <p:txBody>
          <a:bodyPr/>
          <a:lstStyle/>
          <a:p>
            <a:pPr algn="r"/>
            <a:r>
              <a:rPr lang="fr-FR" cap="all"/>
              <a:t>XX/XX/XXXX</a:t>
            </a:r>
            <a:endParaRPr lang="fr-FR" cap="all" dirty="0"/>
          </a:p>
        </p:txBody>
      </p:sp>
      <p:sp>
        <p:nvSpPr>
          <p:cNvPr id="4" name="Espace réservé du pied de page 3">
            <a:extLst>
              <a:ext uri="{FF2B5EF4-FFF2-40B4-BE49-F238E27FC236}">
                <a16:creationId xmlns:a16="http://schemas.microsoft.com/office/drawing/2014/main" id="{4AC47865-80BD-43A2-860E-F0889E5A0B25}"/>
              </a:ext>
            </a:extLst>
          </p:cNvPr>
          <p:cNvSpPr>
            <a:spLocks noGrp="1"/>
          </p:cNvSpPr>
          <p:nvPr>
            <p:ph type="ftr" sz="quarter" idx="11"/>
          </p:nvPr>
        </p:nvSpPr>
        <p:spPr/>
        <p:txBody>
          <a:bodyPr/>
          <a:lstStyle/>
          <a:p>
            <a:r>
              <a:rPr lang="fr-FR"/>
              <a:t>Intitulé de la direction ou de l’organisme rattaché</a:t>
            </a:r>
            <a:endParaRPr lang="fr-FR" dirty="0"/>
          </a:p>
        </p:txBody>
      </p:sp>
      <p:sp>
        <p:nvSpPr>
          <p:cNvPr id="5" name="Espace réservé du numéro de diapositive 4">
            <a:extLst>
              <a:ext uri="{FF2B5EF4-FFF2-40B4-BE49-F238E27FC236}">
                <a16:creationId xmlns:a16="http://schemas.microsoft.com/office/drawing/2014/main" id="{841AC607-2838-4369-A6B3-01FB07E65781}"/>
              </a:ext>
            </a:extLst>
          </p:cNvPr>
          <p:cNvSpPr>
            <a:spLocks noGrp="1"/>
          </p:cNvSpPr>
          <p:nvPr>
            <p:ph type="sldNum" sz="quarter" idx="12"/>
          </p:nvPr>
        </p:nvSpPr>
        <p:spPr/>
        <p:txBody>
          <a:bodyPr/>
          <a:lstStyle/>
          <a:p>
            <a:fld id="{733122C9-A0B9-462F-8757-0847AD287B63}" type="slidenum">
              <a:rPr lang="fr-FR" smtClean="0"/>
              <a:pPr/>
              <a:t>48</a:t>
            </a:fld>
            <a:endParaRPr lang="fr-FR" dirty="0"/>
          </a:p>
        </p:txBody>
      </p:sp>
      <p:sp>
        <p:nvSpPr>
          <p:cNvPr id="6" name="Espace réservé du contenu 5">
            <a:extLst>
              <a:ext uri="{FF2B5EF4-FFF2-40B4-BE49-F238E27FC236}">
                <a16:creationId xmlns:a16="http://schemas.microsoft.com/office/drawing/2014/main" id="{E7F8E57B-6333-4BD3-B554-881E2C0C1ADA}"/>
              </a:ext>
            </a:extLst>
          </p:cNvPr>
          <p:cNvSpPr>
            <a:spLocks noGrp="1"/>
          </p:cNvSpPr>
          <p:nvPr>
            <p:ph sz="quarter" idx="14"/>
          </p:nvPr>
        </p:nvSpPr>
        <p:spPr>
          <a:xfrm>
            <a:off x="359999" y="1649433"/>
            <a:ext cx="8424000" cy="2574000"/>
          </a:xfrm>
        </p:spPr>
        <p:txBody>
          <a:bodyPr/>
          <a:lstStyle/>
          <a:p>
            <a:r>
              <a:rPr lang="fr-FR" b="1" dirty="0">
                <a:highlight>
                  <a:srgbClr val="FFFF00"/>
                </a:highlight>
              </a:rPr>
              <a:t>Article L6123-4 CT</a:t>
            </a:r>
          </a:p>
          <a:p>
            <a:pPr>
              <a:spcAft>
                <a:spcPts val="0"/>
              </a:spcAft>
            </a:pPr>
            <a:r>
              <a:rPr lang="fr-FR" dirty="0"/>
              <a:t>Le président du conseil régional et le représentant de l'Etat dans la région ou, en Corse, le président du conseil exécutif et le représentant de l'Etat dans la collectivité de Corse signent avec Pôle emploi, les représentants régionaux des missions locales mentionnées à l'article L. 5314-1, des organismes spécialisés dans l'insertion professionnelle des personnes handicapées et des présidents de maisons de l'emploi et de structures gestionnaires de plans locaux pluriannuels pour l'insertion et l'emploi une convention régionale pluriannuelle de coordination de l'emploi, de l'orientation et de la formation.</a:t>
            </a:r>
          </a:p>
          <a:p>
            <a:pPr>
              <a:spcAft>
                <a:spcPts val="0"/>
              </a:spcAft>
            </a:pPr>
            <a:r>
              <a:rPr lang="fr-FR" dirty="0"/>
              <a:t>Cette convention détermine pour chaque signataire, en cohérence avec les orientations définies par l'Etat et par la région dans le schéma régional de développement économique, d'innovation et d'internationalisation, avec les plans de convergence mentionnés à l'article 7 de la loi n° 2017-256 du 28 février 2017 de programmation relative à l'égalité réelle outre-mer et portant autres dispositions en matière sociale et économique, dans le respect de ses missions et, s'agissant de Pôle emploi, de la convention tripartite pluriannuelle mentionnée à l'article L. 5312-3 :</a:t>
            </a:r>
          </a:p>
          <a:p>
            <a:pPr>
              <a:spcAft>
                <a:spcPts val="0"/>
              </a:spcAft>
            </a:pPr>
            <a:r>
              <a:rPr lang="fr-FR" dirty="0"/>
              <a:t>1° Les conditions dans lesquelles il mobilise de manière coordonnée les outils des politiques de l'emploi et de la formation professionnelle de l'Etat et de la région ou, en Corse, de la collectivité de Corse, au regard de la situation locale de l'emploi et dans le cadre de la politique nationale de l'emploi ;</a:t>
            </a:r>
          </a:p>
          <a:p>
            <a:pPr>
              <a:spcAft>
                <a:spcPts val="0"/>
              </a:spcAft>
            </a:pPr>
            <a:r>
              <a:rPr lang="fr-FR" dirty="0"/>
              <a:t>2° Les conditions dans lesquelles il participe, le cas échéant, au service public régional de l'orientation ;</a:t>
            </a:r>
          </a:p>
          <a:p>
            <a:pPr>
              <a:spcAft>
                <a:spcPts val="0"/>
              </a:spcAft>
            </a:pPr>
            <a:r>
              <a:rPr lang="fr-FR" dirty="0"/>
              <a:t>3° Les conditions dans lesquelles il conduit, le cas échéant, son action au sein du service public régional de la formation professionnelle ;</a:t>
            </a:r>
          </a:p>
          <a:p>
            <a:pPr>
              <a:spcAft>
                <a:spcPts val="0"/>
              </a:spcAft>
            </a:pPr>
            <a:r>
              <a:rPr lang="fr-FR" dirty="0"/>
              <a:t>4° Les modalités d'évaluation des actions entreprises.</a:t>
            </a:r>
          </a:p>
          <a:p>
            <a:pPr>
              <a:spcAft>
                <a:spcPts val="0"/>
              </a:spcAft>
            </a:pPr>
            <a:r>
              <a:rPr lang="fr-FR" dirty="0"/>
              <a:t>Un plan de coordination des outils qui concourent au service public de l'emploi et à la mise en œuvre de ses objectifs, visant à rationaliser et à mutualiser les interventions à l'échelle des bassins d'emploi, est inscrit dans la convention régionale pluriannuelle.</a:t>
            </a:r>
          </a:p>
          <a:p>
            <a:endParaRPr lang="fr-FR" dirty="0"/>
          </a:p>
        </p:txBody>
      </p:sp>
      <p:sp>
        <p:nvSpPr>
          <p:cNvPr id="7" name="Espace réservé du texte 6">
            <a:extLst>
              <a:ext uri="{FF2B5EF4-FFF2-40B4-BE49-F238E27FC236}">
                <a16:creationId xmlns:a16="http://schemas.microsoft.com/office/drawing/2014/main" id="{6D5431CD-E7B2-4A8F-AF01-43C17C78E41D}"/>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160184551"/>
      </p:ext>
    </p:extLst>
  </p:cSld>
  <p:clrMapOvr>
    <a:masterClrMapping/>
  </p:clrMapOvr>
  <p:transition spd="slow">
    <p:wip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729C39-2225-4879-A4F2-7E53BC7C4171}"/>
              </a:ext>
            </a:extLst>
          </p:cNvPr>
          <p:cNvSpPr>
            <a:spLocks noGrp="1"/>
          </p:cNvSpPr>
          <p:nvPr>
            <p:ph type="title"/>
          </p:nvPr>
        </p:nvSpPr>
        <p:spPr/>
        <p:txBody>
          <a:bodyPr/>
          <a:lstStyle/>
          <a:p>
            <a:r>
              <a:rPr lang="fr-FR" dirty="0"/>
              <a:t>L’AGEFIPH</a:t>
            </a:r>
          </a:p>
        </p:txBody>
      </p:sp>
      <p:sp>
        <p:nvSpPr>
          <p:cNvPr id="3" name="Espace réservé de la date 2">
            <a:extLst>
              <a:ext uri="{FF2B5EF4-FFF2-40B4-BE49-F238E27FC236}">
                <a16:creationId xmlns:a16="http://schemas.microsoft.com/office/drawing/2014/main" id="{4F3B17F1-0474-43BB-B677-F70AC17293A4}"/>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numéro de diapositive 4">
            <a:extLst>
              <a:ext uri="{FF2B5EF4-FFF2-40B4-BE49-F238E27FC236}">
                <a16:creationId xmlns:a16="http://schemas.microsoft.com/office/drawing/2014/main" id="{C83FB82E-C635-4C37-94B1-9F22F9D9F2EA}"/>
              </a:ext>
            </a:extLst>
          </p:cNvPr>
          <p:cNvSpPr>
            <a:spLocks noGrp="1"/>
          </p:cNvSpPr>
          <p:nvPr>
            <p:ph type="sldNum" sz="quarter" idx="12"/>
          </p:nvPr>
        </p:nvSpPr>
        <p:spPr/>
        <p:txBody>
          <a:bodyPr/>
          <a:lstStyle/>
          <a:p>
            <a:fld id="{733122C9-A0B9-462F-8757-0847AD287B63}" type="slidenum">
              <a:rPr lang="fr-FR" smtClean="0"/>
              <a:pPr/>
              <a:t>49</a:t>
            </a:fld>
            <a:endParaRPr lang="fr-FR" dirty="0"/>
          </a:p>
        </p:txBody>
      </p:sp>
      <p:sp>
        <p:nvSpPr>
          <p:cNvPr id="6" name="Espace réservé du contenu 5">
            <a:extLst>
              <a:ext uri="{FF2B5EF4-FFF2-40B4-BE49-F238E27FC236}">
                <a16:creationId xmlns:a16="http://schemas.microsoft.com/office/drawing/2014/main" id="{53B0841D-6945-4DED-9222-371529D43795}"/>
              </a:ext>
            </a:extLst>
          </p:cNvPr>
          <p:cNvSpPr>
            <a:spLocks noGrp="1"/>
          </p:cNvSpPr>
          <p:nvPr>
            <p:ph sz="quarter" idx="14"/>
          </p:nvPr>
        </p:nvSpPr>
        <p:spPr>
          <a:xfrm>
            <a:off x="467544" y="1284750"/>
            <a:ext cx="8424000" cy="2574000"/>
          </a:xfrm>
        </p:spPr>
        <p:txBody>
          <a:bodyPr/>
          <a:lstStyle/>
          <a:p>
            <a:r>
              <a:rPr lang="fr-FR" b="1" dirty="0">
                <a:highlight>
                  <a:srgbClr val="FFFF00"/>
                </a:highlight>
              </a:rPr>
              <a:t>Article L5214-1</a:t>
            </a:r>
          </a:p>
          <a:p>
            <a:r>
              <a:rPr lang="fr-FR" dirty="0"/>
              <a:t>Le fonds de développement pour l'insertion professionnelle des handicapés a pour objet d'accroître les moyens consacrés à l'insertion des handicapés en milieu ordinaire de travail.</a:t>
            </a:r>
          </a:p>
          <a:p>
            <a:r>
              <a:rPr lang="fr-FR" dirty="0"/>
              <a:t>La gestion de ce fonds est confiée à une association administrée par des représentants des salariés, des employeurs et des personnes handicapées ainsi que par des personnalités qualifiées.</a:t>
            </a:r>
          </a:p>
          <a:p>
            <a:r>
              <a:rPr lang="fr-FR" dirty="0"/>
              <a:t>Les statuts de l'association sont agréés par l'autorité administrative.</a:t>
            </a:r>
          </a:p>
          <a:p>
            <a:r>
              <a:rPr lang="fr-FR" u="sng" dirty="0">
                <a:hlinkClick r:id="rId2"/>
              </a:rPr>
              <a:t>Article L5214-3</a:t>
            </a:r>
            <a:endParaRPr lang="fr-FR" dirty="0"/>
          </a:p>
          <a:p>
            <a:r>
              <a:rPr lang="fr-FR" dirty="0"/>
              <a:t>Les ressources du fonds de développement pour l'insertion professionnelle des handicapés sont destinées à favoriser toutes les formes d'insertion professionnelle des handicapés en milieu ordinaire de travail. </a:t>
            </a:r>
          </a:p>
          <a:p>
            <a:r>
              <a:rPr lang="fr-FR" dirty="0"/>
              <a:t>Elles sont affectées notamment : </a:t>
            </a:r>
          </a:p>
          <a:p>
            <a:r>
              <a:rPr lang="fr-FR" dirty="0"/>
              <a:t>1° A la compensation du coût supplémentaire des actions de formation et au financement d'actions d'innovation et de recherche dont bénéficient les intéressés dans l'entreprise ; </a:t>
            </a:r>
          </a:p>
          <a:p>
            <a:r>
              <a:rPr lang="fr-FR" dirty="0"/>
              <a:t>2° A des mesures nécessaires à l'insertion professionnelle, au suivi durable et au maintien dans l'emploi des travailleurs handicapés dans l'objectif de favoriser la sécurisation de leurs parcours professionnels ; </a:t>
            </a:r>
          </a:p>
          <a:p>
            <a:r>
              <a:rPr lang="fr-FR" dirty="0"/>
              <a:t>3° Au financement de tout ou partie des actions de formation professionnelle </a:t>
            </a:r>
            <a:r>
              <a:rPr lang="fr-FR" dirty="0" err="1"/>
              <a:t>préqualifiantes</a:t>
            </a:r>
            <a:r>
              <a:rPr lang="fr-FR" dirty="0"/>
              <a:t> et certifiantes des demandeurs d'emploi handicapés. </a:t>
            </a:r>
          </a:p>
          <a:p>
            <a:r>
              <a:rPr lang="fr-FR" dirty="0"/>
              <a:t>Les actions définies au présent article peuvent concerner les entreprises non assujetties à l'obligation d'emploi prévue par l'article </a:t>
            </a:r>
            <a:r>
              <a:rPr lang="fr-FR" u="sng" dirty="0">
                <a:hlinkClick r:id="rId3"/>
              </a:rPr>
              <a:t>L. 5212-2</a:t>
            </a:r>
            <a:r>
              <a:rPr lang="fr-FR" dirty="0"/>
              <a:t> lorsqu'elles emploient des bénéficiaires de cette obligation, ainsi que les travailleurs handicapés qui exercent une activité indépendante.</a:t>
            </a:r>
          </a:p>
          <a:p>
            <a:endParaRPr lang="fr-FR" dirty="0"/>
          </a:p>
        </p:txBody>
      </p:sp>
      <p:sp>
        <p:nvSpPr>
          <p:cNvPr id="4" name="Espace réservé du texte 3">
            <a:extLst>
              <a:ext uri="{FF2B5EF4-FFF2-40B4-BE49-F238E27FC236}">
                <a16:creationId xmlns:a16="http://schemas.microsoft.com/office/drawing/2014/main" id="{35F312C6-A485-45F9-A89A-77FA0B0CF5EA}"/>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59368484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pour une image  2"/>
          <p:cNvSpPr>
            <a:spLocks noGrp="1"/>
          </p:cNvSpPr>
          <p:nvPr>
            <p:ph type="pic" sz="quarter" idx="13"/>
          </p:nvPr>
        </p:nvSpPr>
        <p:spPr>
          <a:xfrm>
            <a:off x="0" y="843558"/>
            <a:ext cx="9144000" cy="4300842"/>
          </a:xfrm>
        </p:spPr>
      </p:sp>
      <p:sp>
        <p:nvSpPr>
          <p:cNvPr id="6" name="Titre 5"/>
          <p:cNvSpPr>
            <a:spLocks noGrp="1"/>
          </p:cNvSpPr>
          <p:nvPr>
            <p:ph type="title"/>
          </p:nvPr>
        </p:nvSpPr>
        <p:spPr/>
        <p:txBody>
          <a:bodyPr/>
          <a:lstStyle/>
          <a:p>
            <a:r>
              <a:rPr lang="fr-FR" dirty="0"/>
              <a:t>Les aménagements d’examen</a:t>
            </a:r>
          </a:p>
        </p:txBody>
      </p:sp>
      <p:sp>
        <p:nvSpPr>
          <p:cNvPr id="4" name="Espace réservé de la date 3"/>
          <p:cNvSpPr>
            <a:spLocks noGrp="1"/>
          </p:cNvSpPr>
          <p:nvPr>
            <p:ph type="dt" sz="half" idx="10"/>
          </p:nvPr>
        </p:nvSpPr>
        <p:spPr/>
        <p:txBody>
          <a:bodyPr/>
          <a:lstStyle/>
          <a:p>
            <a:pPr algn="r"/>
            <a:r>
              <a:rPr lang="fr-FR" cap="all" dirty="0"/>
              <a:t>30/06/2022</a:t>
            </a:r>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5</a:t>
            </a:fld>
            <a:endParaRPr lang="fr-FR" dirty="0"/>
          </a:p>
        </p:txBody>
      </p:sp>
      <p:sp>
        <p:nvSpPr>
          <p:cNvPr id="7" name="Espace réservé du pied de page 7">
            <a:extLst>
              <a:ext uri="{FF2B5EF4-FFF2-40B4-BE49-F238E27FC236}">
                <a16:creationId xmlns:a16="http://schemas.microsoft.com/office/drawing/2014/main" id="{CCDEDB82-32AC-E144-A1BF-49304D407419}"/>
              </a:ext>
            </a:extLst>
          </p:cNvPr>
          <p:cNvSpPr>
            <a:spLocks noGrp="1"/>
          </p:cNvSpPr>
          <p:nvPr>
            <p:ph type="ftr" sz="quarter" idx="11"/>
          </p:nvPr>
        </p:nvSpPr>
        <p:spPr>
          <a:xfrm>
            <a:off x="360000" y="4783500"/>
            <a:ext cx="5904000" cy="360000"/>
          </a:xfrm>
        </p:spPr>
        <p:txBody>
          <a:bodyPr/>
          <a:lstStyle/>
          <a:p>
            <a:r>
              <a:rPr lang="fr-FR" dirty="0"/>
              <a:t>DGESIP A2-3</a:t>
            </a:r>
          </a:p>
        </p:txBody>
      </p:sp>
    </p:spTree>
    <p:extLst>
      <p:ext uri="{BB962C8B-B14F-4D97-AF65-F5344CB8AC3E}">
        <p14:creationId xmlns:p14="http://schemas.microsoft.com/office/powerpoint/2010/main" val="14752600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04BAE-8DFD-43A8-B86B-DE661621F0AB}"/>
              </a:ext>
            </a:extLst>
          </p:cNvPr>
          <p:cNvSpPr>
            <a:spLocks noGrp="1"/>
          </p:cNvSpPr>
          <p:nvPr>
            <p:ph type="title"/>
          </p:nvPr>
        </p:nvSpPr>
        <p:spPr/>
        <p:txBody>
          <a:bodyPr/>
          <a:lstStyle/>
          <a:p>
            <a:r>
              <a:rPr lang="fr-FR" dirty="0"/>
              <a:t>Des organismes </a:t>
            </a:r>
            <a:r>
              <a:rPr lang="fr-FR"/>
              <a:t>de placement </a:t>
            </a:r>
            <a:endParaRPr lang="fr-FR" dirty="0"/>
          </a:p>
        </p:txBody>
      </p:sp>
      <p:sp>
        <p:nvSpPr>
          <p:cNvPr id="3" name="Espace réservé de la date 2">
            <a:extLst>
              <a:ext uri="{FF2B5EF4-FFF2-40B4-BE49-F238E27FC236}">
                <a16:creationId xmlns:a16="http://schemas.microsoft.com/office/drawing/2014/main" id="{FA87FCB6-B2A0-48DA-A9D8-0D54033FA565}"/>
              </a:ext>
            </a:extLst>
          </p:cNvPr>
          <p:cNvSpPr>
            <a:spLocks noGrp="1"/>
          </p:cNvSpPr>
          <p:nvPr>
            <p:ph type="dt" sz="half" idx="10"/>
          </p:nvPr>
        </p:nvSpPr>
        <p:spPr/>
        <p:txBody>
          <a:bodyPr/>
          <a:lstStyle/>
          <a:p>
            <a:pPr algn="r"/>
            <a:r>
              <a:rPr lang="fr-FR" cap="all"/>
              <a:t>XX/XX/XXXX</a:t>
            </a:r>
            <a:endParaRPr lang="fr-FR" cap="all" dirty="0"/>
          </a:p>
        </p:txBody>
      </p:sp>
      <p:sp>
        <p:nvSpPr>
          <p:cNvPr id="4" name="Espace réservé du pied de page 3">
            <a:extLst>
              <a:ext uri="{FF2B5EF4-FFF2-40B4-BE49-F238E27FC236}">
                <a16:creationId xmlns:a16="http://schemas.microsoft.com/office/drawing/2014/main" id="{66B183ED-FC7E-4B35-91F9-C3BFF4C9AA35}"/>
              </a:ext>
            </a:extLst>
          </p:cNvPr>
          <p:cNvSpPr>
            <a:spLocks noGrp="1"/>
          </p:cNvSpPr>
          <p:nvPr>
            <p:ph type="ftr" sz="quarter" idx="11"/>
          </p:nvPr>
        </p:nvSpPr>
        <p:spPr/>
        <p:txBody>
          <a:bodyPr/>
          <a:lstStyle/>
          <a:p>
            <a:r>
              <a:rPr lang="fr-FR" dirty="0"/>
              <a:t>Intitulé de la direction ou de l’organisme rattaché</a:t>
            </a:r>
          </a:p>
        </p:txBody>
      </p:sp>
      <p:sp>
        <p:nvSpPr>
          <p:cNvPr id="5" name="Espace réservé du numéro de diapositive 4">
            <a:extLst>
              <a:ext uri="{FF2B5EF4-FFF2-40B4-BE49-F238E27FC236}">
                <a16:creationId xmlns:a16="http://schemas.microsoft.com/office/drawing/2014/main" id="{B211A8C9-DBB2-4429-90E5-410979CB1691}"/>
              </a:ext>
            </a:extLst>
          </p:cNvPr>
          <p:cNvSpPr>
            <a:spLocks noGrp="1"/>
          </p:cNvSpPr>
          <p:nvPr>
            <p:ph type="sldNum" sz="quarter" idx="12"/>
          </p:nvPr>
        </p:nvSpPr>
        <p:spPr/>
        <p:txBody>
          <a:bodyPr/>
          <a:lstStyle/>
          <a:p>
            <a:fld id="{733122C9-A0B9-462F-8757-0847AD287B63}" type="slidenum">
              <a:rPr lang="fr-FR" smtClean="0"/>
              <a:pPr/>
              <a:t>50</a:t>
            </a:fld>
            <a:endParaRPr lang="fr-FR" dirty="0"/>
          </a:p>
        </p:txBody>
      </p:sp>
      <p:sp>
        <p:nvSpPr>
          <p:cNvPr id="6" name="Espace réservé du contenu 5">
            <a:extLst>
              <a:ext uri="{FF2B5EF4-FFF2-40B4-BE49-F238E27FC236}">
                <a16:creationId xmlns:a16="http://schemas.microsoft.com/office/drawing/2014/main" id="{42D27D98-8E41-4CB8-A275-569AFD697232}"/>
              </a:ext>
            </a:extLst>
          </p:cNvPr>
          <p:cNvSpPr>
            <a:spLocks noGrp="1"/>
          </p:cNvSpPr>
          <p:nvPr>
            <p:ph sz="quarter" idx="14"/>
          </p:nvPr>
        </p:nvSpPr>
        <p:spPr/>
        <p:txBody>
          <a:bodyPr/>
          <a:lstStyle/>
          <a:p>
            <a:r>
              <a:rPr lang="fr-FR" b="1" dirty="0">
                <a:highlight>
                  <a:srgbClr val="FFFF00"/>
                </a:highlight>
              </a:rPr>
              <a:t>Article L5214-3-1</a:t>
            </a:r>
          </a:p>
          <a:p>
            <a:r>
              <a:rPr lang="fr-FR" dirty="0"/>
              <a:t>Des organismes de placement spécialisés, chargés de la préparation, de l'accompagnement, du suivi durable et du maintien dans l'emploi des personnes handicapées, participent au dispositif d'insertion professionnelle et d'accompagnement spécifique prévu pour les travailleurs handicapés mis en œuvre par l'Etat, le service public de l'emploi, l'association chargée de la gestion du fonds de développement pour l'insertion professionnelle des handicapés et le fonds pour l'insertion professionnelle des personnes handicapées dans la fonction publique. </a:t>
            </a:r>
            <a:br>
              <a:rPr lang="fr-FR" dirty="0"/>
            </a:br>
            <a:r>
              <a:rPr lang="fr-FR" dirty="0"/>
              <a:t/>
            </a:r>
            <a:br>
              <a:rPr lang="fr-FR" dirty="0"/>
            </a:br>
            <a:r>
              <a:rPr lang="fr-FR" dirty="0"/>
              <a:t>Ils sont conventionnés à cet effet et peuvent, à cette condition, mobiliser les aides, actions et prestations proposées par l'association et le fonds mentionnés au premier alinéa. </a:t>
            </a:r>
            <a:br>
              <a:rPr lang="fr-FR" dirty="0"/>
            </a:br>
            <a:r>
              <a:rPr lang="fr-FR" dirty="0"/>
              <a:t/>
            </a:r>
            <a:br>
              <a:rPr lang="fr-FR" dirty="0"/>
            </a:br>
            <a:r>
              <a:rPr lang="fr-FR" dirty="0"/>
              <a:t>Les organismes de placement spécialisés assurent, en complémentarité avec l'institution mentionnée à l'article </a:t>
            </a:r>
            <a:r>
              <a:rPr lang="fr-FR" dirty="0">
                <a:hlinkClick r:id="rId2" tooltip="Code du travail - art. L5312-1 (VT)"/>
              </a:rPr>
              <a:t>L. 5312-1</a:t>
            </a:r>
            <a:r>
              <a:rPr lang="fr-FR" dirty="0"/>
              <a:t>, une prise en charge adaptée des demandeurs d'emploi bénéficiaires de l'obligation d'emploi dans des conditions définies par une convention.</a:t>
            </a:r>
          </a:p>
          <a:p>
            <a:r>
              <a:rPr lang="fr-FR" b="1" dirty="0">
                <a:highlight>
                  <a:srgbClr val="FFFF00"/>
                </a:highlight>
              </a:rPr>
              <a:t>Article L5214-4</a:t>
            </a:r>
          </a:p>
          <a:p>
            <a:r>
              <a:rPr lang="fr-FR" dirty="0"/>
              <a:t>Les associations ayant pour objet principal la défense des intérêts des bénéficiaires du présent chapitre peuvent exercer une action civile fondée sur l'inobservation des dispositions de ce même chapitre, lorsque cette inobservation porte un préjudice certain à l'intérêt collectif qu'elles représentent.</a:t>
            </a:r>
          </a:p>
          <a:p>
            <a:endParaRPr lang="fr-FR" dirty="0"/>
          </a:p>
        </p:txBody>
      </p:sp>
      <p:sp>
        <p:nvSpPr>
          <p:cNvPr id="7" name="Espace réservé du texte 6">
            <a:extLst>
              <a:ext uri="{FF2B5EF4-FFF2-40B4-BE49-F238E27FC236}">
                <a16:creationId xmlns:a16="http://schemas.microsoft.com/office/drawing/2014/main" id="{4C94F579-5343-4A6D-BFF5-3ED8D6A457D6}"/>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265337259"/>
      </p:ext>
    </p:extLst>
  </p:cSld>
  <p:clrMapOvr>
    <a:masterClrMapping/>
  </p:clrMapOvr>
  <p:transition spd="slow">
    <p:wip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310BA1-FAE2-4239-99F4-679D833EA0F1}"/>
              </a:ext>
            </a:extLst>
          </p:cNvPr>
          <p:cNvSpPr>
            <a:spLocks noGrp="1"/>
          </p:cNvSpPr>
          <p:nvPr>
            <p:ph type="title"/>
          </p:nvPr>
        </p:nvSpPr>
        <p:spPr/>
        <p:txBody>
          <a:bodyPr/>
          <a:lstStyle/>
          <a:p>
            <a:r>
              <a:rPr lang="fr-FR" dirty="0"/>
              <a:t>FIPH-FP</a:t>
            </a:r>
          </a:p>
        </p:txBody>
      </p:sp>
      <p:sp>
        <p:nvSpPr>
          <p:cNvPr id="3" name="Espace réservé du numéro de diapositive 2">
            <a:extLst>
              <a:ext uri="{FF2B5EF4-FFF2-40B4-BE49-F238E27FC236}">
                <a16:creationId xmlns:a16="http://schemas.microsoft.com/office/drawing/2014/main" id="{0C8BEA97-09DD-4F5C-8414-E9833267D213}"/>
              </a:ext>
            </a:extLst>
          </p:cNvPr>
          <p:cNvSpPr>
            <a:spLocks noGrp="1"/>
          </p:cNvSpPr>
          <p:nvPr>
            <p:ph type="sldNum" sz="quarter" idx="12"/>
          </p:nvPr>
        </p:nvSpPr>
        <p:spPr/>
        <p:txBody>
          <a:bodyPr/>
          <a:lstStyle/>
          <a:p>
            <a:fld id="{6715E1A6-1EFD-4917-BCCB-64111D14EF6D}" type="slidenum">
              <a:rPr lang="fr-FR" altLang="fr-FR" smtClean="0"/>
              <a:pPr/>
              <a:t>51</a:t>
            </a:fld>
            <a:endParaRPr lang="fr-FR" altLang="fr-FR"/>
          </a:p>
        </p:txBody>
      </p:sp>
      <p:sp>
        <p:nvSpPr>
          <p:cNvPr id="4" name="Espace réservé du contenu 3">
            <a:extLst>
              <a:ext uri="{FF2B5EF4-FFF2-40B4-BE49-F238E27FC236}">
                <a16:creationId xmlns:a16="http://schemas.microsoft.com/office/drawing/2014/main" id="{D36C80AD-33BD-4FF3-808C-696B61EE2F0C}"/>
              </a:ext>
            </a:extLst>
          </p:cNvPr>
          <p:cNvSpPr>
            <a:spLocks noGrp="1"/>
          </p:cNvSpPr>
          <p:nvPr>
            <p:ph idx="1"/>
          </p:nvPr>
        </p:nvSpPr>
        <p:spPr>
          <a:xfrm>
            <a:off x="359999" y="1836000"/>
            <a:ext cx="8424000" cy="2574000"/>
          </a:xfrm>
        </p:spPr>
        <p:txBody>
          <a:bodyPr/>
          <a:lstStyle/>
          <a:p>
            <a:r>
              <a:rPr lang="fr-FR" b="1" dirty="0">
                <a:highlight>
                  <a:srgbClr val="FFFF00"/>
                </a:highlight>
              </a:rPr>
              <a:t>Article L351-7 du code de la Fonction publique</a:t>
            </a:r>
          </a:p>
          <a:p>
            <a:endParaRPr lang="fr-FR" dirty="0"/>
          </a:p>
          <a:p>
            <a:r>
              <a:rPr lang="fr-FR" dirty="0"/>
              <a:t/>
            </a:r>
            <a:br>
              <a:rPr lang="fr-FR" dirty="0"/>
            </a:br>
            <a:r>
              <a:rPr lang="fr-FR" dirty="0"/>
              <a:t>Le fonds pour l'insertion des personnes handicapées dans la fonction publique est un établissement public national ayant pour mission de :</a:t>
            </a:r>
            <a:br>
              <a:rPr lang="fr-FR" dirty="0"/>
            </a:br>
            <a:r>
              <a:rPr lang="fr-FR" dirty="0"/>
              <a:t>1° Favoriser l'accueil, l'insertion professionnelle et le maintien dans l'emploi des agents handicapés relevant du présent code, ainsi que leur formation et leur information ;</a:t>
            </a:r>
            <a:br>
              <a:rPr lang="fr-FR" dirty="0"/>
            </a:br>
            <a:r>
              <a:rPr lang="fr-FR" dirty="0"/>
              <a:t>2° Conseiller les employeurs publics pour la mise en œuvre de leurs actions en faveur des agents handicapés.</a:t>
            </a:r>
          </a:p>
          <a:p>
            <a:endParaRPr lang="fr-FR" dirty="0"/>
          </a:p>
        </p:txBody>
      </p:sp>
    </p:spTree>
    <p:extLst>
      <p:ext uri="{BB962C8B-B14F-4D97-AF65-F5344CB8AC3E}">
        <p14:creationId xmlns:p14="http://schemas.microsoft.com/office/powerpoint/2010/main" val="800656635"/>
      </p:ext>
    </p:extLst>
  </p:cSld>
  <p:clrMapOvr>
    <a:masterClrMapping/>
  </p:clrMapOvr>
  <p:transition spd="slow">
    <p:wip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8E09F-00A2-4872-86BB-325E30C18B02}"/>
              </a:ext>
            </a:extLst>
          </p:cNvPr>
          <p:cNvSpPr>
            <a:spLocks noGrp="1"/>
          </p:cNvSpPr>
          <p:nvPr>
            <p:ph type="title"/>
          </p:nvPr>
        </p:nvSpPr>
        <p:spPr/>
        <p:txBody>
          <a:bodyPr/>
          <a:lstStyle/>
          <a:p>
            <a:r>
              <a:rPr lang="fr-FR" dirty="0"/>
              <a:t>Ressources </a:t>
            </a:r>
          </a:p>
        </p:txBody>
      </p:sp>
      <p:sp>
        <p:nvSpPr>
          <p:cNvPr id="3" name="Espace réservé du contenu 2">
            <a:extLst>
              <a:ext uri="{FF2B5EF4-FFF2-40B4-BE49-F238E27FC236}">
                <a16:creationId xmlns:a16="http://schemas.microsoft.com/office/drawing/2014/main" id="{6C608B16-235B-4D3E-AC4B-6D542E04EA75}"/>
              </a:ext>
            </a:extLst>
          </p:cNvPr>
          <p:cNvSpPr>
            <a:spLocks noGrp="1"/>
          </p:cNvSpPr>
          <p:nvPr>
            <p:ph idx="1"/>
          </p:nvPr>
        </p:nvSpPr>
        <p:spPr/>
        <p:txBody>
          <a:bodyPr/>
          <a:lstStyle/>
          <a:p>
            <a:pPr marL="171450" indent="-171450">
              <a:buFont typeface="Arial" panose="020B0604020202020204" pitchFamily="34" charset="0"/>
              <a:buChar char="•"/>
            </a:pPr>
            <a:r>
              <a:rPr lang="fr-FR" dirty="0"/>
              <a:t>Guide des stages :</a:t>
            </a:r>
            <a:endParaRPr lang="fr-FR" dirty="0">
              <a:hlinkClick r:id="rId2"/>
            </a:endParaRPr>
          </a:p>
          <a:p>
            <a:r>
              <a:rPr lang="fr-FR" dirty="0">
                <a:hlinkClick r:id="rId2"/>
              </a:rPr>
              <a:t>https://www.enseignementsup-recherche.gouv.fr/sites/default/files/2022-12/guide-des-stages-24538.pdf</a:t>
            </a:r>
            <a:endParaRPr lang="fr-FR" dirty="0"/>
          </a:p>
          <a:p>
            <a:pPr marL="171450" indent="-171450">
              <a:buFont typeface="Arial" panose="020B0604020202020204" pitchFamily="34" charset="0"/>
              <a:buChar char="•"/>
            </a:pPr>
            <a:r>
              <a:rPr lang="fr-FR" dirty="0"/>
              <a:t>Guide de l’apprentissage dans l’enseignement supérieur </a:t>
            </a:r>
          </a:p>
          <a:p>
            <a:r>
              <a:rPr lang="fr-FR" dirty="0">
                <a:hlinkClick r:id="rId3"/>
              </a:rPr>
              <a:t>https://www.enseignementsup-recherche.gouv.fr/fr/guide-de-l-apprentissage-dans-l-enseignement-superieur-49042</a:t>
            </a:r>
            <a:endParaRPr lang="fr-FR" dirty="0"/>
          </a:p>
          <a:p>
            <a:pPr marL="171450" indent="-171450">
              <a:buFont typeface="Arial" panose="020B0604020202020204" pitchFamily="34" charset="0"/>
              <a:buChar char="•"/>
            </a:pPr>
            <a:r>
              <a:rPr lang="fr-FR" dirty="0"/>
              <a:t>Mon parcours handicap</a:t>
            </a:r>
          </a:p>
          <a:p>
            <a:r>
              <a:rPr lang="fr-FR" dirty="0">
                <a:hlinkClick r:id="rId4"/>
              </a:rPr>
              <a:t>https://www.monparcourshandicap.gouv.fr/etudes-superieures</a:t>
            </a:r>
            <a:endParaRPr lang="fr-FR" dirty="0"/>
          </a:p>
          <a:p>
            <a:pPr marL="342900" indent="-342900">
              <a:buFont typeface="Wingdings" panose="05000000000000000000" pitchFamily="2" charset="2"/>
              <a:buChar char="§"/>
            </a:pPr>
            <a:r>
              <a:rPr lang="fr-FR" dirty="0"/>
              <a:t>Lien vers les </a:t>
            </a:r>
            <a:r>
              <a:rPr lang="fr-FR" dirty="0">
                <a:hlinkClick r:id="rId5"/>
              </a:rPr>
              <a:t>vidéos du colloque </a:t>
            </a:r>
            <a:r>
              <a:rPr lang="fr-FR" dirty="0"/>
              <a:t>Education inclusive, la question de l’évaluation : des représentations aux pratiques :</a:t>
            </a:r>
          </a:p>
          <a:p>
            <a:pPr marL="342900" indent="-342900">
              <a:buFont typeface="Wingdings" panose="05000000000000000000" pitchFamily="2" charset="2"/>
              <a:buChar char="§"/>
            </a:pPr>
            <a:r>
              <a:rPr lang="fr-FR" dirty="0"/>
              <a:t>Lien vers les </a:t>
            </a:r>
            <a:r>
              <a:rPr lang="fr-FR" dirty="0">
                <a:hlinkClick r:id="rId6"/>
              </a:rPr>
              <a:t>vidéos du colloque </a:t>
            </a:r>
            <a:r>
              <a:rPr lang="fr-FR" dirty="0"/>
              <a:t>Handicap et inclusion : regards croisés Recherche-école</a:t>
            </a:r>
          </a:p>
          <a:p>
            <a:r>
              <a:rPr lang="fr-FR" dirty="0"/>
              <a:t>En particulier :</a:t>
            </a:r>
          </a:p>
          <a:p>
            <a:r>
              <a:rPr lang="fr-FR" dirty="0">
                <a:hlinkClick r:id="rId7"/>
              </a:rPr>
              <a:t>Science et école inclusive : promouvoir l’équité dans les examens et évaluations scolaires pour les enfants en situation de handicap</a:t>
            </a:r>
            <a:r>
              <a:rPr lang="fr-FR" dirty="0"/>
              <a:t>, Paul </a:t>
            </a:r>
            <a:r>
              <a:rPr lang="fr-FR" dirty="0" err="1"/>
              <a:t>Nishet</a:t>
            </a:r>
            <a:r>
              <a:rPr lang="fr-FR" dirty="0"/>
              <a:t>, Université d’Edimbourg</a:t>
            </a:r>
          </a:p>
          <a:p>
            <a:pPr marL="171450" indent="-171450">
              <a:buFont typeface="Arial" panose="020B0604020202020204" pitchFamily="34" charset="0"/>
              <a:buChar char="•"/>
            </a:pPr>
            <a:r>
              <a:rPr lang="fr-FR" altLang="fr-FR" dirty="0">
                <a:latin typeface="Calibri" panose="020F0502020204030204" pitchFamily="34" charset="0"/>
                <a:cs typeface="Calibri" panose="020F0502020204030204" pitchFamily="34" charset="0"/>
                <a:hlinkClick r:id="rId8"/>
              </a:rPr>
              <a:t>Dossier documentaire </a:t>
            </a:r>
            <a:r>
              <a:rPr lang="fr-FR" altLang="fr-FR" dirty="0">
                <a:latin typeface="Calibri" panose="020F0502020204030204" pitchFamily="34" charset="0"/>
                <a:cs typeface="Calibri" panose="020F0502020204030204" pitchFamily="34" charset="0"/>
              </a:rPr>
              <a:t>de l’INSHEA sur les aménagements d’examen</a:t>
            </a:r>
          </a:p>
          <a:p>
            <a:endParaRPr lang="fr-FR" dirty="0"/>
          </a:p>
          <a:p>
            <a:endParaRPr lang="fr-FR" dirty="0"/>
          </a:p>
          <a:p>
            <a:endParaRPr lang="fr-FR" dirty="0"/>
          </a:p>
          <a:p>
            <a:endParaRPr lang="fr-FR" dirty="0"/>
          </a:p>
          <a:p>
            <a:endParaRPr lang="fr-FR" dirty="0"/>
          </a:p>
        </p:txBody>
      </p:sp>
      <p:sp>
        <p:nvSpPr>
          <p:cNvPr id="4" name="Espace réservé de la date 3">
            <a:extLst>
              <a:ext uri="{FF2B5EF4-FFF2-40B4-BE49-F238E27FC236}">
                <a16:creationId xmlns:a16="http://schemas.microsoft.com/office/drawing/2014/main" id="{2096AF3D-AC33-46D8-9005-C99496AA6D49}"/>
              </a:ext>
            </a:extLst>
          </p:cNvPr>
          <p:cNvSpPr>
            <a:spLocks noGrp="1"/>
          </p:cNvSpPr>
          <p:nvPr>
            <p:ph type="dt" sz="half" idx="10"/>
          </p:nvPr>
        </p:nvSpPr>
        <p:spPr/>
        <p:txBody>
          <a:bodyPr/>
          <a:lstStyle/>
          <a:p>
            <a:pPr>
              <a:defRPr/>
            </a:pPr>
            <a:fld id="{F37AED0E-BBDF-473A-ABA2-24B4EAB9CB21}" type="datetime1">
              <a:rPr lang="fr-FR" smtClean="0"/>
              <a:t>21/06/2023</a:t>
            </a:fld>
            <a:endParaRPr lang="en-US"/>
          </a:p>
        </p:txBody>
      </p:sp>
      <p:sp>
        <p:nvSpPr>
          <p:cNvPr id="5" name="Espace réservé du pied de page 4">
            <a:extLst>
              <a:ext uri="{FF2B5EF4-FFF2-40B4-BE49-F238E27FC236}">
                <a16:creationId xmlns:a16="http://schemas.microsoft.com/office/drawing/2014/main" id="{69F39EA6-6EB6-412E-9822-1C879419045C}"/>
              </a:ext>
            </a:extLst>
          </p:cNvPr>
          <p:cNvSpPr>
            <a:spLocks noGrp="1"/>
          </p:cNvSpPr>
          <p:nvPr>
            <p:ph type="ftr" sz="quarter" idx="11"/>
          </p:nvPr>
        </p:nvSpPr>
        <p:spPr/>
        <p:txBody>
          <a:bodyPr/>
          <a:lstStyle/>
          <a:p>
            <a:pPr algn="l">
              <a:defRPr/>
            </a:pPr>
            <a:r>
              <a:rPr lang="fr-FR"/>
              <a:t>Le processus d'insertion professionnelle</a:t>
            </a:r>
            <a:endParaRPr lang="en-US"/>
          </a:p>
        </p:txBody>
      </p:sp>
      <p:sp>
        <p:nvSpPr>
          <p:cNvPr id="6" name="Espace réservé du texte 5">
            <a:extLst>
              <a:ext uri="{FF2B5EF4-FFF2-40B4-BE49-F238E27FC236}">
                <a16:creationId xmlns:a16="http://schemas.microsoft.com/office/drawing/2014/main" id="{C43E6A75-5711-4863-85DD-2B9BC6628E43}"/>
              </a:ext>
            </a:extLst>
          </p:cNvPr>
          <p:cNvSpPr>
            <a:spLocks noGrp="1"/>
          </p:cNvSpPr>
          <p:nvPr>
            <p:ph type="body" sz="quarter" idx="13"/>
          </p:nvPr>
        </p:nvSpPr>
        <p:spPr/>
        <p:txBody>
          <a:bodyPr/>
          <a:lstStyle/>
          <a:p>
            <a:endParaRPr lang="fr-FR"/>
          </a:p>
        </p:txBody>
      </p:sp>
      <p:sp>
        <p:nvSpPr>
          <p:cNvPr id="7" name="Espace réservé du numéro de diapositive 6">
            <a:extLst>
              <a:ext uri="{FF2B5EF4-FFF2-40B4-BE49-F238E27FC236}">
                <a16:creationId xmlns:a16="http://schemas.microsoft.com/office/drawing/2014/main" id="{F5CE062E-CCB9-4993-B538-B6D052FE22FF}"/>
              </a:ext>
            </a:extLst>
          </p:cNvPr>
          <p:cNvSpPr>
            <a:spLocks noGrp="1"/>
          </p:cNvSpPr>
          <p:nvPr>
            <p:ph type="sldNum" sz="quarter" idx="12"/>
          </p:nvPr>
        </p:nvSpPr>
        <p:spPr/>
        <p:txBody>
          <a:bodyPr/>
          <a:lstStyle/>
          <a:p>
            <a:pPr>
              <a:defRPr/>
            </a:pPr>
            <a:fld id="{6D22F896-40B5-4ADD-8801-0D06FADFA095}" type="slidenum">
              <a:rPr lang="fr-FR" smtClean="0"/>
              <a:t>52</a:t>
            </a:fld>
            <a:endParaRPr lang="fr-FR"/>
          </a:p>
        </p:txBody>
      </p:sp>
    </p:spTree>
    <p:extLst>
      <p:ext uri="{BB962C8B-B14F-4D97-AF65-F5344CB8AC3E}">
        <p14:creationId xmlns:p14="http://schemas.microsoft.com/office/powerpoint/2010/main" val="3778571968"/>
      </p:ext>
    </p:extLst>
  </p:cSld>
  <p:clrMapOvr>
    <a:masterClrMapping/>
  </p:clrMapOvr>
  <p:transition spd="slow">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4"/>
          <p:cNvSpPr>
            <a:spLocks noGrp="1"/>
          </p:cNvSpPr>
          <p:nvPr>
            <p:ph type="title"/>
          </p:nvPr>
        </p:nvSpPr>
        <p:spPr/>
        <p:txBody>
          <a:bodyPr/>
          <a:lstStyle/>
          <a:p>
            <a:endParaRPr lang="fr-FR"/>
          </a:p>
        </p:txBody>
      </p:sp>
      <p:sp>
        <p:nvSpPr>
          <p:cNvPr id="7" name="Espace réservé de la date 6"/>
          <p:cNvSpPr>
            <a:spLocks noGrp="1"/>
          </p:cNvSpPr>
          <p:nvPr>
            <p:ph type="dt" sz="half" idx="10"/>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 b="1" i="0" u="none" strike="noStrike" kern="1200" cap="none" spc="0" normalizeH="0" baseline="0" noProof="0" dirty="0">
                <a:ln>
                  <a:noFill/>
                </a:ln>
                <a:solidFill>
                  <a:srgbClr val="000000">
                    <a:alpha val="0"/>
                  </a:srgbClr>
                </a:solidFill>
                <a:effectLst/>
                <a:uLnTx/>
                <a:uFillTx/>
                <a:latin typeface="Arial"/>
                <a:ea typeface="+mn-ea"/>
                <a:cs typeface="+mn-cs"/>
              </a:rPr>
              <a:t>XX/XX/XXXX</a:t>
            </a:r>
          </a:p>
        </p:txBody>
      </p:sp>
      <p:sp>
        <p:nvSpPr>
          <p:cNvPr id="8" name="Espace réservé du pied de page 7"/>
          <p:cNvSpPr>
            <a:spLocks noGrp="1"/>
          </p:cNvSpPr>
          <p:nvPr>
            <p:ph type="ftr" sz="quarter" idx="11"/>
          </p:nvPr>
        </p:nvSpPr>
        <p:spPr>
          <a:xfrm>
            <a:off x="346804" y="4121670"/>
            <a:ext cx="5935875" cy="62148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0" baseline="0" dirty="0">
                <a:solidFill>
                  <a:srgbClr val="000000"/>
                </a:solidFill>
                <a:latin typeface="Arial"/>
              </a:rPr>
              <a:t>Direction Générale de l’Enseignement</a:t>
            </a:r>
            <a:r>
              <a:rPr lang="fr-FR" b="0" dirty="0">
                <a:solidFill>
                  <a:srgbClr val="000000"/>
                </a:solidFill>
                <a:latin typeface="Arial"/>
              </a:rPr>
              <a:t> </a:t>
            </a:r>
            <a:r>
              <a:rPr lang="fr-FR" b="0" baseline="0" dirty="0">
                <a:solidFill>
                  <a:srgbClr val="000000"/>
                </a:solidFill>
                <a:latin typeface="Arial"/>
              </a:rPr>
              <a:t>Supérieur et de l’Insertion Professionnelle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0" dirty="0">
                <a:solidFill>
                  <a:srgbClr val="000000"/>
                </a:solidFill>
                <a:latin typeface="Arial"/>
              </a:rPr>
              <a:t>S</a:t>
            </a:r>
            <a:r>
              <a:rPr lang="fr-FR" b="0" baseline="0" dirty="0">
                <a:solidFill>
                  <a:srgbClr val="000000"/>
                </a:solidFill>
                <a:latin typeface="Arial"/>
              </a:rPr>
              <a:t>ous-direction de la vie étudiante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150" b="0" i="0" u="none" strike="noStrike" kern="1200" cap="none" spc="0" normalizeH="0" noProof="0" dirty="0">
                <a:ln>
                  <a:noFill/>
                </a:ln>
                <a:solidFill>
                  <a:srgbClr val="000000"/>
                </a:solidFill>
                <a:effectLst/>
                <a:uLnTx/>
                <a:uFillTx/>
                <a:latin typeface="Arial"/>
              </a:rPr>
              <a:t>Département de la réussite et de l’égalité des chances</a:t>
            </a:r>
          </a:p>
          <a:p>
            <a:pPr lvl="0">
              <a:defRPr/>
            </a:pPr>
            <a:r>
              <a:rPr lang="fr-FR" b="0" dirty="0">
                <a:solidFill>
                  <a:srgbClr val="000091"/>
                </a:solidFill>
                <a:hlinkClick r:id="rId2"/>
              </a:rPr>
              <a:t>mieh@enseignementsup.gouv.fr</a:t>
            </a:r>
            <a:r>
              <a:rPr lang="fr-FR" b="0" dirty="0">
                <a:solidFill>
                  <a:srgbClr val="000000"/>
                </a:solidFill>
              </a:rPr>
              <a:t> </a:t>
            </a:r>
            <a:endParaRPr kumimoji="0" lang="fr-FR" sz="1150" b="0" i="0" u="none" strike="noStrike" kern="1200" cap="none" spc="0" normalizeH="0" baseline="0" noProof="0" dirty="0">
              <a:ln>
                <a:noFill/>
              </a:ln>
              <a:solidFill>
                <a:srgbClr val="000000"/>
              </a:solidFill>
              <a:effectLst/>
              <a:uLnTx/>
              <a:uFillTx/>
              <a:latin typeface="Arial"/>
            </a:endParaRPr>
          </a:p>
        </p:txBody>
      </p:sp>
      <p:sp>
        <p:nvSpPr>
          <p:cNvPr id="9" name="Espace réservé du numéro de diapositive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0C140CD-8AED-46FF-A9A2-77308F3F39AE}" type="slidenum">
              <a:rPr kumimoji="0" lang="fr-FR" sz="100" b="1" i="0" u="none" strike="noStrike" kern="1200" cap="none" spc="0" normalizeH="0" baseline="0" noProof="0" smtClean="0">
                <a:ln>
                  <a:noFill/>
                </a:ln>
                <a:solidFill>
                  <a:srgbClr val="000000">
                    <a:alpha val="0"/>
                  </a:srgb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fr-FR" sz="100" b="1" i="0" u="none" strike="noStrike" kern="1200" cap="none" spc="0" normalizeH="0" baseline="0" noProof="0" dirty="0">
              <a:ln>
                <a:noFill/>
              </a:ln>
              <a:solidFill>
                <a:srgbClr val="000000">
                  <a:alpha val="0"/>
                </a:srgbClr>
              </a:solidFill>
              <a:effectLst/>
              <a:uLnTx/>
              <a:uFillTx/>
              <a:latin typeface="Arial"/>
              <a:ea typeface="+mn-ea"/>
              <a:cs typeface="+mn-cs"/>
            </a:endParaRPr>
          </a:p>
        </p:txBody>
      </p:sp>
    </p:spTree>
    <p:extLst>
      <p:ext uri="{BB962C8B-B14F-4D97-AF65-F5344CB8AC3E}">
        <p14:creationId xmlns:p14="http://schemas.microsoft.com/office/powerpoint/2010/main" val="1568951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smtClean="0"/>
              <a:t>Les aménagements d’examen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6</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p:txBody>
          <a:bodyPr/>
          <a:lstStyle/>
          <a:p>
            <a:pPr marL="171450" indent="-171450">
              <a:buFont typeface="Arial" panose="020B0604020202020204" pitchFamily="34" charset="0"/>
              <a:buChar char="•"/>
            </a:pPr>
            <a:r>
              <a:rPr lang="fr-FR" sz="2000" dirty="0"/>
              <a:t>L. 112-4 </a:t>
            </a:r>
            <a:r>
              <a:rPr lang="fr-FR" sz="2000" dirty="0" smtClean="0"/>
              <a:t>du code de l’éducation</a:t>
            </a:r>
            <a:endParaRPr lang="fr-FR" sz="2000" dirty="0"/>
          </a:p>
          <a:p>
            <a:pPr marL="171450" indent="-171450">
              <a:buFont typeface="Arial" panose="020B0604020202020204" pitchFamily="34" charset="0"/>
              <a:buChar char="•"/>
            </a:pPr>
            <a:r>
              <a:rPr lang="fr-FR" sz="2000" dirty="0"/>
              <a:t>D. 613-26 à D 613-30 du Code de l'éducation</a:t>
            </a:r>
          </a:p>
          <a:p>
            <a:pPr marL="171450" indent="-171450">
              <a:buFont typeface="Arial" panose="020B0604020202020204" pitchFamily="34" charset="0"/>
              <a:buChar char="•"/>
            </a:pPr>
            <a:r>
              <a:rPr lang="fr-FR" sz="2000" dirty="0"/>
              <a:t>Circulaire du 6 février 2023 a été publiée au BO du 9 mars 2023</a:t>
            </a:r>
          </a:p>
          <a:p>
            <a:r>
              <a:rPr lang="fr-FR" sz="2000" dirty="0">
                <a:solidFill>
                  <a:srgbClr val="0070C0"/>
                </a:solidFill>
                <a:hlinkClick r:id="rId2"/>
              </a:rPr>
              <a:t>https://</a:t>
            </a:r>
            <a:r>
              <a:rPr lang="fr-FR" sz="2000" dirty="0" smtClean="0">
                <a:solidFill>
                  <a:srgbClr val="0070C0"/>
                </a:solidFill>
                <a:hlinkClick r:id="rId2"/>
              </a:rPr>
              <a:t>www.enseignementsup-recherche.gouv.fr/fr/bo/23/Hebdo10/ESRS2234137C.htm</a:t>
            </a:r>
            <a:r>
              <a:rPr lang="fr-FR" sz="2000" dirty="0" smtClean="0">
                <a:solidFill>
                  <a:srgbClr val="0070C0"/>
                </a:solidFill>
              </a:rPr>
              <a:t> </a:t>
            </a:r>
            <a:endParaRPr lang="fr-FR" sz="2000" dirty="0">
              <a:solidFill>
                <a:srgbClr val="0070C0"/>
              </a:solidFill>
            </a:endParaRPr>
          </a:p>
          <a:p>
            <a:pPr marL="171450" indent="-171450">
              <a:buFont typeface="Arial" panose="020B0604020202020204" pitchFamily="34" charset="0"/>
              <a:buChar char="•"/>
            </a:pPr>
            <a:endParaRPr lang="fr-FR" sz="20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6646217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additive="base">
                                        <p:cTn id="2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sz="2800" dirty="0"/>
              <a:t>L. 112-4 </a:t>
            </a:r>
            <a:r>
              <a:rPr lang="fr-FR" sz="2800" dirty="0" smtClean="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7</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p:txBody>
          <a:bodyPr/>
          <a:lstStyle/>
          <a:p>
            <a:pPr algn="just"/>
            <a:r>
              <a:rPr lang="fr-FR" sz="1800" dirty="0" smtClean="0"/>
              <a:t>Pour </a:t>
            </a:r>
            <a:r>
              <a:rPr lang="fr-FR" sz="1800" dirty="0"/>
              <a:t>garantir </a:t>
            </a:r>
            <a:r>
              <a:rPr lang="fr-FR" sz="1800" b="1" dirty="0">
                <a:solidFill>
                  <a:srgbClr val="0070C0"/>
                </a:solidFill>
              </a:rPr>
              <a:t>l'égalité des chances </a:t>
            </a:r>
            <a:r>
              <a:rPr lang="fr-FR" sz="1800" dirty="0"/>
              <a:t>entre les candidats, des aménagements aux conditions de passation des </a:t>
            </a:r>
            <a:r>
              <a:rPr lang="fr-FR" sz="1800" b="1" dirty="0">
                <a:solidFill>
                  <a:srgbClr val="0070C0"/>
                </a:solidFill>
              </a:rPr>
              <a:t>épreuves orales, écrites, pratiques ou de contrôle continu</a:t>
            </a:r>
            <a:r>
              <a:rPr lang="fr-FR" sz="1800" dirty="0"/>
              <a:t> des examens ou concours de l'enseignement scolaire et de </a:t>
            </a:r>
            <a:r>
              <a:rPr lang="fr-FR" sz="1800" b="1" dirty="0">
                <a:solidFill>
                  <a:srgbClr val="0070C0"/>
                </a:solidFill>
              </a:rPr>
              <a:t>l'enseignement supérieur</a:t>
            </a:r>
            <a:r>
              <a:rPr lang="fr-FR" sz="1800" dirty="0"/>
              <a:t>, rendus nécessaires en raison d'un </a:t>
            </a:r>
            <a:r>
              <a:rPr lang="fr-FR" sz="1800" b="1" dirty="0">
                <a:solidFill>
                  <a:srgbClr val="0070C0"/>
                </a:solidFill>
              </a:rPr>
              <a:t>handicap</a:t>
            </a:r>
            <a:r>
              <a:rPr lang="fr-FR" sz="1800" dirty="0"/>
              <a:t> ou d'un </a:t>
            </a:r>
            <a:r>
              <a:rPr lang="fr-FR" sz="1800" b="1" dirty="0">
                <a:solidFill>
                  <a:srgbClr val="0070C0"/>
                </a:solidFill>
              </a:rPr>
              <a:t>trouble de la santé invalidant</a:t>
            </a:r>
            <a:r>
              <a:rPr lang="fr-FR" sz="1800" dirty="0"/>
              <a:t>, sont prévus par décret. Ces aménagements peuvent inclure notamment </a:t>
            </a:r>
            <a:r>
              <a:rPr lang="fr-FR" sz="1800" b="1" dirty="0">
                <a:solidFill>
                  <a:srgbClr val="0070C0"/>
                </a:solidFill>
              </a:rPr>
              <a:t>l'octroi d'un temps supplémentaire </a:t>
            </a:r>
            <a:r>
              <a:rPr lang="fr-FR" sz="1800" dirty="0"/>
              <a:t>et sa prise en compte dans le déroulement des épreuves, la </a:t>
            </a:r>
            <a:r>
              <a:rPr lang="fr-FR" sz="1800" b="1" dirty="0">
                <a:solidFill>
                  <a:srgbClr val="0070C0"/>
                </a:solidFill>
              </a:rPr>
              <a:t>présence d'un assistant</a:t>
            </a:r>
            <a:r>
              <a:rPr lang="fr-FR" sz="1800" dirty="0"/>
              <a:t>, un </a:t>
            </a:r>
            <a:r>
              <a:rPr lang="fr-FR" sz="1800" b="1" dirty="0">
                <a:solidFill>
                  <a:srgbClr val="0070C0"/>
                </a:solidFill>
              </a:rPr>
              <a:t>dispositif de communication adapté</a:t>
            </a:r>
            <a:r>
              <a:rPr lang="fr-FR" sz="1800" dirty="0"/>
              <a:t>, la mise à disposition d'un </a:t>
            </a:r>
            <a:r>
              <a:rPr lang="fr-FR" sz="1800" b="1" dirty="0">
                <a:solidFill>
                  <a:srgbClr val="0070C0"/>
                </a:solidFill>
              </a:rPr>
              <a:t>équipement adapté </a:t>
            </a:r>
            <a:r>
              <a:rPr lang="fr-FR" sz="1800" dirty="0"/>
              <a:t>ou l'utilisation, par le candidat, de </a:t>
            </a:r>
            <a:r>
              <a:rPr lang="fr-FR" sz="1800" b="1" dirty="0">
                <a:solidFill>
                  <a:srgbClr val="0070C0"/>
                </a:solidFill>
              </a:rPr>
              <a:t>son équipement personnel</a:t>
            </a:r>
            <a:r>
              <a:rPr lang="fr-FR" sz="1800" dirty="0"/>
              <a:t>.</a:t>
            </a:r>
            <a:endParaRPr lang="fr-FR" sz="40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52609246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smtClean="0"/>
              <a:t>D 613-26 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8</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a:xfrm>
            <a:off x="359999" y="1256094"/>
            <a:ext cx="8424000" cy="3527405"/>
          </a:xfrm>
        </p:spPr>
        <p:txBody>
          <a:bodyPr/>
          <a:lstStyle/>
          <a:p>
            <a:r>
              <a:rPr lang="fr-FR" sz="1300" dirty="0"/>
              <a:t>Les candidats aux examens ou concours de l'enseignement supérieur organisés par le ministre chargé de l'enseignement supérieur et par le ministre chargé de la culture, ainsi que par le ministre de la défense pour ce qui concerne les écoles d'ingénieurs sous tutelle de la direction générale de l'armement du ministère de la défense, qui présentent un handicap peuvent bénéficier d'aménagements portant sur :</a:t>
            </a:r>
            <a:r>
              <a:rPr lang="fr-FR" sz="1300" dirty="0"/>
              <a:t/>
            </a:r>
            <a:br>
              <a:rPr lang="fr-FR" sz="1300" dirty="0"/>
            </a:br>
            <a:r>
              <a:rPr lang="fr-FR" sz="1300" dirty="0" smtClean="0"/>
              <a:t>1</a:t>
            </a:r>
            <a:r>
              <a:rPr lang="fr-FR" sz="1300" dirty="0"/>
              <a:t>° </a:t>
            </a:r>
            <a:r>
              <a:rPr lang="fr-FR" sz="1300" b="1" dirty="0">
                <a:solidFill>
                  <a:srgbClr val="0070C0"/>
                </a:solidFill>
              </a:rPr>
              <a:t>Les conditions de déroulement des épreuves</a:t>
            </a:r>
            <a:r>
              <a:rPr lang="fr-FR" sz="1300" dirty="0"/>
              <a:t>, de nature à leur permettre de bénéficier des </a:t>
            </a:r>
            <a:r>
              <a:rPr lang="fr-FR" sz="1300" b="1" dirty="0">
                <a:solidFill>
                  <a:srgbClr val="0070C0"/>
                </a:solidFill>
              </a:rPr>
              <a:t>conditions matérielles</a:t>
            </a:r>
            <a:r>
              <a:rPr lang="fr-FR" sz="1300" dirty="0"/>
              <a:t> ainsi que des </a:t>
            </a:r>
            <a:r>
              <a:rPr lang="fr-FR" sz="1300" b="1" dirty="0">
                <a:solidFill>
                  <a:srgbClr val="0070C0"/>
                </a:solidFill>
              </a:rPr>
              <a:t>aides techniques et humaines </a:t>
            </a:r>
            <a:r>
              <a:rPr lang="fr-FR" sz="1300" dirty="0"/>
              <a:t>appropriées à leur situation ;</a:t>
            </a:r>
            <a:r>
              <a:rPr lang="fr-FR" sz="1300" dirty="0"/>
              <a:t/>
            </a:r>
            <a:br>
              <a:rPr lang="fr-FR" sz="1300" dirty="0"/>
            </a:br>
            <a:r>
              <a:rPr lang="fr-FR" sz="1300" dirty="0" smtClean="0"/>
              <a:t>2</a:t>
            </a:r>
            <a:r>
              <a:rPr lang="fr-FR" sz="1300" dirty="0"/>
              <a:t>° </a:t>
            </a:r>
            <a:r>
              <a:rPr lang="fr-FR" sz="1300" b="1" dirty="0">
                <a:solidFill>
                  <a:srgbClr val="0070C0"/>
                </a:solidFill>
              </a:rPr>
              <a:t>Une majoration du temps imparti </a:t>
            </a:r>
            <a:r>
              <a:rPr lang="fr-FR" sz="1300" dirty="0"/>
              <a:t>pour une ou plusieurs épreuves, </a:t>
            </a:r>
            <a:r>
              <a:rPr lang="fr-FR" sz="1300" b="1" dirty="0">
                <a:solidFill>
                  <a:srgbClr val="0070C0"/>
                </a:solidFill>
              </a:rPr>
              <a:t>qui ne peut excéder le tiers du temps </a:t>
            </a:r>
            <a:r>
              <a:rPr lang="fr-FR" sz="1300" dirty="0"/>
              <a:t>normalement prévu pour chacune d'elles. Toutefois, cette majoration peut être allongée, eu égard à la situation exceptionnelle du candidat, sur demande motivée du médecin et portée dans l'avis mentionné à l'article </a:t>
            </a:r>
            <a:r>
              <a:rPr lang="fr-FR" sz="1300" u="sng" dirty="0">
                <a:hlinkClick r:id="rId2"/>
              </a:rPr>
              <a:t>D. 613-27</a:t>
            </a:r>
            <a:r>
              <a:rPr lang="fr-FR" sz="1300" dirty="0"/>
              <a:t> ;</a:t>
            </a:r>
            <a:r>
              <a:rPr lang="fr-FR" sz="1300" dirty="0"/>
              <a:t/>
            </a:r>
            <a:br>
              <a:rPr lang="fr-FR" sz="1300" dirty="0"/>
            </a:br>
            <a:r>
              <a:rPr lang="fr-FR" sz="1300" dirty="0" smtClean="0"/>
              <a:t>3</a:t>
            </a:r>
            <a:r>
              <a:rPr lang="fr-FR" sz="1300" dirty="0"/>
              <a:t>° La </a:t>
            </a:r>
            <a:r>
              <a:rPr lang="fr-FR" sz="1300" b="1" dirty="0">
                <a:solidFill>
                  <a:srgbClr val="0070C0"/>
                </a:solidFill>
              </a:rPr>
              <a:t>conservation, durant cinq ans, des notes </a:t>
            </a:r>
            <a:r>
              <a:rPr lang="fr-FR" sz="1300" dirty="0"/>
              <a:t>à des épreuves ou des unités obtenues à l'examen ou au concours ainsi que, le cas échéant, le bénéfice d'acquis obtenus dans le cadre de la procédure de validation des acquis de l'expérience fixée à la section 2 du présent chapitre ;</a:t>
            </a:r>
            <a:r>
              <a:rPr lang="fr-FR" sz="1300" dirty="0"/>
              <a:t/>
            </a:r>
            <a:br>
              <a:rPr lang="fr-FR" sz="1300" dirty="0"/>
            </a:br>
            <a:r>
              <a:rPr lang="fr-FR" sz="1300" dirty="0" smtClean="0"/>
              <a:t>4</a:t>
            </a:r>
            <a:r>
              <a:rPr lang="fr-FR" sz="1300" dirty="0"/>
              <a:t>° </a:t>
            </a:r>
            <a:r>
              <a:rPr lang="fr-FR" sz="1300" b="1" dirty="0">
                <a:solidFill>
                  <a:srgbClr val="0070C0"/>
                </a:solidFill>
              </a:rPr>
              <a:t>L'étalement sur plusieurs sessions </a:t>
            </a:r>
            <a:r>
              <a:rPr lang="fr-FR" sz="1300" dirty="0"/>
              <a:t>du passage des épreuves ;</a:t>
            </a:r>
            <a:r>
              <a:rPr lang="fr-FR" sz="1300" dirty="0"/>
              <a:t/>
            </a:r>
            <a:br>
              <a:rPr lang="fr-FR" sz="1300" dirty="0"/>
            </a:br>
            <a:r>
              <a:rPr lang="fr-FR" sz="1300" dirty="0" smtClean="0"/>
              <a:t>5</a:t>
            </a:r>
            <a:r>
              <a:rPr lang="fr-FR" sz="1300" dirty="0"/>
              <a:t>° </a:t>
            </a:r>
            <a:r>
              <a:rPr lang="fr-FR" sz="1300" b="1" dirty="0">
                <a:solidFill>
                  <a:srgbClr val="0070C0"/>
                </a:solidFill>
              </a:rPr>
              <a:t>Des adaptations ou des dispenses d'épreuves</a:t>
            </a:r>
            <a:r>
              <a:rPr lang="fr-FR" sz="1300" dirty="0"/>
              <a:t>, rendues nécessaires par certaines situations de handicap, dans les conditions prévues par arrêté du ministre chargé de l'enseignement supérieur, du ministre chargé de la culture ou du président ou directeur de l'établissement.</a:t>
            </a:r>
            <a:endParaRPr lang="fr-FR" sz="1300" dirty="0"/>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331017226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02245DC0-ACFE-45E3-A43D-13245C8D04E5}"/>
              </a:ext>
            </a:extLst>
          </p:cNvPr>
          <p:cNvSpPr>
            <a:spLocks noGrp="1"/>
          </p:cNvSpPr>
          <p:nvPr>
            <p:ph type="title"/>
          </p:nvPr>
        </p:nvSpPr>
        <p:spPr/>
        <p:txBody>
          <a:bodyPr/>
          <a:lstStyle/>
          <a:p>
            <a:r>
              <a:rPr lang="fr-FR" dirty="0"/>
              <a:t>D </a:t>
            </a:r>
            <a:r>
              <a:rPr lang="fr-FR" dirty="0" smtClean="0"/>
              <a:t>613-27 </a:t>
            </a:r>
            <a:r>
              <a:rPr lang="fr-FR" dirty="0"/>
              <a:t>du code de l’éducation</a:t>
            </a:r>
            <a:endParaRPr lang="fr-FR" dirty="0"/>
          </a:p>
        </p:txBody>
      </p:sp>
      <p:sp>
        <p:nvSpPr>
          <p:cNvPr id="4" name="Espace réservé de la date 3">
            <a:extLst>
              <a:ext uri="{FF2B5EF4-FFF2-40B4-BE49-F238E27FC236}">
                <a16:creationId xmlns:a16="http://schemas.microsoft.com/office/drawing/2014/main" id="{1933A043-03F9-41E0-A108-DD35CA522B82}"/>
              </a:ext>
            </a:extLst>
          </p:cNvPr>
          <p:cNvSpPr>
            <a:spLocks noGrp="1"/>
          </p:cNvSpPr>
          <p:nvPr>
            <p:ph type="dt" sz="half" idx="10"/>
          </p:nvPr>
        </p:nvSpPr>
        <p:spPr/>
        <p:txBody>
          <a:bodyPr/>
          <a:lstStyle/>
          <a:p>
            <a:pPr algn="r"/>
            <a:r>
              <a:rPr lang="fr-FR" cap="all"/>
              <a:t>XX/XX/XXXX</a:t>
            </a:r>
            <a:endParaRPr lang="fr-FR" cap="all" dirty="0"/>
          </a:p>
        </p:txBody>
      </p:sp>
      <p:sp>
        <p:nvSpPr>
          <p:cNvPr id="5" name="Espace réservé du pied de page 4">
            <a:extLst>
              <a:ext uri="{FF2B5EF4-FFF2-40B4-BE49-F238E27FC236}">
                <a16:creationId xmlns:a16="http://schemas.microsoft.com/office/drawing/2014/main" id="{78D9573D-3917-4C88-B393-99DBF6929038}"/>
              </a:ext>
            </a:extLst>
          </p:cNvPr>
          <p:cNvSpPr>
            <a:spLocks noGrp="1"/>
          </p:cNvSpPr>
          <p:nvPr>
            <p:ph type="ftr" sz="quarter" idx="11"/>
          </p:nvPr>
        </p:nvSpPr>
        <p:spPr/>
        <p:txBody>
          <a:bodyPr/>
          <a:lstStyle/>
          <a:p>
            <a:r>
              <a:rPr lang="fr-FR"/>
              <a:t>Intitulé de la direction ou de l’organisme rattaché</a:t>
            </a:r>
            <a:endParaRPr lang="fr-FR" dirty="0"/>
          </a:p>
        </p:txBody>
      </p:sp>
      <p:sp>
        <p:nvSpPr>
          <p:cNvPr id="6" name="Espace réservé du numéro de diapositive 5">
            <a:extLst>
              <a:ext uri="{FF2B5EF4-FFF2-40B4-BE49-F238E27FC236}">
                <a16:creationId xmlns:a16="http://schemas.microsoft.com/office/drawing/2014/main" id="{043AE4A6-71E7-4B23-A177-769DF00CDBAC}"/>
              </a:ext>
            </a:extLst>
          </p:cNvPr>
          <p:cNvSpPr>
            <a:spLocks noGrp="1"/>
          </p:cNvSpPr>
          <p:nvPr>
            <p:ph type="sldNum" sz="quarter" idx="12"/>
          </p:nvPr>
        </p:nvSpPr>
        <p:spPr/>
        <p:txBody>
          <a:bodyPr/>
          <a:lstStyle/>
          <a:p>
            <a:fld id="{733122C9-A0B9-462F-8757-0847AD287B63}" type="slidenum">
              <a:rPr lang="fr-FR" smtClean="0"/>
              <a:pPr/>
              <a:t>9</a:t>
            </a:fld>
            <a:endParaRPr lang="fr-FR" dirty="0"/>
          </a:p>
        </p:txBody>
      </p:sp>
      <p:sp>
        <p:nvSpPr>
          <p:cNvPr id="9" name="Espace réservé du contenu 8">
            <a:extLst>
              <a:ext uri="{FF2B5EF4-FFF2-40B4-BE49-F238E27FC236}">
                <a16:creationId xmlns:a16="http://schemas.microsoft.com/office/drawing/2014/main" id="{E239360B-31F4-45E5-B281-025E9495F052}"/>
              </a:ext>
            </a:extLst>
          </p:cNvPr>
          <p:cNvSpPr>
            <a:spLocks noGrp="1"/>
          </p:cNvSpPr>
          <p:nvPr>
            <p:ph sz="quarter" idx="14"/>
          </p:nvPr>
        </p:nvSpPr>
        <p:spPr>
          <a:xfrm>
            <a:off x="359998" y="1836000"/>
            <a:ext cx="8424000" cy="2947500"/>
          </a:xfrm>
        </p:spPr>
        <p:txBody>
          <a:bodyPr/>
          <a:lstStyle/>
          <a:p>
            <a:r>
              <a:rPr lang="fr-FR" sz="1600" dirty="0"/>
              <a:t>Les candidats sollicitant un aménagement des conditions d'examen ou de concours </a:t>
            </a:r>
            <a:r>
              <a:rPr lang="fr-FR" sz="1600" b="1" dirty="0">
                <a:solidFill>
                  <a:srgbClr val="0070C0"/>
                </a:solidFill>
              </a:rPr>
              <a:t>adressent leur demande à l'un des médecins désignés par la Commission des droits et de l'autonomie des personnes handicapées</a:t>
            </a:r>
            <a:r>
              <a:rPr lang="fr-FR" sz="1600" dirty="0"/>
              <a:t>.</a:t>
            </a:r>
          </a:p>
          <a:p>
            <a:r>
              <a:rPr lang="fr-FR" sz="1600" dirty="0"/>
              <a:t>La demande doit être formulée au plus tard à la </a:t>
            </a:r>
            <a:r>
              <a:rPr lang="fr-FR" sz="1600" b="1" dirty="0">
                <a:solidFill>
                  <a:srgbClr val="0070C0"/>
                </a:solidFill>
              </a:rPr>
              <a:t>date limite d'inscription à l'examen </a:t>
            </a:r>
            <a:r>
              <a:rPr lang="fr-FR" sz="1600" dirty="0"/>
              <a:t>ou au concours concerné, sauf dans le cas où la situation de handicap s'est révélée ou s'est modifiée après cette échéance.</a:t>
            </a:r>
            <a:br>
              <a:rPr lang="fr-FR" sz="1600" dirty="0"/>
            </a:br>
            <a:r>
              <a:rPr lang="fr-FR" sz="1600" dirty="0"/>
              <a:t/>
            </a:r>
            <a:br>
              <a:rPr lang="fr-FR" sz="1600" dirty="0"/>
            </a:br>
            <a:r>
              <a:rPr lang="fr-FR" sz="1600" dirty="0"/>
              <a:t>Le </a:t>
            </a:r>
            <a:r>
              <a:rPr lang="fr-FR" sz="1600" b="1" dirty="0">
                <a:solidFill>
                  <a:srgbClr val="0070C0"/>
                </a:solidFill>
              </a:rPr>
              <a:t>médecin rend un avis</a:t>
            </a:r>
            <a:r>
              <a:rPr lang="fr-FR" sz="1600" dirty="0"/>
              <a:t>, qui est adressé au candidat et à l'autorité administrative compétente pour organiser l'examen ou le concours, dans lequel il propose des aménagements. </a:t>
            </a:r>
            <a:r>
              <a:rPr lang="fr-FR" sz="1600" b="1" dirty="0">
                <a:solidFill>
                  <a:srgbClr val="0070C0"/>
                </a:solidFill>
              </a:rPr>
              <a:t>L'autorité administrative décide des aménagements accordés </a:t>
            </a:r>
            <a:r>
              <a:rPr lang="fr-FR" sz="1600" dirty="0"/>
              <a:t>et notifie sa décision au candidat.</a:t>
            </a:r>
          </a:p>
        </p:txBody>
      </p:sp>
      <p:sp>
        <p:nvSpPr>
          <p:cNvPr id="8" name="Espace réservé du texte 7">
            <a:extLst>
              <a:ext uri="{FF2B5EF4-FFF2-40B4-BE49-F238E27FC236}">
                <a16:creationId xmlns:a16="http://schemas.microsoft.com/office/drawing/2014/main" id="{C01D4374-2238-4B41-A459-2BA32C9948A4}"/>
              </a:ext>
            </a:extLst>
          </p:cNvPr>
          <p:cNvSpPr>
            <a:spLocks noGrp="1"/>
          </p:cNvSpPr>
          <p:nvPr>
            <p:ph type="body" sz="quarter" idx="13"/>
          </p:nvPr>
        </p:nvSpPr>
        <p:spPr/>
        <p:txBody>
          <a:bodyPr/>
          <a:lstStyle/>
          <a:p>
            <a:endParaRPr lang="fr-FR"/>
          </a:p>
        </p:txBody>
      </p:sp>
    </p:spTree>
    <p:extLst>
      <p:ext uri="{BB962C8B-B14F-4D97-AF65-F5344CB8AC3E}">
        <p14:creationId xmlns:p14="http://schemas.microsoft.com/office/powerpoint/2010/main" val="119104754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5FEE13-FEC8-4F1C-8222-8648587329A0}">
  <ds:schemaRefs>
    <ds:schemaRef ds:uri="http://purl.org/dc/elements/1.1/"/>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65662F79-321F-4545-8B42-162A587BE5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57A1D6-DBE0-4F71-AA10-B9F6DCEE3E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MINISTÈRIEL</Template>
  <TotalTime>1413</TotalTime>
  <Words>8340</Words>
  <Application>Microsoft Office PowerPoint</Application>
  <PresentationFormat>Affichage à l'écran (16:9)</PresentationFormat>
  <Paragraphs>432</Paragraphs>
  <Slides>53</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53</vt:i4>
      </vt:variant>
    </vt:vector>
  </HeadingPairs>
  <TitlesOfParts>
    <vt:vector size="58" baseType="lpstr">
      <vt:lpstr>Arial</vt:lpstr>
      <vt:lpstr>Calibri</vt:lpstr>
      <vt:lpstr>Roboto</vt:lpstr>
      <vt:lpstr>Wingdings</vt:lpstr>
      <vt:lpstr>MINISTÈRIEL</vt:lpstr>
      <vt:lpstr>Présentation PowerPoint</vt:lpstr>
      <vt:lpstr>Présentation PowerPoint</vt:lpstr>
      <vt:lpstr>Présentation PowerPoint</vt:lpstr>
      <vt:lpstr>Présentation PowerPoint</vt:lpstr>
      <vt:lpstr>Les aménagements d’examen</vt:lpstr>
      <vt:lpstr>Les aménagements d’examen</vt:lpstr>
      <vt:lpstr>L. 112-4 du code de l’éducation</vt:lpstr>
      <vt:lpstr>D 613-26 du code de l’éducation</vt:lpstr>
      <vt:lpstr>D 613-27 du code de l’éducation</vt:lpstr>
      <vt:lpstr>D 613-27-1 du code de l’éducation</vt:lpstr>
      <vt:lpstr>D 613-27-2 du code de l’éducation</vt:lpstr>
      <vt:lpstr>D 613-28 du code de l’éducation</vt:lpstr>
      <vt:lpstr>D 613-29 du code de l’éducation</vt:lpstr>
      <vt:lpstr>D 613-30 du code de l’éducation</vt:lpstr>
      <vt:lpstr>Circulaire de 2023</vt:lpstr>
      <vt:lpstr>Les apports de la nouvelle circulaire</vt:lpstr>
      <vt:lpstr>Les apports de la nouvelle circulaire</vt:lpstr>
      <vt:lpstr>Les apports de la nouvelle circulaire</vt:lpstr>
      <vt:lpstr>2. L’insertion professionnelle : les stages, l’apprentissage, l’emploi  </vt:lpstr>
      <vt:lpstr>Présentation PowerPoint</vt:lpstr>
      <vt:lpstr>Présentation PowerPoint</vt:lpstr>
      <vt:lpstr>Non discrimination &amp; emploi</vt:lpstr>
      <vt:lpstr>Mesures appropriées, aménagements raisonnables</vt:lpstr>
      <vt:lpstr>La définition : «  travailleur handicapé »</vt:lpstr>
      <vt:lpstr>L’obligation d’emploi des travailleurs handicapés</vt:lpstr>
      <vt:lpstr>Bénéficiaires de l’obligation d’emploi</vt:lpstr>
      <vt:lpstr>S’acquitter de l’obligation d’emploi</vt:lpstr>
      <vt:lpstr>La reconnaissance de la qualité de travailleur handicapé</vt:lpstr>
      <vt:lpstr>Les missions du service public de l’enseignement supérieur</vt:lpstr>
      <vt:lpstr>Le cadre national des formations </vt:lpstr>
      <vt:lpstr>Au niveau de l’établissement</vt:lpstr>
      <vt:lpstr>Observatoire (suite)</vt:lpstr>
      <vt:lpstr>Les stages</vt:lpstr>
      <vt:lpstr>Les stages</vt:lpstr>
      <vt:lpstr>Finalités</vt:lpstr>
      <vt:lpstr>Rôle de l’établissement d’enseignement supérieur </vt:lpstr>
      <vt:lpstr>Rappels sur les stages  </vt:lpstr>
      <vt:lpstr>Interruption de stage</vt:lpstr>
      <vt:lpstr>La convention de stage</vt:lpstr>
      <vt:lpstr>Présentation PowerPoint</vt:lpstr>
      <vt:lpstr>Scolarité et assiduité </vt:lpstr>
      <vt:lpstr>Les cas des régimes spéciaux d’études et des aménagements – Guide des stages</vt:lpstr>
      <vt:lpstr>Présentation PowerPoint</vt:lpstr>
      <vt:lpstr>Les droits spécifiques des apprentis en situation de handicap</vt:lpstr>
      <vt:lpstr>Les droits spécifiques des apprentis en situation de handicap</vt:lpstr>
      <vt:lpstr>Les acteurs</vt:lpstr>
      <vt:lpstr>Le médecin du travail</vt:lpstr>
      <vt:lpstr>Le plan régional d’insertion des travailleurs handicapés (PRITH)</vt:lpstr>
      <vt:lpstr>L’AGEFIPH</vt:lpstr>
      <vt:lpstr>Des organismes de placement </vt:lpstr>
      <vt:lpstr>FIPH-FP</vt:lpstr>
      <vt:lpstr>Ressources </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ALAIN BOUHOURS</cp:lastModifiedBy>
  <cp:revision>126</cp:revision>
  <dcterms:created xsi:type="dcterms:W3CDTF">2020-03-05T15:21:24Z</dcterms:created>
  <dcterms:modified xsi:type="dcterms:W3CDTF">2023-06-21T18:43:59Z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