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66" r:id="rId3"/>
    <p:sldId id="268" r:id="rId4"/>
    <p:sldId id="260" r:id="rId5"/>
    <p:sldId id="267" r:id="rId6"/>
    <p:sldId id="269" r:id="rId7"/>
    <p:sldId id="271" r:id="rId8"/>
    <p:sldId id="273" r:id="rId9"/>
    <p:sldId id="275" r:id="rId10"/>
    <p:sldId id="274"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38" autoAdjust="0"/>
    <p:restoredTop sz="94660"/>
  </p:normalViewPr>
  <p:slideViewPr>
    <p:cSldViewPr snapToGrid="0">
      <p:cViewPr varScale="1">
        <p:scale>
          <a:sx n="122" d="100"/>
          <a:sy n="122" d="100"/>
        </p:scale>
        <p:origin x="55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A1798E-AD88-4A35-8220-9ADD8DF98AC6}" type="datetimeFigureOut">
              <a:rPr lang="fr-FR" smtClean="0"/>
              <a:t>16/06/2023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8E12B2-A639-4D52-BD56-6B1D2D72937E}" type="slidenum">
              <a:rPr lang="fr-FR" smtClean="0"/>
              <a:t>‹N°›</a:t>
            </a:fld>
            <a:endParaRPr lang="fr-FR"/>
          </a:p>
        </p:txBody>
      </p:sp>
    </p:spTree>
    <p:extLst>
      <p:ext uri="{BB962C8B-B14F-4D97-AF65-F5344CB8AC3E}">
        <p14:creationId xmlns:p14="http://schemas.microsoft.com/office/powerpoint/2010/main" val="1328975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3B0BC876-1BE8-4481-9BE8-0541E7252849}" type="datetimeFigureOut">
              <a:rPr lang="fr-FR" smtClean="0"/>
              <a:t>16/06/2023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61A22B-F9EC-4501-8126-D9955E903FAF}" type="slidenum">
              <a:rPr lang="fr-FR" smtClean="0"/>
              <a:t>‹N°›</a:t>
            </a:fld>
            <a:endParaRPr lang="fr-FR"/>
          </a:p>
        </p:txBody>
      </p:sp>
    </p:spTree>
    <p:extLst>
      <p:ext uri="{BB962C8B-B14F-4D97-AF65-F5344CB8AC3E}">
        <p14:creationId xmlns:p14="http://schemas.microsoft.com/office/powerpoint/2010/main" val="1108825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B0BC876-1BE8-4481-9BE8-0541E7252849}" type="datetimeFigureOut">
              <a:rPr lang="fr-FR" smtClean="0"/>
              <a:t>16/06/2023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61A22B-F9EC-4501-8126-D9955E903FAF}" type="slidenum">
              <a:rPr lang="fr-FR" smtClean="0"/>
              <a:t>‹N°›</a:t>
            </a:fld>
            <a:endParaRPr lang="fr-FR"/>
          </a:p>
        </p:txBody>
      </p:sp>
    </p:spTree>
    <p:extLst>
      <p:ext uri="{BB962C8B-B14F-4D97-AF65-F5344CB8AC3E}">
        <p14:creationId xmlns:p14="http://schemas.microsoft.com/office/powerpoint/2010/main" val="3977182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B0BC876-1BE8-4481-9BE8-0541E7252849}" type="datetimeFigureOut">
              <a:rPr lang="fr-FR" smtClean="0"/>
              <a:t>16/06/2023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61A22B-F9EC-4501-8126-D9955E903FAF}" type="slidenum">
              <a:rPr lang="fr-FR" smtClean="0"/>
              <a:t>‹N°›</a:t>
            </a:fld>
            <a:endParaRPr lang="fr-FR"/>
          </a:p>
        </p:txBody>
      </p:sp>
    </p:spTree>
    <p:extLst>
      <p:ext uri="{BB962C8B-B14F-4D97-AF65-F5344CB8AC3E}">
        <p14:creationId xmlns:p14="http://schemas.microsoft.com/office/powerpoint/2010/main" val="3746453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479999" y="1200000"/>
            <a:ext cx="11232000" cy="960000"/>
          </a:xfrm>
        </p:spPr>
        <p:txBody>
          <a:bodyPr/>
          <a:lstStyle/>
          <a:p>
            <a:r>
              <a:rPr lang="fr-FR" noProof="0" dirty="0"/>
              <a:t>Titre</a:t>
            </a:r>
            <a:endParaRPr lang="fr-FR" dirty="0"/>
          </a:p>
        </p:txBody>
      </p:sp>
      <p:sp>
        <p:nvSpPr>
          <p:cNvPr id="5" name="Espace réservé de la date 4"/>
          <p:cNvSpPr>
            <a:spLocks noGrp="1"/>
          </p:cNvSpPr>
          <p:nvPr>
            <p:ph type="dt" sz="half" idx="10"/>
          </p:nvPr>
        </p:nvSpPr>
        <p:spPr bwMode="gray"/>
        <p:txBody>
          <a:bodyPr/>
          <a:lstStyle/>
          <a:p>
            <a:pPr algn="r"/>
            <a:r>
              <a:rPr lang="fr-FR" cap="all" dirty="0"/>
              <a:t>09/03/2021</a:t>
            </a:r>
          </a:p>
        </p:txBody>
      </p:sp>
      <p:sp>
        <p:nvSpPr>
          <p:cNvPr id="6" name="Espace réservé du pied de page 5"/>
          <p:cNvSpPr>
            <a:spLocks noGrp="1"/>
          </p:cNvSpPr>
          <p:nvPr>
            <p:ph type="ftr" sz="quarter" idx="11"/>
          </p:nvPr>
        </p:nvSpPr>
        <p:spPr bwMode="gray"/>
        <p:txBody>
          <a:bodyPr/>
          <a:lstStyle/>
          <a:p>
            <a:r>
              <a:rPr lang="fr-FR" dirty="0"/>
              <a:t>DAJ/Mission « Protection des données », Académie de Nantes</a:t>
            </a:r>
          </a:p>
        </p:txBody>
      </p:sp>
      <p:sp>
        <p:nvSpPr>
          <p:cNvPr id="7" name="Espace réservé du numéro de diapositive 6"/>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9" name="Espace réservé du contenu 8"/>
          <p:cNvSpPr>
            <a:spLocks noGrp="1"/>
          </p:cNvSpPr>
          <p:nvPr>
            <p:ph sz="quarter" idx="14" hasCustomPrompt="1"/>
          </p:nvPr>
        </p:nvSpPr>
        <p:spPr bwMode="gray">
          <a:xfrm>
            <a:off x="479997" y="2448000"/>
            <a:ext cx="11232000" cy="3432000"/>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9"/>
          <p:cNvSpPr>
            <a:spLocks noGrp="1"/>
          </p:cNvSpPr>
          <p:nvPr>
            <p:ph type="body" sz="quarter" idx="13" hasCustomPrompt="1"/>
          </p:nvPr>
        </p:nvSpPr>
        <p:spPr bwMode="gray">
          <a:xfrm>
            <a:off x="4416000" y="240000"/>
            <a:ext cx="7296000" cy="480000"/>
          </a:xfrm>
        </p:spPr>
        <p:txBody>
          <a:bodyPr/>
          <a:lstStyle>
            <a:lvl1pPr marL="143996" indent="-143996" algn="r">
              <a:spcAft>
                <a:spcPts val="0"/>
              </a:spcAft>
              <a:buFont typeface="+mj-lt"/>
              <a:buAutoNum type="arabicPeriod"/>
              <a:defRPr sz="1000" b="1"/>
            </a:lvl1pPr>
            <a:lvl2pPr marL="143996" indent="-143996" algn="r">
              <a:spcBef>
                <a:spcPts val="0"/>
              </a:spcBef>
              <a:spcAft>
                <a:spcPts val="0"/>
              </a:spcAft>
              <a:buFont typeface="+mj-lt"/>
              <a:buAutoNum type="alphaLcPeriod"/>
              <a:defRPr sz="1000"/>
            </a:lvl2pPr>
          </a:lstStyle>
          <a:p>
            <a:pPr lvl="0"/>
            <a:r>
              <a:rPr lang="fr-FR" dirty="0"/>
              <a:t>Titre</a:t>
            </a:r>
          </a:p>
          <a:p>
            <a:pPr lvl="1"/>
            <a:r>
              <a:rPr lang="fr-FR" dirty="0"/>
              <a:t>Sous-titre</a:t>
            </a:r>
          </a:p>
        </p:txBody>
      </p:sp>
    </p:spTree>
    <p:extLst>
      <p:ext uri="{BB962C8B-B14F-4D97-AF65-F5344CB8AC3E}">
        <p14:creationId xmlns:p14="http://schemas.microsoft.com/office/powerpoint/2010/main" val="1022233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B0BC876-1BE8-4481-9BE8-0541E7252849}" type="datetimeFigureOut">
              <a:rPr lang="fr-FR" smtClean="0"/>
              <a:t>16/06/2023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61A22B-F9EC-4501-8126-D9955E903FAF}" type="slidenum">
              <a:rPr lang="fr-FR" smtClean="0"/>
              <a:t>‹N°›</a:t>
            </a:fld>
            <a:endParaRPr lang="fr-FR"/>
          </a:p>
        </p:txBody>
      </p:sp>
    </p:spTree>
    <p:extLst>
      <p:ext uri="{BB962C8B-B14F-4D97-AF65-F5344CB8AC3E}">
        <p14:creationId xmlns:p14="http://schemas.microsoft.com/office/powerpoint/2010/main" val="4023350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3B0BC876-1BE8-4481-9BE8-0541E7252849}" type="datetimeFigureOut">
              <a:rPr lang="fr-FR" smtClean="0"/>
              <a:t>16/06/2023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61A22B-F9EC-4501-8126-D9955E903FAF}" type="slidenum">
              <a:rPr lang="fr-FR" smtClean="0"/>
              <a:t>‹N°›</a:t>
            </a:fld>
            <a:endParaRPr lang="fr-FR"/>
          </a:p>
        </p:txBody>
      </p:sp>
    </p:spTree>
    <p:extLst>
      <p:ext uri="{BB962C8B-B14F-4D97-AF65-F5344CB8AC3E}">
        <p14:creationId xmlns:p14="http://schemas.microsoft.com/office/powerpoint/2010/main" val="2240012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B0BC876-1BE8-4481-9BE8-0541E7252849}" type="datetimeFigureOut">
              <a:rPr lang="fr-FR" smtClean="0"/>
              <a:t>16/06/2023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C61A22B-F9EC-4501-8126-D9955E903FAF}" type="slidenum">
              <a:rPr lang="fr-FR" smtClean="0"/>
              <a:t>‹N°›</a:t>
            </a:fld>
            <a:endParaRPr lang="fr-FR"/>
          </a:p>
        </p:txBody>
      </p:sp>
    </p:spTree>
    <p:extLst>
      <p:ext uri="{BB962C8B-B14F-4D97-AF65-F5344CB8AC3E}">
        <p14:creationId xmlns:p14="http://schemas.microsoft.com/office/powerpoint/2010/main" val="3944682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B0BC876-1BE8-4481-9BE8-0541E7252849}" type="datetimeFigureOut">
              <a:rPr lang="fr-FR" smtClean="0"/>
              <a:t>16/06/2023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C61A22B-F9EC-4501-8126-D9955E903FAF}" type="slidenum">
              <a:rPr lang="fr-FR" smtClean="0"/>
              <a:t>‹N°›</a:t>
            </a:fld>
            <a:endParaRPr lang="fr-FR"/>
          </a:p>
        </p:txBody>
      </p:sp>
    </p:spTree>
    <p:extLst>
      <p:ext uri="{BB962C8B-B14F-4D97-AF65-F5344CB8AC3E}">
        <p14:creationId xmlns:p14="http://schemas.microsoft.com/office/powerpoint/2010/main" val="1445256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B0BC876-1BE8-4481-9BE8-0541E7252849}" type="datetimeFigureOut">
              <a:rPr lang="fr-FR" smtClean="0"/>
              <a:t>16/06/2023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C61A22B-F9EC-4501-8126-D9955E903FAF}" type="slidenum">
              <a:rPr lang="fr-FR" smtClean="0"/>
              <a:t>‹N°›</a:t>
            </a:fld>
            <a:endParaRPr lang="fr-FR"/>
          </a:p>
        </p:txBody>
      </p:sp>
    </p:spTree>
    <p:extLst>
      <p:ext uri="{BB962C8B-B14F-4D97-AF65-F5344CB8AC3E}">
        <p14:creationId xmlns:p14="http://schemas.microsoft.com/office/powerpoint/2010/main" val="3118917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B0BC876-1BE8-4481-9BE8-0541E7252849}" type="datetimeFigureOut">
              <a:rPr lang="fr-FR" smtClean="0"/>
              <a:t>16/06/2023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C61A22B-F9EC-4501-8126-D9955E903FAF}" type="slidenum">
              <a:rPr lang="fr-FR" smtClean="0"/>
              <a:t>‹N°›</a:t>
            </a:fld>
            <a:endParaRPr lang="fr-FR"/>
          </a:p>
        </p:txBody>
      </p:sp>
    </p:spTree>
    <p:extLst>
      <p:ext uri="{BB962C8B-B14F-4D97-AF65-F5344CB8AC3E}">
        <p14:creationId xmlns:p14="http://schemas.microsoft.com/office/powerpoint/2010/main" val="3342327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3B0BC876-1BE8-4481-9BE8-0541E7252849}" type="datetimeFigureOut">
              <a:rPr lang="fr-FR" smtClean="0"/>
              <a:t>16/06/2023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C61A22B-F9EC-4501-8126-D9955E903FAF}" type="slidenum">
              <a:rPr lang="fr-FR" smtClean="0"/>
              <a:t>‹N°›</a:t>
            </a:fld>
            <a:endParaRPr lang="fr-FR"/>
          </a:p>
        </p:txBody>
      </p:sp>
    </p:spTree>
    <p:extLst>
      <p:ext uri="{BB962C8B-B14F-4D97-AF65-F5344CB8AC3E}">
        <p14:creationId xmlns:p14="http://schemas.microsoft.com/office/powerpoint/2010/main" val="2602043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3B0BC876-1BE8-4481-9BE8-0541E7252849}" type="datetimeFigureOut">
              <a:rPr lang="fr-FR" smtClean="0"/>
              <a:t>16/06/2023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C61A22B-F9EC-4501-8126-D9955E903FAF}" type="slidenum">
              <a:rPr lang="fr-FR" smtClean="0"/>
              <a:t>‹N°›</a:t>
            </a:fld>
            <a:endParaRPr lang="fr-FR"/>
          </a:p>
        </p:txBody>
      </p:sp>
    </p:spTree>
    <p:extLst>
      <p:ext uri="{BB962C8B-B14F-4D97-AF65-F5344CB8AC3E}">
        <p14:creationId xmlns:p14="http://schemas.microsoft.com/office/powerpoint/2010/main" val="4268690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0BC876-1BE8-4481-9BE8-0541E7252849}" type="datetimeFigureOut">
              <a:rPr lang="fr-FR" smtClean="0"/>
              <a:t>16/06/2023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61A22B-F9EC-4501-8126-D9955E903FAF}" type="slidenum">
              <a:rPr lang="fr-FR" smtClean="0"/>
              <a:t>‹N°›</a:t>
            </a:fld>
            <a:endParaRPr lang="fr-FR"/>
          </a:p>
        </p:txBody>
      </p:sp>
    </p:spTree>
    <p:extLst>
      <p:ext uri="{BB962C8B-B14F-4D97-AF65-F5344CB8AC3E}">
        <p14:creationId xmlns:p14="http://schemas.microsoft.com/office/powerpoint/2010/main" val="1949195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cnil.fr/fr/adopter-les-six-bons-reflexes"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cnil.fr/fr/adopter-les-six-bons-reflexes"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www.cnil.fr/fr/adopter-les-six-bons-reflexes" TargetMode="External"/><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cnil.fr/fr/adopter-les-six-bons-reflexes"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cnil.fr/fr/adopter-les-six-bons-reflexes"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cnil.fr/fr/adopter-les-six-bons-reflexes" TargetMode="External"/><Relationship Id="rId1" Type="http://schemas.openxmlformats.org/officeDocument/2006/relationships/slideLayout" Target="../slideLayouts/slideLayout12.xml"/><Relationship Id="rId4" Type="http://schemas.openxmlformats.org/officeDocument/2006/relationships/hyperlink" Target="https://www.education.gouv.fr/bo/2005/24/MENA0501142J.ht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cnil.fr/fr/adopter-les-six-bons-reflexes"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cnil.fr/fr/adopter-les-six-bons-reflexes"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e la date 7"/>
          <p:cNvSpPr>
            <a:spLocks noGrp="1"/>
          </p:cNvSpPr>
          <p:nvPr>
            <p:ph type="dt" sz="half" idx="10"/>
          </p:nvPr>
        </p:nvSpPr>
        <p:spPr/>
        <p:txBody>
          <a:bodyPr/>
          <a:lstStyle/>
          <a:p>
            <a:r>
              <a:rPr lang="fr-FR" cap="all" dirty="0" smtClean="0"/>
              <a:t>22/06/2023</a:t>
            </a:r>
            <a:endParaRPr lang="fr-FR" cap="all" dirty="0"/>
          </a:p>
        </p:txBody>
      </p:sp>
      <p:sp>
        <p:nvSpPr>
          <p:cNvPr id="9" name="Espace réservé du pied de page 8"/>
          <p:cNvSpPr>
            <a:spLocks noGrp="1"/>
          </p:cNvSpPr>
          <p:nvPr>
            <p:ph type="ftr" sz="quarter" idx="11"/>
          </p:nvPr>
        </p:nvSpPr>
        <p:spPr/>
        <p:txBody>
          <a:bodyPr/>
          <a:lstStyle/>
          <a:p>
            <a:pPr algn="l"/>
            <a:r>
              <a:rPr lang="fr-FR" dirty="0" smtClean="0"/>
              <a:t>DAJ/Délégation à la protection des données</a:t>
            </a:r>
            <a:endParaRPr lang="fr-FR" dirty="0"/>
          </a:p>
        </p:txBody>
      </p:sp>
      <p:sp>
        <p:nvSpPr>
          <p:cNvPr id="12" name="Espace réservé du numéro de diapositive 11"/>
          <p:cNvSpPr>
            <a:spLocks noGrp="1"/>
          </p:cNvSpPr>
          <p:nvPr>
            <p:ph type="sldNum" sz="quarter" idx="12"/>
          </p:nvPr>
        </p:nvSpPr>
        <p:spPr/>
        <p:txBody>
          <a:bodyPr/>
          <a:lstStyle/>
          <a:p>
            <a:fld id="{733122C9-A0B9-462F-8757-0847AD287B63}" type="slidenum">
              <a:rPr lang="fr-FR" smtClean="0"/>
              <a:pPr/>
              <a:t>1</a:t>
            </a:fld>
            <a:endParaRPr lang="fr-FR" dirty="0"/>
          </a:p>
        </p:txBody>
      </p:sp>
      <p:sp>
        <p:nvSpPr>
          <p:cNvPr id="7" name="Espace réservé du texte 9"/>
          <p:cNvSpPr>
            <a:spLocks noGrp="1"/>
          </p:cNvSpPr>
          <p:nvPr>
            <p:ph type="body" sz="quarter" idx="13"/>
          </p:nvPr>
        </p:nvSpPr>
        <p:spPr>
          <a:xfrm>
            <a:off x="479997" y="2974630"/>
            <a:ext cx="2520898" cy="404460"/>
          </a:xfrm>
        </p:spPr>
        <p:txBody>
          <a:bodyPr>
            <a:noAutofit/>
          </a:bodyPr>
          <a:lstStyle/>
          <a:p>
            <a:pPr marL="180000" lvl="1" indent="0">
              <a:buNone/>
            </a:pPr>
            <a:r>
              <a:rPr lang="fr-FR" sz="1050" dirty="0" smtClean="0"/>
              <a:t>		</a:t>
            </a:r>
            <a:endParaRPr lang="fr-FR" sz="1050" dirty="0"/>
          </a:p>
        </p:txBody>
      </p:sp>
      <p:sp>
        <p:nvSpPr>
          <p:cNvPr id="6" name="Rectangle 5"/>
          <p:cNvSpPr/>
          <p:nvPr/>
        </p:nvSpPr>
        <p:spPr>
          <a:xfrm>
            <a:off x="628996" y="3390539"/>
            <a:ext cx="10724804" cy="2086725"/>
          </a:xfrm>
          <a:prstGeom prst="rect">
            <a:avLst/>
          </a:prstGeom>
        </p:spPr>
        <p:txBody>
          <a:bodyPr wrap="square">
            <a:spAutoFit/>
          </a:bodyPr>
          <a:lstStyle/>
          <a:p>
            <a:pPr lvl="0">
              <a:lnSpc>
                <a:spcPct val="90000"/>
              </a:lnSpc>
              <a:spcBef>
                <a:spcPts val="1000"/>
              </a:spcBef>
            </a:pPr>
            <a:r>
              <a:rPr lang="fr-FR" sz="4800" b="1" cap="all" dirty="0">
                <a:solidFill>
                  <a:prstClr val="black"/>
                </a:solidFill>
              </a:rPr>
              <a:t>La protection des données à caractère personnel </a:t>
            </a:r>
            <a:r>
              <a:rPr lang="fr-FR" sz="4800" b="1" cap="all" dirty="0" smtClean="0">
                <a:solidFill>
                  <a:prstClr val="black"/>
                </a:solidFill>
              </a:rPr>
              <a:t>dans l’ENSEIGNEMENT </a:t>
            </a:r>
            <a:r>
              <a:rPr lang="fr-FR" sz="4800" b="1" cap="all" dirty="0" err="1" smtClean="0">
                <a:solidFill>
                  <a:prstClr val="black"/>
                </a:solidFill>
              </a:rPr>
              <a:t>SUP</a:t>
            </a:r>
            <a:r>
              <a:rPr lang="fr-FR" sz="4800" b="1" cap="all" dirty="0" err="1">
                <a:solidFill>
                  <a:prstClr val="black"/>
                </a:solidFill>
              </a:rPr>
              <a:t>é</a:t>
            </a:r>
            <a:r>
              <a:rPr lang="fr-FR" sz="4800" b="1" cap="all" dirty="0" err="1" smtClean="0">
                <a:solidFill>
                  <a:prstClr val="black"/>
                </a:solidFill>
              </a:rPr>
              <a:t>RIEUR</a:t>
            </a:r>
            <a:endParaRPr lang="fr-FR" sz="3067" b="1" cap="all" dirty="0">
              <a:solidFill>
                <a:prstClr val="black"/>
              </a:solidFill>
            </a:endParaRPr>
          </a:p>
        </p:txBody>
      </p:sp>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6303" y="120228"/>
            <a:ext cx="4445580" cy="3270311"/>
          </a:xfrm>
          <a:prstGeom prst="rect">
            <a:avLst/>
          </a:prstGeom>
        </p:spPr>
      </p:pic>
    </p:spTree>
    <p:extLst>
      <p:ext uri="{BB962C8B-B14F-4D97-AF65-F5344CB8AC3E}">
        <p14:creationId xmlns:p14="http://schemas.microsoft.com/office/powerpoint/2010/main" val="2521280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0688" y="273195"/>
            <a:ext cx="11305506" cy="960000"/>
          </a:xfrm>
        </p:spPr>
        <p:txBody>
          <a:bodyPr>
            <a:noAutofit/>
          </a:bodyPr>
          <a:lstStyle/>
          <a:p>
            <a:r>
              <a:rPr lang="fr-FR" sz="2800" b="1" dirty="0" smtClean="0">
                <a:latin typeface="Marianne" panose="02000000000000000000" pitchFamily="2" charset="0"/>
              </a:rPr>
              <a:t>Inscrivez la mise en conformité dans une démarche continue (2)</a:t>
            </a:r>
            <a:endParaRPr lang="fr-FR" sz="2800" b="1" dirty="0">
              <a:latin typeface="Marianne" panose="02000000000000000000" pitchFamily="2" charset="0"/>
            </a:endParaRPr>
          </a:p>
        </p:txBody>
      </p:sp>
      <p:sp>
        <p:nvSpPr>
          <p:cNvPr id="7" name="ZoneTexte 6"/>
          <p:cNvSpPr txBox="1"/>
          <p:nvPr/>
        </p:nvSpPr>
        <p:spPr>
          <a:xfrm>
            <a:off x="7607134" y="4877620"/>
            <a:ext cx="3641906" cy="461665"/>
          </a:xfrm>
          <a:prstGeom prst="rect">
            <a:avLst/>
          </a:prstGeom>
          <a:noFill/>
        </p:spPr>
        <p:txBody>
          <a:bodyPr wrap="square" rtlCol="0">
            <a:spAutoFit/>
          </a:bodyPr>
          <a:lstStyle/>
          <a:p>
            <a:pPr algn="ctr"/>
            <a:r>
              <a:rPr lang="fr-FR" sz="1200" dirty="0" smtClean="0">
                <a:latin typeface="Marianne" panose="02000000000000000000" pitchFamily="2" charset="0"/>
              </a:rPr>
              <a:t>Source : </a:t>
            </a:r>
            <a:r>
              <a:rPr lang="fr-FR" sz="1200" dirty="0" smtClean="0">
                <a:latin typeface="Marianne" panose="02000000000000000000" pitchFamily="2" charset="0"/>
                <a:hlinkClick r:id="rId2"/>
              </a:rPr>
              <a:t>publication de la CNIL </a:t>
            </a:r>
            <a:r>
              <a:rPr lang="fr-FR" sz="1200" dirty="0" smtClean="0">
                <a:latin typeface="Marianne" panose="02000000000000000000" pitchFamily="2" charset="0"/>
              </a:rPr>
              <a:t>intitulée « adopter les six bons réflexes »</a:t>
            </a:r>
            <a:endParaRPr lang="fr-FR" sz="1200" dirty="0">
              <a:latin typeface="Marianne" panose="02000000000000000000" pitchFamily="2" charset="0"/>
            </a:endParaRPr>
          </a:p>
        </p:txBody>
      </p:sp>
      <p:sp>
        <p:nvSpPr>
          <p:cNvPr id="6" name="Espace réservé du contenu 2"/>
          <p:cNvSpPr>
            <a:spLocks noGrp="1"/>
          </p:cNvSpPr>
          <p:nvPr>
            <p:ph sz="quarter" idx="14"/>
          </p:nvPr>
        </p:nvSpPr>
        <p:spPr>
          <a:xfrm>
            <a:off x="433858" y="1644637"/>
            <a:ext cx="6411442" cy="1641603"/>
          </a:xfrm>
        </p:spPr>
        <p:txBody>
          <a:bodyPr>
            <a:noAutofit/>
          </a:bodyPr>
          <a:lstStyle/>
          <a:p>
            <a:pPr>
              <a:lnSpc>
                <a:spcPct val="120000"/>
              </a:lnSpc>
            </a:pPr>
            <a:r>
              <a:rPr lang="fr-FR" sz="1800" b="1" dirty="0" smtClean="0">
                <a:solidFill>
                  <a:srgbClr val="000091"/>
                </a:solidFill>
                <a:latin typeface="Marianne" panose="02000000000000000000" pitchFamily="2" charset="0"/>
              </a:rPr>
              <a:t>Des exemples de </a:t>
            </a:r>
            <a:r>
              <a:rPr lang="fr-FR" sz="1800" b="1" dirty="0">
                <a:solidFill>
                  <a:srgbClr val="000091"/>
                </a:solidFill>
                <a:latin typeface="Marianne" panose="02000000000000000000" pitchFamily="2" charset="0"/>
              </a:rPr>
              <a:t>bonnes pratiques à mettre en </a:t>
            </a:r>
            <a:r>
              <a:rPr lang="fr-FR" sz="1800" b="1" dirty="0" smtClean="0">
                <a:solidFill>
                  <a:srgbClr val="000091"/>
                </a:solidFill>
                <a:latin typeface="Marianne" panose="02000000000000000000" pitchFamily="2" charset="0"/>
              </a:rPr>
              <a:t>place :</a:t>
            </a:r>
            <a:endParaRPr lang="fr-FR" sz="1800" b="1" dirty="0">
              <a:solidFill>
                <a:srgbClr val="000091"/>
              </a:solidFill>
              <a:latin typeface="Marianne" panose="02000000000000000000" pitchFamily="2" charset="0"/>
            </a:endParaRPr>
          </a:p>
          <a:p>
            <a:pPr>
              <a:lnSpc>
                <a:spcPct val="120000"/>
              </a:lnSpc>
              <a:buFont typeface="Wingdings" panose="05000000000000000000" pitchFamily="2" charset="2"/>
              <a:buChar char="v"/>
            </a:pPr>
            <a:r>
              <a:rPr lang="fr-FR" sz="1600" dirty="0" smtClean="0">
                <a:latin typeface="Marianne" panose="02000000000000000000" pitchFamily="2" charset="0"/>
              </a:rPr>
              <a:t>Mettre à jour la fiche-registre.</a:t>
            </a:r>
          </a:p>
          <a:p>
            <a:pPr>
              <a:lnSpc>
                <a:spcPct val="120000"/>
              </a:lnSpc>
              <a:buFont typeface="Wingdings" panose="05000000000000000000" pitchFamily="2" charset="2"/>
              <a:buChar char="v"/>
            </a:pPr>
            <a:r>
              <a:rPr lang="fr-FR" sz="1600" dirty="0" smtClean="0">
                <a:latin typeface="Marianne" panose="02000000000000000000" pitchFamily="2" charset="0"/>
              </a:rPr>
              <a:t>Informer les personnes concernées des nouvelles caractéristiques du traitement.</a:t>
            </a:r>
          </a:p>
          <a:p>
            <a:pPr algn="just">
              <a:lnSpc>
                <a:spcPct val="120000"/>
              </a:lnSpc>
              <a:buFont typeface="Wingdings" panose="05000000000000000000" pitchFamily="2" charset="2"/>
              <a:buChar char="v"/>
            </a:pPr>
            <a:r>
              <a:rPr lang="fr-FR" sz="1600" dirty="0" smtClean="0">
                <a:latin typeface="Marianne" panose="02000000000000000000" pitchFamily="2" charset="0"/>
              </a:rPr>
              <a:t>Réévaluer les mesures de sécurité mises en place et mettre à jour l’analyse d’impact relative à la protection des données (AIPD) le cas échéant.</a:t>
            </a:r>
          </a:p>
          <a:p>
            <a:pPr>
              <a:lnSpc>
                <a:spcPct val="120000"/>
              </a:lnSpc>
              <a:buFont typeface="Wingdings" panose="05000000000000000000" pitchFamily="2" charset="2"/>
              <a:buChar char="v"/>
            </a:pPr>
            <a:r>
              <a:rPr lang="fr-FR" sz="1600" dirty="0" smtClean="0">
                <a:latin typeface="Marianne" panose="02000000000000000000" pitchFamily="2" charset="0"/>
              </a:rPr>
              <a:t>Réaliser une analyse d’impact si elle est désormais nécessaire au regard des critères établis par la CNIL.</a:t>
            </a:r>
          </a:p>
          <a:p>
            <a:pPr>
              <a:lnSpc>
                <a:spcPct val="120000"/>
              </a:lnSpc>
              <a:buFont typeface="Wingdings" panose="05000000000000000000" pitchFamily="2" charset="2"/>
              <a:buChar char="v"/>
            </a:pPr>
            <a:r>
              <a:rPr lang="fr-FR" sz="1600" dirty="0" smtClean="0">
                <a:latin typeface="Marianne" panose="02000000000000000000" pitchFamily="2" charset="0"/>
              </a:rPr>
              <a:t>Solliciter son DPD et/ou son </a:t>
            </a:r>
            <a:r>
              <a:rPr lang="fr-FR" sz="1600" smtClean="0">
                <a:latin typeface="Marianne" panose="02000000000000000000" pitchFamily="2" charset="0"/>
              </a:rPr>
              <a:t>service juridique</a:t>
            </a:r>
            <a:endParaRPr lang="fr-FR" sz="1600" dirty="0" smtClean="0">
              <a:latin typeface="Marianne" panose="02000000000000000000" pitchFamily="2" charset="0"/>
            </a:endParaRPr>
          </a:p>
          <a:p>
            <a:pPr>
              <a:lnSpc>
                <a:spcPct val="120000"/>
              </a:lnSpc>
              <a:buFont typeface="Wingdings" panose="05000000000000000000" pitchFamily="2" charset="2"/>
              <a:buChar char="v"/>
            </a:pPr>
            <a:endParaRPr lang="fr-FR" sz="1400" dirty="0" smtClean="0">
              <a:latin typeface="Marianne" panose="02000000000000000000" pitchFamily="2" charset="0"/>
            </a:endParaRPr>
          </a:p>
        </p:txBody>
      </p:sp>
      <p:pic>
        <p:nvPicPr>
          <p:cNvPr id="4" name="Image 3"/>
          <p:cNvPicPr>
            <a:picLocks noChangeAspect="1"/>
          </p:cNvPicPr>
          <p:nvPr/>
        </p:nvPicPr>
        <p:blipFill rotWithShape="1">
          <a:blip r:embed="rId3"/>
          <a:srcRect l="115" t="3731" r="1333" b="13433"/>
          <a:stretch/>
        </p:blipFill>
        <p:spPr>
          <a:xfrm>
            <a:off x="7115893" y="1914774"/>
            <a:ext cx="4720507" cy="2742932"/>
          </a:xfrm>
          <a:prstGeom prst="rect">
            <a:avLst/>
          </a:prstGeom>
          <a:ln w="12700">
            <a:solidFill>
              <a:schemeClr val="tx1"/>
            </a:solidFill>
          </a:ln>
        </p:spPr>
      </p:pic>
      <p:sp>
        <p:nvSpPr>
          <p:cNvPr id="8" name="Espace réservé de la date 7"/>
          <p:cNvSpPr>
            <a:spLocks noGrp="1"/>
          </p:cNvSpPr>
          <p:nvPr>
            <p:ph type="dt" sz="half" idx="10"/>
          </p:nvPr>
        </p:nvSpPr>
        <p:spPr>
          <a:xfrm>
            <a:off x="838200" y="6356350"/>
            <a:ext cx="2743200" cy="365125"/>
          </a:xfrm>
        </p:spPr>
        <p:txBody>
          <a:bodyPr/>
          <a:lstStyle/>
          <a:p>
            <a:r>
              <a:rPr lang="fr-FR" cap="all" dirty="0" smtClean="0"/>
              <a:t>22/06/2023</a:t>
            </a:r>
            <a:endParaRPr lang="fr-FR" cap="all" dirty="0"/>
          </a:p>
        </p:txBody>
      </p:sp>
      <p:sp>
        <p:nvSpPr>
          <p:cNvPr id="9" name="Espace réservé du pied de page 8"/>
          <p:cNvSpPr>
            <a:spLocks noGrp="1"/>
          </p:cNvSpPr>
          <p:nvPr>
            <p:ph type="ftr" sz="quarter" idx="11"/>
          </p:nvPr>
        </p:nvSpPr>
        <p:spPr>
          <a:xfrm>
            <a:off x="4038600" y="6356350"/>
            <a:ext cx="4114800" cy="365125"/>
          </a:xfrm>
        </p:spPr>
        <p:txBody>
          <a:bodyPr/>
          <a:lstStyle/>
          <a:p>
            <a:pPr algn="l"/>
            <a:r>
              <a:rPr lang="fr-FR" dirty="0" smtClean="0"/>
              <a:t>DAJ/Délégation à la protection des données</a:t>
            </a:r>
            <a:endParaRPr lang="fr-FR" dirty="0"/>
          </a:p>
        </p:txBody>
      </p:sp>
    </p:spTree>
    <p:extLst>
      <p:ext uri="{BB962C8B-B14F-4D97-AF65-F5344CB8AC3E}">
        <p14:creationId xmlns:p14="http://schemas.microsoft.com/office/powerpoint/2010/main" val="2794542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a:xfrm>
            <a:off x="479997" y="285600"/>
            <a:ext cx="11232000" cy="960000"/>
          </a:xfrm>
        </p:spPr>
        <p:txBody>
          <a:bodyPr>
            <a:normAutofit/>
          </a:bodyPr>
          <a:lstStyle/>
          <a:p>
            <a:r>
              <a:rPr lang="fr-FR" sz="4000" b="1" dirty="0" smtClean="0">
                <a:latin typeface="Marianne" panose="02000000000000000000" pitchFamily="2" charset="0"/>
              </a:rPr>
              <a:t>Sommaire</a:t>
            </a:r>
            <a:endParaRPr lang="fr-FR" sz="4000" b="1" dirty="0">
              <a:latin typeface="Marianne" panose="02000000000000000000" pitchFamily="2" charset="0"/>
            </a:endParaRPr>
          </a:p>
        </p:txBody>
      </p:sp>
      <p:sp>
        <p:nvSpPr>
          <p:cNvPr id="11" name="Espace réservé du contenu 10"/>
          <p:cNvSpPr>
            <a:spLocks noGrp="1"/>
          </p:cNvSpPr>
          <p:nvPr>
            <p:ph idx="14"/>
          </p:nvPr>
        </p:nvSpPr>
        <p:spPr>
          <a:xfrm>
            <a:off x="479996" y="1520305"/>
            <a:ext cx="11458003" cy="3975332"/>
          </a:xfrm>
        </p:spPr>
        <p:txBody>
          <a:bodyPr>
            <a:noAutofit/>
          </a:bodyPr>
          <a:lstStyle/>
          <a:p>
            <a:pPr marL="0" indent="0">
              <a:lnSpc>
                <a:spcPct val="170000"/>
              </a:lnSpc>
              <a:buNone/>
            </a:pPr>
            <a:r>
              <a:rPr lang="fr-FR" sz="2200" b="1" dirty="0">
                <a:solidFill>
                  <a:srgbClr val="000091"/>
                </a:solidFill>
                <a:latin typeface="Marianne" panose="02000000000000000000" pitchFamily="2" charset="0"/>
              </a:rPr>
              <a:t>1. Ne collectez que les données vraiment nécessaires pour atteindre </a:t>
            </a:r>
            <a:r>
              <a:rPr lang="fr-FR" sz="2200" b="1" dirty="0" smtClean="0">
                <a:solidFill>
                  <a:srgbClr val="000091"/>
                </a:solidFill>
                <a:latin typeface="Marianne" panose="02000000000000000000" pitchFamily="2" charset="0"/>
              </a:rPr>
              <a:t>votre objectif</a:t>
            </a:r>
            <a:r>
              <a:rPr lang="fr-FR" sz="2200" b="1" dirty="0">
                <a:solidFill>
                  <a:srgbClr val="000091"/>
                </a:solidFill>
                <a:latin typeface="Marianne" panose="02000000000000000000" pitchFamily="2" charset="0"/>
              </a:rPr>
              <a:t/>
            </a:r>
            <a:br>
              <a:rPr lang="fr-FR" sz="2200" b="1" dirty="0">
                <a:solidFill>
                  <a:srgbClr val="000091"/>
                </a:solidFill>
                <a:latin typeface="Marianne" panose="02000000000000000000" pitchFamily="2" charset="0"/>
              </a:rPr>
            </a:br>
            <a:r>
              <a:rPr lang="fr-FR" sz="2200" b="1" dirty="0">
                <a:solidFill>
                  <a:srgbClr val="000091"/>
                </a:solidFill>
                <a:latin typeface="Marianne" panose="02000000000000000000" pitchFamily="2" charset="0"/>
              </a:rPr>
              <a:t>2. Soyez transparents</a:t>
            </a:r>
            <a:br>
              <a:rPr lang="fr-FR" sz="2200" b="1" dirty="0">
                <a:solidFill>
                  <a:srgbClr val="000091"/>
                </a:solidFill>
                <a:latin typeface="Marianne" panose="02000000000000000000" pitchFamily="2" charset="0"/>
              </a:rPr>
            </a:br>
            <a:r>
              <a:rPr lang="fr-FR" sz="2200" b="1" dirty="0">
                <a:solidFill>
                  <a:srgbClr val="000091"/>
                </a:solidFill>
                <a:latin typeface="Marianne" panose="02000000000000000000" pitchFamily="2" charset="0"/>
              </a:rPr>
              <a:t>3. La gestion des droits des personnes concernées</a:t>
            </a:r>
            <a:br>
              <a:rPr lang="fr-FR" sz="2200" b="1" dirty="0">
                <a:solidFill>
                  <a:srgbClr val="000091"/>
                </a:solidFill>
                <a:latin typeface="Marianne" panose="02000000000000000000" pitchFamily="2" charset="0"/>
              </a:rPr>
            </a:br>
            <a:r>
              <a:rPr lang="fr-FR" sz="2200" b="1" dirty="0">
                <a:solidFill>
                  <a:srgbClr val="000091"/>
                </a:solidFill>
                <a:latin typeface="Marianne" panose="02000000000000000000" pitchFamily="2" charset="0"/>
              </a:rPr>
              <a:t>4. Fixez les durées de conservation</a:t>
            </a:r>
            <a:br>
              <a:rPr lang="fr-FR" sz="2200" b="1" dirty="0">
                <a:solidFill>
                  <a:srgbClr val="000091"/>
                </a:solidFill>
                <a:latin typeface="Marianne" panose="02000000000000000000" pitchFamily="2" charset="0"/>
              </a:rPr>
            </a:br>
            <a:r>
              <a:rPr lang="fr-FR" sz="2200" b="1" dirty="0">
                <a:solidFill>
                  <a:srgbClr val="000091"/>
                </a:solidFill>
                <a:latin typeface="Marianne" panose="02000000000000000000" pitchFamily="2" charset="0"/>
              </a:rPr>
              <a:t>5. Sécurisez les données et identifiez les risques</a:t>
            </a:r>
            <a:br>
              <a:rPr lang="fr-FR" sz="2200" b="1" dirty="0">
                <a:solidFill>
                  <a:srgbClr val="000091"/>
                </a:solidFill>
                <a:latin typeface="Marianne" panose="02000000000000000000" pitchFamily="2" charset="0"/>
              </a:rPr>
            </a:br>
            <a:r>
              <a:rPr lang="fr-FR" sz="2200" b="1" dirty="0">
                <a:solidFill>
                  <a:srgbClr val="000091"/>
                </a:solidFill>
                <a:latin typeface="Marianne" panose="02000000000000000000" pitchFamily="2" charset="0"/>
              </a:rPr>
              <a:t>6. Inscrivez la mise en conformité dans une démarche continue</a:t>
            </a:r>
          </a:p>
        </p:txBody>
      </p:sp>
      <p:sp>
        <p:nvSpPr>
          <p:cNvPr id="8" name="Espace réservé de la date 7"/>
          <p:cNvSpPr>
            <a:spLocks noGrp="1"/>
          </p:cNvSpPr>
          <p:nvPr>
            <p:ph type="dt" sz="half" idx="10"/>
          </p:nvPr>
        </p:nvSpPr>
        <p:spPr/>
        <p:txBody>
          <a:bodyPr/>
          <a:lstStyle/>
          <a:p>
            <a:r>
              <a:rPr lang="fr-FR" cap="all" dirty="0" smtClean="0"/>
              <a:t>22/06/2023</a:t>
            </a:r>
            <a:endParaRPr lang="fr-FR" cap="all" dirty="0"/>
          </a:p>
        </p:txBody>
      </p:sp>
      <p:sp>
        <p:nvSpPr>
          <p:cNvPr id="9" name="Espace réservé du pied de page 8"/>
          <p:cNvSpPr>
            <a:spLocks noGrp="1"/>
          </p:cNvSpPr>
          <p:nvPr>
            <p:ph type="ftr" sz="quarter" idx="11"/>
          </p:nvPr>
        </p:nvSpPr>
        <p:spPr/>
        <p:txBody>
          <a:bodyPr/>
          <a:lstStyle/>
          <a:p>
            <a:pPr algn="l"/>
            <a:r>
              <a:rPr lang="fr-FR" dirty="0" smtClean="0"/>
              <a:t>DAJ/Délégation à la protection des données</a:t>
            </a:r>
            <a:endParaRPr lang="fr-FR" dirty="0"/>
          </a:p>
        </p:txBody>
      </p:sp>
      <p:sp>
        <p:nvSpPr>
          <p:cNvPr id="12" name="Espace réservé du numéro de diapositive 11"/>
          <p:cNvSpPr>
            <a:spLocks noGrp="1"/>
          </p:cNvSpPr>
          <p:nvPr>
            <p:ph type="sldNum" sz="quarter" idx="12"/>
          </p:nvPr>
        </p:nvSpPr>
        <p:spPr/>
        <p:txBody>
          <a:bodyPr/>
          <a:lstStyle/>
          <a:p>
            <a:fld id="{733122C9-A0B9-462F-8757-0847AD287B63}" type="slidenum">
              <a:rPr lang="fr-FR" smtClean="0"/>
              <a:pPr/>
              <a:t>2</a:t>
            </a:fld>
            <a:endParaRPr lang="fr-FR" dirty="0"/>
          </a:p>
        </p:txBody>
      </p:sp>
    </p:spTree>
    <p:extLst>
      <p:ext uri="{BB962C8B-B14F-4D97-AF65-F5344CB8AC3E}">
        <p14:creationId xmlns:p14="http://schemas.microsoft.com/office/powerpoint/2010/main" val="2201852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0687" y="294837"/>
            <a:ext cx="11595779" cy="960000"/>
          </a:xfrm>
        </p:spPr>
        <p:txBody>
          <a:bodyPr>
            <a:noAutofit/>
          </a:bodyPr>
          <a:lstStyle/>
          <a:p>
            <a:r>
              <a:rPr lang="fr-FR" sz="3200" b="1" dirty="0" smtClean="0">
                <a:latin typeface="Marianne" panose="02000000000000000000" pitchFamily="2" charset="0"/>
              </a:rPr>
              <a:t>Ne collectez que les données vraiment nécessaires pour atteindre votre objectif (1)</a:t>
            </a:r>
            <a:endParaRPr lang="fr-FR" sz="3200" b="1" dirty="0">
              <a:latin typeface="Marianne" panose="02000000000000000000" pitchFamily="2" charset="0"/>
            </a:endParaRPr>
          </a:p>
        </p:txBody>
      </p:sp>
      <p:sp>
        <p:nvSpPr>
          <p:cNvPr id="3" name="Espace réservé du contenu 2"/>
          <p:cNvSpPr>
            <a:spLocks noGrp="1"/>
          </p:cNvSpPr>
          <p:nvPr>
            <p:ph sz="quarter" idx="14"/>
          </p:nvPr>
        </p:nvSpPr>
        <p:spPr>
          <a:xfrm>
            <a:off x="424622" y="1629633"/>
            <a:ext cx="6126313" cy="2038258"/>
          </a:xfrm>
        </p:spPr>
        <p:txBody>
          <a:bodyPr>
            <a:normAutofit fontScale="25000" lnSpcReduction="20000"/>
          </a:bodyPr>
          <a:lstStyle/>
          <a:p>
            <a:pPr algn="just">
              <a:lnSpc>
                <a:spcPct val="120000"/>
              </a:lnSpc>
            </a:pPr>
            <a:r>
              <a:rPr lang="fr-FR" sz="7200" b="1" dirty="0">
                <a:solidFill>
                  <a:srgbClr val="000091"/>
                </a:solidFill>
                <a:latin typeface="Marianne" panose="02000000000000000000" pitchFamily="2" charset="0"/>
              </a:rPr>
              <a:t>Le principe de finalité</a:t>
            </a:r>
          </a:p>
          <a:p>
            <a:pPr marL="0" indent="0" algn="just">
              <a:lnSpc>
                <a:spcPct val="120000"/>
              </a:lnSpc>
              <a:buNone/>
            </a:pPr>
            <a:r>
              <a:rPr lang="fr-FR" sz="6400" dirty="0" smtClean="0">
                <a:latin typeface="Marianne" panose="02000000000000000000" pitchFamily="2" charset="0"/>
              </a:rPr>
              <a:t>Les données doivent être collectées pour des </a:t>
            </a:r>
            <a:r>
              <a:rPr lang="fr-FR" sz="6400" b="1" dirty="0" smtClean="0">
                <a:latin typeface="Marianne" panose="02000000000000000000" pitchFamily="2" charset="0"/>
              </a:rPr>
              <a:t>finalités déterminées, explicites et légitimes </a:t>
            </a:r>
            <a:r>
              <a:rPr lang="fr-FR" sz="6400" dirty="0" smtClean="0">
                <a:latin typeface="Marianne" panose="02000000000000000000" pitchFamily="2" charset="0"/>
              </a:rPr>
              <a:t>et ne sont pas traitées ultérieurement de manière incompatible avec ces finalités (article 5.1.b du RGPD).</a:t>
            </a:r>
          </a:p>
          <a:p>
            <a:pPr marL="0" indent="0" algn="just">
              <a:lnSpc>
                <a:spcPct val="120000"/>
              </a:lnSpc>
              <a:buNone/>
            </a:pPr>
            <a:endParaRPr lang="fr-FR" sz="6400" dirty="0">
              <a:latin typeface="Marianne" panose="02000000000000000000" pitchFamily="2" charset="0"/>
            </a:endParaRPr>
          </a:p>
          <a:p>
            <a:pPr algn="just">
              <a:lnSpc>
                <a:spcPct val="120000"/>
              </a:lnSpc>
            </a:pPr>
            <a:r>
              <a:rPr lang="fr-FR" sz="7200" b="1" dirty="0">
                <a:solidFill>
                  <a:srgbClr val="000091"/>
                </a:solidFill>
                <a:latin typeface="Marianne" panose="02000000000000000000" pitchFamily="2" charset="0"/>
              </a:rPr>
              <a:t>Exemples de bonnes questions à se poser pour définir une finalité</a:t>
            </a:r>
          </a:p>
          <a:p>
            <a:pPr algn="just">
              <a:lnSpc>
                <a:spcPct val="120000"/>
              </a:lnSpc>
              <a:buFont typeface="Wingdings" panose="05000000000000000000" pitchFamily="2" charset="2"/>
              <a:buChar char="v"/>
            </a:pPr>
            <a:r>
              <a:rPr lang="fr-FR" sz="6400" b="1" dirty="0" smtClean="0">
                <a:latin typeface="Marianne" panose="02000000000000000000" pitchFamily="2" charset="0"/>
              </a:rPr>
              <a:t>Quel est le but de mon traitement ? </a:t>
            </a:r>
            <a:r>
              <a:rPr lang="fr-FR" sz="6400" i="1" dirty="0" smtClean="0">
                <a:latin typeface="Marianne" panose="02000000000000000000" pitchFamily="2" charset="0"/>
              </a:rPr>
              <a:t>Je veux réaliser une enquête statistique sur l’insertion professionnelle des diplômés. </a:t>
            </a:r>
            <a:endParaRPr lang="fr-FR" sz="6400" b="1" i="1" dirty="0" smtClean="0">
              <a:latin typeface="Marianne" panose="02000000000000000000" pitchFamily="2" charset="0"/>
            </a:endParaRPr>
          </a:p>
          <a:p>
            <a:pPr algn="just">
              <a:lnSpc>
                <a:spcPct val="120000"/>
              </a:lnSpc>
              <a:buFont typeface="Wingdings" panose="05000000000000000000" pitchFamily="2" charset="2"/>
              <a:buChar char="v"/>
            </a:pPr>
            <a:r>
              <a:rPr lang="fr-FR" sz="6400" b="1" dirty="0" smtClean="0">
                <a:latin typeface="Marianne" panose="02000000000000000000" pitchFamily="2" charset="0"/>
              </a:rPr>
              <a:t>Ce traitement est-il légitime au regard de mes missions ? </a:t>
            </a:r>
            <a:r>
              <a:rPr lang="fr-FR" sz="6400" i="1" dirty="0" smtClean="0">
                <a:latin typeface="Marianne" panose="02000000000000000000" pitchFamily="2" charset="0"/>
              </a:rPr>
              <a:t>Oui, l’article L. 612-1 du code de l’éducation le prévoit. </a:t>
            </a:r>
          </a:p>
          <a:p>
            <a:pPr algn="just">
              <a:lnSpc>
                <a:spcPct val="100000"/>
              </a:lnSpc>
            </a:pPr>
            <a:endParaRPr lang="fr-FR" sz="1600" dirty="0">
              <a:solidFill>
                <a:srgbClr val="000000"/>
              </a:solidFill>
              <a:latin typeface="Marianne" panose="02000000000000000000" pitchFamily="2" charset="0"/>
            </a:endParaRPr>
          </a:p>
          <a:p>
            <a:pPr algn="just">
              <a:lnSpc>
                <a:spcPct val="100000"/>
              </a:lnSpc>
            </a:pPr>
            <a:endParaRPr lang="fr-FR" sz="1200" dirty="0">
              <a:solidFill>
                <a:srgbClr val="000000"/>
              </a:solidFill>
              <a:latin typeface="Marianne" panose="02000000000000000000" pitchFamily="2" charset="0"/>
            </a:endParaRPr>
          </a:p>
        </p:txBody>
      </p:sp>
      <p:sp>
        <p:nvSpPr>
          <p:cNvPr id="7" name="ZoneTexte 6"/>
          <p:cNvSpPr txBox="1"/>
          <p:nvPr/>
        </p:nvSpPr>
        <p:spPr>
          <a:xfrm>
            <a:off x="7581208" y="4930489"/>
            <a:ext cx="3641906" cy="461665"/>
          </a:xfrm>
          <a:prstGeom prst="rect">
            <a:avLst/>
          </a:prstGeom>
          <a:noFill/>
        </p:spPr>
        <p:txBody>
          <a:bodyPr wrap="square" rtlCol="0">
            <a:spAutoFit/>
          </a:bodyPr>
          <a:lstStyle/>
          <a:p>
            <a:pPr algn="ctr"/>
            <a:r>
              <a:rPr lang="fr-FR" sz="1200" dirty="0" smtClean="0">
                <a:latin typeface="Marianne" panose="02000000000000000000" pitchFamily="2" charset="0"/>
              </a:rPr>
              <a:t>Source : </a:t>
            </a:r>
            <a:r>
              <a:rPr lang="fr-FR" sz="1200" dirty="0" smtClean="0">
                <a:latin typeface="Marianne" panose="02000000000000000000" pitchFamily="2" charset="0"/>
                <a:hlinkClick r:id="rId2"/>
              </a:rPr>
              <a:t>publication de la CNIL </a:t>
            </a:r>
            <a:r>
              <a:rPr lang="fr-FR" sz="1200" dirty="0" smtClean="0">
                <a:latin typeface="Marianne" panose="02000000000000000000" pitchFamily="2" charset="0"/>
              </a:rPr>
              <a:t>intitulée « adopter les six bons réflexes »</a:t>
            </a:r>
            <a:endParaRPr lang="fr-FR" sz="1200" dirty="0">
              <a:latin typeface="Marianne" panose="02000000000000000000" pitchFamily="2" charset="0"/>
            </a:endParaRPr>
          </a:p>
        </p:txBody>
      </p:sp>
      <p:pic>
        <p:nvPicPr>
          <p:cNvPr id="11" name="Image 10"/>
          <p:cNvPicPr>
            <a:picLocks noChangeAspect="1"/>
          </p:cNvPicPr>
          <p:nvPr/>
        </p:nvPicPr>
        <p:blipFill rotWithShape="1">
          <a:blip r:embed="rId3"/>
          <a:srcRect t="5246" b="8393"/>
          <a:stretch/>
        </p:blipFill>
        <p:spPr>
          <a:xfrm>
            <a:off x="7039403" y="1807433"/>
            <a:ext cx="4725516" cy="2917825"/>
          </a:xfrm>
          <a:prstGeom prst="rect">
            <a:avLst/>
          </a:prstGeom>
          <a:ln w="12700">
            <a:solidFill>
              <a:schemeClr val="tx1"/>
            </a:solidFill>
          </a:ln>
        </p:spPr>
      </p:pic>
      <p:sp>
        <p:nvSpPr>
          <p:cNvPr id="12" name="Espace réservé de la date 7"/>
          <p:cNvSpPr>
            <a:spLocks noGrp="1"/>
          </p:cNvSpPr>
          <p:nvPr>
            <p:ph type="dt" sz="half" idx="10"/>
          </p:nvPr>
        </p:nvSpPr>
        <p:spPr>
          <a:xfrm>
            <a:off x="838200" y="6356350"/>
            <a:ext cx="2743200" cy="365125"/>
          </a:xfrm>
        </p:spPr>
        <p:txBody>
          <a:bodyPr/>
          <a:lstStyle/>
          <a:p>
            <a:r>
              <a:rPr lang="fr-FR" cap="all" dirty="0" smtClean="0"/>
              <a:t>22/06/2023</a:t>
            </a:r>
            <a:endParaRPr lang="fr-FR" cap="all" dirty="0"/>
          </a:p>
        </p:txBody>
      </p:sp>
      <p:sp>
        <p:nvSpPr>
          <p:cNvPr id="13" name="Espace réservé du pied de page 8"/>
          <p:cNvSpPr>
            <a:spLocks noGrp="1"/>
          </p:cNvSpPr>
          <p:nvPr>
            <p:ph type="ftr" sz="quarter" idx="11"/>
          </p:nvPr>
        </p:nvSpPr>
        <p:spPr>
          <a:xfrm>
            <a:off x="4038600" y="6356350"/>
            <a:ext cx="4114800" cy="365125"/>
          </a:xfrm>
        </p:spPr>
        <p:txBody>
          <a:bodyPr/>
          <a:lstStyle/>
          <a:p>
            <a:pPr algn="l"/>
            <a:r>
              <a:rPr lang="fr-FR" dirty="0" smtClean="0"/>
              <a:t>DAJ/Délégation à la protection des données</a:t>
            </a:r>
            <a:endParaRPr lang="fr-FR" dirty="0"/>
          </a:p>
        </p:txBody>
      </p:sp>
    </p:spTree>
    <p:extLst>
      <p:ext uri="{BB962C8B-B14F-4D97-AF65-F5344CB8AC3E}">
        <p14:creationId xmlns:p14="http://schemas.microsoft.com/office/powerpoint/2010/main" val="4071949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0687" y="294837"/>
            <a:ext cx="11595779" cy="960000"/>
          </a:xfrm>
        </p:spPr>
        <p:txBody>
          <a:bodyPr>
            <a:noAutofit/>
          </a:bodyPr>
          <a:lstStyle/>
          <a:p>
            <a:r>
              <a:rPr lang="fr-FR" sz="3200" b="1" dirty="0" smtClean="0">
                <a:latin typeface="Marianne" panose="02000000000000000000" pitchFamily="2" charset="0"/>
              </a:rPr>
              <a:t>Ne collectez que les données vraiment nécessaires pour atteindre votre objectif (2)</a:t>
            </a:r>
            <a:endParaRPr lang="fr-FR" sz="3200" b="1" dirty="0">
              <a:latin typeface="Marianne" panose="02000000000000000000" pitchFamily="2" charset="0"/>
            </a:endParaRPr>
          </a:p>
        </p:txBody>
      </p:sp>
      <p:sp>
        <p:nvSpPr>
          <p:cNvPr id="3" name="Espace réservé du contenu 2"/>
          <p:cNvSpPr>
            <a:spLocks noGrp="1"/>
          </p:cNvSpPr>
          <p:nvPr>
            <p:ph sz="quarter" idx="14"/>
          </p:nvPr>
        </p:nvSpPr>
        <p:spPr>
          <a:xfrm>
            <a:off x="350687" y="1638775"/>
            <a:ext cx="6091884" cy="1200773"/>
          </a:xfrm>
        </p:spPr>
        <p:txBody>
          <a:bodyPr>
            <a:noAutofit/>
          </a:bodyPr>
          <a:lstStyle/>
          <a:p>
            <a:pPr>
              <a:lnSpc>
                <a:spcPct val="100000"/>
              </a:lnSpc>
            </a:pPr>
            <a:r>
              <a:rPr lang="fr-FR" sz="1800" b="1" dirty="0" smtClean="0">
                <a:solidFill>
                  <a:srgbClr val="000091"/>
                </a:solidFill>
                <a:latin typeface="Marianne" panose="02000000000000000000" pitchFamily="2" charset="0"/>
              </a:rPr>
              <a:t>Le principe de minimisation des données</a:t>
            </a:r>
            <a:endParaRPr lang="fr-FR" sz="1800" b="1" dirty="0">
              <a:solidFill>
                <a:srgbClr val="000091"/>
              </a:solidFill>
              <a:latin typeface="Marianne" panose="02000000000000000000" pitchFamily="2" charset="0"/>
            </a:endParaRPr>
          </a:p>
          <a:p>
            <a:pPr marL="0" indent="0" algn="just">
              <a:lnSpc>
                <a:spcPct val="100000"/>
              </a:lnSpc>
              <a:buNone/>
            </a:pPr>
            <a:r>
              <a:rPr lang="fr-FR" sz="1600" dirty="0" smtClean="0">
                <a:latin typeface="Marianne" panose="02000000000000000000" pitchFamily="2" charset="0"/>
              </a:rPr>
              <a:t>Les données doivent être adéquates, pertinentes et non excessives </a:t>
            </a:r>
            <a:r>
              <a:rPr lang="fr-FR" sz="1600" b="1" dirty="0" smtClean="0">
                <a:latin typeface="Marianne" panose="02000000000000000000" pitchFamily="2" charset="0"/>
              </a:rPr>
              <a:t>au regard des finalités</a:t>
            </a:r>
            <a:r>
              <a:rPr lang="fr-FR" sz="1600" dirty="0" smtClean="0">
                <a:latin typeface="Marianne" panose="02000000000000000000" pitchFamily="2" charset="0"/>
              </a:rPr>
              <a:t> pour lesquelles elles sont collectées (article 5.1.c du RGPD).</a:t>
            </a:r>
          </a:p>
          <a:p>
            <a:endParaRPr lang="fr-FR" sz="1600" dirty="0" smtClean="0">
              <a:solidFill>
                <a:srgbClr val="000000"/>
              </a:solidFill>
              <a:latin typeface="Marianne" panose="02000000000000000000" pitchFamily="2" charset="0"/>
            </a:endParaRPr>
          </a:p>
          <a:p>
            <a:pPr algn="just"/>
            <a:r>
              <a:rPr lang="fr-FR" sz="1800" b="1" dirty="0" smtClean="0">
                <a:solidFill>
                  <a:srgbClr val="000091"/>
                </a:solidFill>
                <a:latin typeface="Marianne" panose="02000000000000000000" pitchFamily="2" charset="0"/>
              </a:rPr>
              <a:t>Exemples de bonnes questions à se poser :</a:t>
            </a:r>
          </a:p>
          <a:p>
            <a:pPr marL="285750" indent="-285750" algn="just">
              <a:buFont typeface="Wingdings" panose="05000000000000000000" pitchFamily="2" charset="2"/>
              <a:buChar char="v"/>
            </a:pPr>
            <a:r>
              <a:rPr lang="fr-FR" sz="1600" b="1" dirty="0" smtClean="0">
                <a:latin typeface="Marianne" panose="02000000000000000000" pitchFamily="2" charset="0"/>
              </a:rPr>
              <a:t>De quelles données ai-je besoin pour réaliser mon objectif ? </a:t>
            </a:r>
            <a:r>
              <a:rPr lang="fr-FR" sz="1400" i="1" dirty="0" smtClean="0">
                <a:latin typeface="Marianne" panose="02000000000000000000" pitchFamily="2" charset="0"/>
              </a:rPr>
              <a:t>Pour gérer les emplois du temps des étudiants en situation de handicap, </a:t>
            </a:r>
            <a:r>
              <a:rPr lang="fr-FR" sz="1400" i="1" dirty="0">
                <a:latin typeface="Marianne" panose="02000000000000000000" pitchFamily="2" charset="0"/>
              </a:rPr>
              <a:t>j</a:t>
            </a:r>
            <a:r>
              <a:rPr lang="fr-FR" sz="1400" i="1" dirty="0" smtClean="0">
                <a:latin typeface="Marianne" panose="02000000000000000000" pitchFamily="2" charset="0"/>
              </a:rPr>
              <a:t>’ai besoin des noms et prénoms des étudiants, des disciplines suivies et des heures de cours. Je n’ai pas besoin de collecter le numéro de sécurité sociale. </a:t>
            </a:r>
          </a:p>
          <a:p>
            <a:pPr marL="285750" indent="-285750" algn="just">
              <a:buFont typeface="Wingdings" panose="05000000000000000000" pitchFamily="2" charset="2"/>
              <a:buChar char="v"/>
            </a:pPr>
            <a:r>
              <a:rPr lang="fr-FR" sz="1600" b="1" dirty="0" smtClean="0">
                <a:latin typeface="Marianne" panose="02000000000000000000" pitchFamily="2" charset="0"/>
              </a:rPr>
              <a:t>Une disposition législative ou réglementaire m’</a:t>
            </a:r>
            <a:r>
              <a:rPr lang="fr-FR" sz="1600" b="1" dirty="0" err="1" smtClean="0">
                <a:latin typeface="Marianne" panose="02000000000000000000" pitchFamily="2" charset="0"/>
              </a:rPr>
              <a:t>interdit-elle</a:t>
            </a:r>
            <a:r>
              <a:rPr lang="fr-FR" sz="1600" b="1" dirty="0" smtClean="0">
                <a:latin typeface="Marianne" panose="02000000000000000000" pitchFamily="2" charset="0"/>
              </a:rPr>
              <a:t> de collecter certaines données pour réaliser mon objectif ? </a:t>
            </a:r>
            <a:r>
              <a:rPr lang="fr-FR" sz="1400" i="1" dirty="0" smtClean="0">
                <a:latin typeface="Marianne" panose="02000000000000000000" pitchFamily="2" charset="0"/>
              </a:rPr>
              <a:t>Je ne peux pas utiliser le NIR pour identifier de manière unique les élèves dans le logiciel de gestion des emplois du temps. Un décret me l’interdit. Je dois trouver une alternative (par exemple, l’INE).</a:t>
            </a:r>
            <a:endParaRPr lang="fr-FR" sz="1400" i="1" dirty="0">
              <a:latin typeface="Marianne" panose="02000000000000000000" pitchFamily="2" charset="0"/>
            </a:endParaRPr>
          </a:p>
          <a:p>
            <a:pPr marL="0" indent="0" algn="just">
              <a:lnSpc>
                <a:spcPct val="100000"/>
              </a:lnSpc>
              <a:buNone/>
            </a:pPr>
            <a:endParaRPr lang="fr-FR" sz="1600" dirty="0" smtClean="0">
              <a:latin typeface="Marianne" panose="02000000000000000000" pitchFamily="2" charset="0"/>
            </a:endParaRPr>
          </a:p>
        </p:txBody>
      </p:sp>
      <p:pic>
        <p:nvPicPr>
          <p:cNvPr id="6" name="Image 5"/>
          <p:cNvPicPr>
            <a:picLocks noChangeAspect="1"/>
          </p:cNvPicPr>
          <p:nvPr/>
        </p:nvPicPr>
        <p:blipFill rotWithShape="1">
          <a:blip r:embed="rId2"/>
          <a:srcRect t="5246" b="8393"/>
          <a:stretch/>
        </p:blipFill>
        <p:spPr>
          <a:xfrm>
            <a:off x="6857172" y="1879987"/>
            <a:ext cx="4725516" cy="2917825"/>
          </a:xfrm>
          <a:prstGeom prst="rect">
            <a:avLst/>
          </a:prstGeom>
          <a:ln w="12700">
            <a:solidFill>
              <a:schemeClr val="tx1"/>
            </a:solidFill>
          </a:ln>
        </p:spPr>
      </p:pic>
      <p:sp>
        <p:nvSpPr>
          <p:cNvPr id="7" name="ZoneTexte 6"/>
          <p:cNvSpPr txBox="1"/>
          <p:nvPr/>
        </p:nvSpPr>
        <p:spPr>
          <a:xfrm>
            <a:off x="7398977" y="5006721"/>
            <a:ext cx="3641906" cy="461665"/>
          </a:xfrm>
          <a:prstGeom prst="rect">
            <a:avLst/>
          </a:prstGeom>
          <a:noFill/>
        </p:spPr>
        <p:txBody>
          <a:bodyPr wrap="square" rtlCol="0">
            <a:spAutoFit/>
          </a:bodyPr>
          <a:lstStyle/>
          <a:p>
            <a:pPr algn="ctr"/>
            <a:r>
              <a:rPr lang="fr-FR" sz="1200" dirty="0" smtClean="0">
                <a:latin typeface="Marianne" panose="02000000000000000000" pitchFamily="2" charset="0"/>
              </a:rPr>
              <a:t>Source : </a:t>
            </a:r>
            <a:r>
              <a:rPr lang="fr-FR" sz="1200" dirty="0" smtClean="0">
                <a:latin typeface="Marianne" panose="02000000000000000000" pitchFamily="2" charset="0"/>
                <a:hlinkClick r:id="rId3"/>
              </a:rPr>
              <a:t>publication de la CNIL </a:t>
            </a:r>
            <a:r>
              <a:rPr lang="fr-FR" sz="1200" dirty="0" smtClean="0">
                <a:latin typeface="Marianne" panose="02000000000000000000" pitchFamily="2" charset="0"/>
              </a:rPr>
              <a:t>intitulée « adopter les six bons réflexes »</a:t>
            </a:r>
            <a:endParaRPr lang="fr-FR" sz="1200" dirty="0">
              <a:latin typeface="Marianne" panose="02000000000000000000" pitchFamily="2" charset="0"/>
            </a:endParaRPr>
          </a:p>
        </p:txBody>
      </p:sp>
      <p:sp>
        <p:nvSpPr>
          <p:cNvPr id="8" name="Espace réservé du contenu 2"/>
          <p:cNvSpPr txBox="1">
            <a:spLocks/>
          </p:cNvSpPr>
          <p:nvPr/>
        </p:nvSpPr>
        <p:spPr bwMode="gray">
          <a:xfrm>
            <a:off x="-1299562" y="678388"/>
            <a:ext cx="6266245" cy="203825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endParaRPr lang="fr-FR" sz="2000" dirty="0"/>
          </a:p>
        </p:txBody>
      </p:sp>
      <p:sp>
        <p:nvSpPr>
          <p:cNvPr id="13" name="Espace réservé de la date 7"/>
          <p:cNvSpPr>
            <a:spLocks noGrp="1"/>
          </p:cNvSpPr>
          <p:nvPr>
            <p:ph type="dt" sz="half" idx="10"/>
          </p:nvPr>
        </p:nvSpPr>
        <p:spPr>
          <a:xfrm>
            <a:off x="838200" y="6356350"/>
            <a:ext cx="2743200" cy="365125"/>
          </a:xfrm>
        </p:spPr>
        <p:txBody>
          <a:bodyPr/>
          <a:lstStyle/>
          <a:p>
            <a:r>
              <a:rPr lang="fr-FR" cap="all" dirty="0" smtClean="0"/>
              <a:t>22/06/2023</a:t>
            </a:r>
            <a:endParaRPr lang="fr-FR" cap="all" dirty="0"/>
          </a:p>
        </p:txBody>
      </p:sp>
      <p:sp>
        <p:nvSpPr>
          <p:cNvPr id="14" name="Espace réservé du pied de page 8"/>
          <p:cNvSpPr>
            <a:spLocks noGrp="1"/>
          </p:cNvSpPr>
          <p:nvPr>
            <p:ph type="ftr" sz="quarter" idx="11"/>
          </p:nvPr>
        </p:nvSpPr>
        <p:spPr>
          <a:xfrm>
            <a:off x="4038600" y="6356350"/>
            <a:ext cx="4114800" cy="365125"/>
          </a:xfrm>
        </p:spPr>
        <p:txBody>
          <a:bodyPr/>
          <a:lstStyle/>
          <a:p>
            <a:pPr algn="l"/>
            <a:r>
              <a:rPr lang="fr-FR" dirty="0" smtClean="0"/>
              <a:t>DAJ/Délégation à la protection des données</a:t>
            </a:r>
            <a:endParaRPr lang="fr-FR" dirty="0"/>
          </a:p>
        </p:txBody>
      </p:sp>
    </p:spTree>
    <p:extLst>
      <p:ext uri="{BB962C8B-B14F-4D97-AF65-F5344CB8AC3E}">
        <p14:creationId xmlns:p14="http://schemas.microsoft.com/office/powerpoint/2010/main" val="2902024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0688" y="99740"/>
            <a:ext cx="11232000" cy="960000"/>
          </a:xfrm>
        </p:spPr>
        <p:txBody>
          <a:bodyPr>
            <a:normAutofit/>
          </a:bodyPr>
          <a:lstStyle/>
          <a:p>
            <a:r>
              <a:rPr lang="fr-FR" sz="3200" b="1" dirty="0" smtClean="0">
                <a:latin typeface="Marianne" panose="02000000000000000000" pitchFamily="2" charset="0"/>
              </a:rPr>
              <a:t>Soyez transparent</a:t>
            </a:r>
            <a:endParaRPr lang="fr-FR" sz="3200" b="1" dirty="0">
              <a:latin typeface="Marianne" panose="02000000000000000000" pitchFamily="2" charset="0"/>
            </a:endParaRPr>
          </a:p>
        </p:txBody>
      </p:sp>
      <p:sp>
        <p:nvSpPr>
          <p:cNvPr id="7" name="ZoneTexte 6"/>
          <p:cNvSpPr txBox="1"/>
          <p:nvPr/>
        </p:nvSpPr>
        <p:spPr>
          <a:xfrm>
            <a:off x="7581206" y="4689122"/>
            <a:ext cx="3641906" cy="461665"/>
          </a:xfrm>
          <a:prstGeom prst="rect">
            <a:avLst/>
          </a:prstGeom>
          <a:noFill/>
        </p:spPr>
        <p:txBody>
          <a:bodyPr wrap="square" rtlCol="0">
            <a:spAutoFit/>
          </a:bodyPr>
          <a:lstStyle/>
          <a:p>
            <a:pPr algn="ctr"/>
            <a:r>
              <a:rPr lang="fr-FR" sz="1200" dirty="0" smtClean="0">
                <a:latin typeface="Marianne" panose="02000000000000000000" pitchFamily="2" charset="0"/>
              </a:rPr>
              <a:t>Source : </a:t>
            </a:r>
            <a:r>
              <a:rPr lang="fr-FR" sz="1200" dirty="0" smtClean="0">
                <a:latin typeface="Marianne" panose="02000000000000000000" pitchFamily="2" charset="0"/>
                <a:hlinkClick r:id="rId2"/>
              </a:rPr>
              <a:t>publication de la CNIL </a:t>
            </a:r>
            <a:r>
              <a:rPr lang="fr-FR" sz="1200" dirty="0" smtClean="0">
                <a:latin typeface="Marianne" panose="02000000000000000000" pitchFamily="2" charset="0"/>
              </a:rPr>
              <a:t>intitulée « adopter les six bons réflexes »</a:t>
            </a:r>
            <a:endParaRPr lang="fr-FR" sz="1200" dirty="0">
              <a:latin typeface="Marianne" panose="02000000000000000000" pitchFamily="2" charset="0"/>
            </a:endParaRPr>
          </a:p>
        </p:txBody>
      </p:sp>
      <p:pic>
        <p:nvPicPr>
          <p:cNvPr id="4" name="Image 3"/>
          <p:cNvPicPr>
            <a:picLocks noChangeAspect="1"/>
          </p:cNvPicPr>
          <p:nvPr/>
        </p:nvPicPr>
        <p:blipFill rotWithShape="1">
          <a:blip r:embed="rId3"/>
          <a:srcRect r="5687"/>
          <a:stretch/>
        </p:blipFill>
        <p:spPr>
          <a:xfrm>
            <a:off x="6885558" y="1785303"/>
            <a:ext cx="5033201" cy="2720428"/>
          </a:xfrm>
          <a:prstGeom prst="rect">
            <a:avLst/>
          </a:prstGeom>
          <a:ln w="12700">
            <a:solidFill>
              <a:schemeClr val="tx1"/>
            </a:solidFill>
          </a:ln>
        </p:spPr>
      </p:pic>
      <p:sp>
        <p:nvSpPr>
          <p:cNvPr id="9" name="Rectangle 8"/>
          <p:cNvSpPr/>
          <p:nvPr/>
        </p:nvSpPr>
        <p:spPr>
          <a:xfrm>
            <a:off x="350688" y="1059740"/>
            <a:ext cx="6096000" cy="5386090"/>
          </a:xfrm>
          <a:prstGeom prst="rect">
            <a:avLst/>
          </a:prstGeom>
        </p:spPr>
        <p:txBody>
          <a:bodyPr>
            <a:spAutoFit/>
          </a:bodyPr>
          <a:lstStyle/>
          <a:p>
            <a:pPr marL="285750" indent="-285750" algn="just">
              <a:buFont typeface="Arial" panose="020B0604020202020204" pitchFamily="34" charset="0"/>
              <a:buChar char="•"/>
            </a:pPr>
            <a:r>
              <a:rPr lang="fr-FR" b="1" dirty="0" smtClean="0">
                <a:solidFill>
                  <a:srgbClr val="000091"/>
                </a:solidFill>
                <a:latin typeface="Marianne" panose="02000000000000000000" pitchFamily="2" charset="0"/>
              </a:rPr>
              <a:t>Obligation d’information pour </a:t>
            </a:r>
            <a:r>
              <a:rPr lang="fr-FR" b="1" dirty="0">
                <a:solidFill>
                  <a:srgbClr val="000091"/>
                </a:solidFill>
                <a:latin typeface="Marianne" panose="02000000000000000000" pitchFamily="2" charset="0"/>
              </a:rPr>
              <a:t>faciliter l’exercice des </a:t>
            </a:r>
            <a:r>
              <a:rPr lang="fr-FR" b="1" dirty="0" smtClean="0">
                <a:solidFill>
                  <a:srgbClr val="000091"/>
                </a:solidFill>
                <a:latin typeface="Marianne" panose="02000000000000000000" pitchFamily="2" charset="0"/>
              </a:rPr>
              <a:t>droits : </a:t>
            </a:r>
            <a:r>
              <a:rPr lang="fr-FR" sz="1600" dirty="0">
                <a:latin typeface="Marianne" panose="02000000000000000000" pitchFamily="2" charset="0"/>
              </a:rPr>
              <a:t>les</a:t>
            </a:r>
            <a:r>
              <a:rPr lang="fr-FR" sz="1600" b="1" dirty="0" smtClean="0">
                <a:solidFill>
                  <a:srgbClr val="000091"/>
                </a:solidFill>
                <a:latin typeface="Marianne" panose="02000000000000000000" pitchFamily="2" charset="0"/>
              </a:rPr>
              <a:t> </a:t>
            </a:r>
            <a:r>
              <a:rPr lang="fr-FR" sz="1600" dirty="0" smtClean="0">
                <a:latin typeface="Marianne" panose="02000000000000000000" pitchFamily="2" charset="0"/>
              </a:rPr>
              <a:t>mentions d’information doivent être </a:t>
            </a:r>
            <a:r>
              <a:rPr lang="fr-FR" sz="1600" dirty="0" smtClean="0">
                <a:solidFill>
                  <a:srgbClr val="000000"/>
                </a:solidFill>
                <a:latin typeface="Marianne" panose="02000000000000000000" pitchFamily="2" charset="0"/>
              </a:rPr>
              <a:t>concises, transparentes, compréhensibles </a:t>
            </a:r>
            <a:r>
              <a:rPr lang="fr-FR" sz="1600" dirty="0">
                <a:solidFill>
                  <a:srgbClr val="000000"/>
                </a:solidFill>
                <a:latin typeface="Marianne" panose="02000000000000000000" pitchFamily="2" charset="0"/>
              </a:rPr>
              <a:t>et aisément </a:t>
            </a:r>
            <a:r>
              <a:rPr lang="fr-FR" sz="1600" dirty="0" smtClean="0">
                <a:solidFill>
                  <a:srgbClr val="000000"/>
                </a:solidFill>
                <a:latin typeface="Marianne" panose="02000000000000000000" pitchFamily="2" charset="0"/>
              </a:rPr>
              <a:t>accessibles.</a:t>
            </a:r>
          </a:p>
          <a:p>
            <a:pPr marL="285750" indent="-285750" algn="just">
              <a:buFont typeface="Arial" panose="020B0604020202020204" pitchFamily="34" charset="0"/>
              <a:buChar char="•"/>
            </a:pPr>
            <a:endParaRPr lang="fr-FR" sz="1600" dirty="0">
              <a:solidFill>
                <a:srgbClr val="000000"/>
              </a:solidFill>
              <a:latin typeface="Marianne" panose="02000000000000000000" pitchFamily="2" charset="0"/>
            </a:endParaRPr>
          </a:p>
          <a:p>
            <a:pPr marL="285750" indent="-285750" algn="just">
              <a:buFont typeface="Arial" panose="020B0604020202020204" pitchFamily="34" charset="0"/>
              <a:buChar char="•"/>
            </a:pPr>
            <a:r>
              <a:rPr lang="fr-FR" b="1" dirty="0">
                <a:solidFill>
                  <a:srgbClr val="000091"/>
                </a:solidFill>
                <a:latin typeface="Marianne" panose="02000000000000000000" pitchFamily="2" charset="0"/>
              </a:rPr>
              <a:t>Exemples des questions à se </a:t>
            </a:r>
            <a:r>
              <a:rPr lang="fr-FR" b="1" dirty="0" smtClean="0">
                <a:solidFill>
                  <a:srgbClr val="000091"/>
                </a:solidFill>
                <a:latin typeface="Marianne" panose="02000000000000000000" pitchFamily="2" charset="0"/>
              </a:rPr>
              <a:t>poser :</a:t>
            </a:r>
            <a:endParaRPr lang="fr-FR" b="1" dirty="0">
              <a:solidFill>
                <a:srgbClr val="000091"/>
              </a:solidFill>
              <a:latin typeface="Marianne" panose="02000000000000000000" pitchFamily="2" charset="0"/>
            </a:endParaRPr>
          </a:p>
          <a:p>
            <a:pPr algn="just"/>
            <a:endParaRPr lang="fr-FR" sz="1600" dirty="0">
              <a:solidFill>
                <a:srgbClr val="000000"/>
              </a:solidFill>
              <a:latin typeface="Marianne" panose="02000000000000000000" pitchFamily="2" charset="0"/>
            </a:endParaRPr>
          </a:p>
          <a:p>
            <a:pPr marL="285750" indent="-285750" algn="just">
              <a:buFont typeface="Wingdings" panose="05000000000000000000" pitchFamily="2" charset="2"/>
              <a:buChar char="v"/>
            </a:pPr>
            <a:r>
              <a:rPr lang="fr-FR" sz="1600" b="1" dirty="0" smtClean="0">
                <a:solidFill>
                  <a:srgbClr val="000000"/>
                </a:solidFill>
                <a:latin typeface="Marianne" panose="02000000000000000000" pitchFamily="2" charset="0"/>
              </a:rPr>
              <a:t>Mes mentions d’information sont-elles suffisamment claires pour que les personnes concernées puissent comprendre les principales caractéristiques du traitement ? </a:t>
            </a:r>
            <a:r>
              <a:rPr lang="fr-FR" sz="1600" i="1" dirty="0" smtClean="0">
                <a:solidFill>
                  <a:srgbClr val="000000"/>
                </a:solidFill>
                <a:latin typeface="Marianne" panose="02000000000000000000" pitchFamily="2" charset="0"/>
              </a:rPr>
              <a:t>Non, le vocabulaire employé est trop technique et n’est pas adapté au public visé (étudiants). </a:t>
            </a:r>
          </a:p>
          <a:p>
            <a:pPr algn="just"/>
            <a:endParaRPr lang="fr-FR" sz="1600" b="1" dirty="0">
              <a:solidFill>
                <a:srgbClr val="000091"/>
              </a:solidFill>
              <a:latin typeface="Marianne" panose="02000000000000000000" pitchFamily="2" charset="0"/>
            </a:endParaRPr>
          </a:p>
          <a:p>
            <a:pPr marL="285750" indent="-285750" algn="just">
              <a:buFont typeface="Wingdings" panose="05000000000000000000" pitchFamily="2" charset="2"/>
              <a:buChar char="v"/>
            </a:pPr>
            <a:r>
              <a:rPr lang="fr-FR" sz="1600" b="1" dirty="0" smtClean="0">
                <a:latin typeface="Marianne" panose="02000000000000000000" pitchFamily="2" charset="0"/>
              </a:rPr>
              <a:t>Mes mentions d’information sont-elles suffisamment accessibles pour que les personnes concernées puissent en prendre connaissance ? </a:t>
            </a:r>
            <a:r>
              <a:rPr lang="fr-FR" sz="1600" i="1" dirty="0" smtClean="0">
                <a:latin typeface="Marianne" panose="02000000000000000000" pitchFamily="2" charset="0"/>
              </a:rPr>
              <a:t>Oui, elles sont affichées dans le hall d’entrée de l’université.</a:t>
            </a:r>
            <a:endParaRPr lang="fr-FR" sz="1600" i="1" dirty="0">
              <a:latin typeface="Marianne" panose="02000000000000000000" pitchFamily="2" charset="0"/>
            </a:endParaRPr>
          </a:p>
          <a:p>
            <a:pPr algn="just"/>
            <a:endParaRPr lang="fr-FR" dirty="0" smtClean="0">
              <a:solidFill>
                <a:srgbClr val="000000"/>
              </a:solidFill>
              <a:latin typeface="Arial" panose="020B0604020202020204" pitchFamily="34" charset="0"/>
            </a:endParaRPr>
          </a:p>
          <a:p>
            <a:pPr algn="just"/>
            <a:r>
              <a:rPr lang="fr-FR" sz="1600" u="sng" dirty="0" smtClean="0">
                <a:solidFill>
                  <a:srgbClr val="000000"/>
                </a:solidFill>
                <a:latin typeface="Marianne" panose="02000000000000000000" pitchFamily="2" charset="0"/>
              </a:rPr>
              <a:t>N’hésitez pas à faire relire vos mentions d’informations au service juridique et/ou le DPD de votre université en cas de besoin.</a:t>
            </a:r>
            <a:endParaRPr lang="fr-FR" sz="1600" u="sng" dirty="0">
              <a:solidFill>
                <a:srgbClr val="000000"/>
              </a:solidFill>
              <a:latin typeface="Marianne" panose="02000000000000000000" pitchFamily="2" charset="0"/>
            </a:endParaRPr>
          </a:p>
        </p:txBody>
      </p:sp>
      <p:sp>
        <p:nvSpPr>
          <p:cNvPr id="10" name="Espace réservé de la date 7"/>
          <p:cNvSpPr>
            <a:spLocks noGrp="1"/>
          </p:cNvSpPr>
          <p:nvPr>
            <p:ph type="dt" sz="half" idx="10"/>
          </p:nvPr>
        </p:nvSpPr>
        <p:spPr>
          <a:xfrm>
            <a:off x="838200" y="6356350"/>
            <a:ext cx="2743200" cy="365125"/>
          </a:xfrm>
        </p:spPr>
        <p:txBody>
          <a:bodyPr/>
          <a:lstStyle/>
          <a:p>
            <a:r>
              <a:rPr lang="fr-FR" cap="all" dirty="0" smtClean="0"/>
              <a:t>22/06/2023</a:t>
            </a:r>
            <a:endParaRPr lang="fr-FR" cap="all" dirty="0"/>
          </a:p>
        </p:txBody>
      </p:sp>
      <p:sp>
        <p:nvSpPr>
          <p:cNvPr id="11" name="Espace réservé du pied de page 8"/>
          <p:cNvSpPr>
            <a:spLocks noGrp="1"/>
          </p:cNvSpPr>
          <p:nvPr>
            <p:ph type="ftr" sz="quarter" idx="11"/>
          </p:nvPr>
        </p:nvSpPr>
        <p:spPr>
          <a:xfrm>
            <a:off x="4038600" y="6356350"/>
            <a:ext cx="4114800" cy="365125"/>
          </a:xfrm>
        </p:spPr>
        <p:txBody>
          <a:bodyPr/>
          <a:lstStyle/>
          <a:p>
            <a:pPr algn="l"/>
            <a:r>
              <a:rPr lang="fr-FR" dirty="0" smtClean="0"/>
              <a:t>DAJ/Délégation à la protection des données</a:t>
            </a:r>
            <a:endParaRPr lang="fr-FR" dirty="0"/>
          </a:p>
        </p:txBody>
      </p:sp>
    </p:spTree>
    <p:extLst>
      <p:ext uri="{BB962C8B-B14F-4D97-AF65-F5344CB8AC3E}">
        <p14:creationId xmlns:p14="http://schemas.microsoft.com/office/powerpoint/2010/main" val="4224104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0688" y="294837"/>
            <a:ext cx="11305506" cy="960000"/>
          </a:xfrm>
        </p:spPr>
        <p:txBody>
          <a:bodyPr>
            <a:noAutofit/>
          </a:bodyPr>
          <a:lstStyle/>
          <a:p>
            <a:r>
              <a:rPr lang="fr-FR" sz="3200" b="1" dirty="0" smtClean="0">
                <a:latin typeface="Marianne" panose="02000000000000000000" pitchFamily="2" charset="0"/>
              </a:rPr>
              <a:t>Organisez et facilitez l’exercice des droits des administrés</a:t>
            </a:r>
            <a:endParaRPr lang="fr-FR" sz="3200" b="1" dirty="0">
              <a:latin typeface="Marianne" panose="02000000000000000000" pitchFamily="2" charset="0"/>
            </a:endParaRPr>
          </a:p>
        </p:txBody>
      </p:sp>
      <p:sp>
        <p:nvSpPr>
          <p:cNvPr id="7" name="ZoneTexte 6"/>
          <p:cNvSpPr txBox="1"/>
          <p:nvPr/>
        </p:nvSpPr>
        <p:spPr>
          <a:xfrm>
            <a:off x="7581207" y="5232885"/>
            <a:ext cx="3641906" cy="461665"/>
          </a:xfrm>
          <a:prstGeom prst="rect">
            <a:avLst/>
          </a:prstGeom>
          <a:noFill/>
        </p:spPr>
        <p:txBody>
          <a:bodyPr wrap="square" rtlCol="0">
            <a:spAutoFit/>
          </a:bodyPr>
          <a:lstStyle/>
          <a:p>
            <a:pPr algn="ctr"/>
            <a:r>
              <a:rPr lang="fr-FR" sz="1200" dirty="0" smtClean="0">
                <a:latin typeface="Marianne" panose="02000000000000000000" pitchFamily="2" charset="0"/>
              </a:rPr>
              <a:t>Source : </a:t>
            </a:r>
            <a:r>
              <a:rPr lang="fr-FR" sz="1200" dirty="0" smtClean="0">
                <a:latin typeface="Marianne" panose="02000000000000000000" pitchFamily="2" charset="0"/>
                <a:hlinkClick r:id="rId2"/>
              </a:rPr>
              <a:t>publication de la CNIL </a:t>
            </a:r>
            <a:r>
              <a:rPr lang="fr-FR" sz="1200" dirty="0" smtClean="0">
                <a:latin typeface="Marianne" panose="02000000000000000000" pitchFamily="2" charset="0"/>
              </a:rPr>
              <a:t>intitulée « adopter les six bons réflexes »</a:t>
            </a:r>
            <a:endParaRPr lang="fr-FR" sz="1200" dirty="0">
              <a:latin typeface="Marianne" panose="02000000000000000000" pitchFamily="2" charset="0"/>
            </a:endParaRPr>
          </a:p>
        </p:txBody>
      </p:sp>
      <p:pic>
        <p:nvPicPr>
          <p:cNvPr id="3" name="Image 2"/>
          <p:cNvPicPr>
            <a:picLocks noChangeAspect="1"/>
          </p:cNvPicPr>
          <p:nvPr/>
        </p:nvPicPr>
        <p:blipFill>
          <a:blip r:embed="rId3"/>
          <a:stretch>
            <a:fillRect/>
          </a:stretch>
        </p:blipFill>
        <p:spPr>
          <a:xfrm>
            <a:off x="6957671" y="1851603"/>
            <a:ext cx="4888978" cy="3181149"/>
          </a:xfrm>
          <a:prstGeom prst="rect">
            <a:avLst/>
          </a:prstGeom>
          <a:ln w="12700">
            <a:solidFill>
              <a:schemeClr val="tx1"/>
            </a:solidFill>
          </a:ln>
        </p:spPr>
      </p:pic>
      <p:sp>
        <p:nvSpPr>
          <p:cNvPr id="6" name="Espace réservé de la date 7"/>
          <p:cNvSpPr>
            <a:spLocks noGrp="1"/>
          </p:cNvSpPr>
          <p:nvPr>
            <p:ph type="dt" sz="half" idx="10"/>
          </p:nvPr>
        </p:nvSpPr>
        <p:spPr>
          <a:xfrm>
            <a:off x="838200" y="6356350"/>
            <a:ext cx="2743200" cy="365125"/>
          </a:xfrm>
        </p:spPr>
        <p:txBody>
          <a:bodyPr/>
          <a:lstStyle/>
          <a:p>
            <a:r>
              <a:rPr lang="fr-FR" cap="all" dirty="0" smtClean="0"/>
              <a:t>22/06/2023</a:t>
            </a:r>
            <a:endParaRPr lang="fr-FR" cap="all" dirty="0"/>
          </a:p>
        </p:txBody>
      </p:sp>
      <p:sp>
        <p:nvSpPr>
          <p:cNvPr id="8" name="Espace réservé du pied de page 8"/>
          <p:cNvSpPr>
            <a:spLocks noGrp="1"/>
          </p:cNvSpPr>
          <p:nvPr>
            <p:ph type="ftr" sz="quarter" idx="11"/>
          </p:nvPr>
        </p:nvSpPr>
        <p:spPr>
          <a:xfrm>
            <a:off x="4038600" y="6356350"/>
            <a:ext cx="4114800" cy="365125"/>
          </a:xfrm>
        </p:spPr>
        <p:txBody>
          <a:bodyPr/>
          <a:lstStyle/>
          <a:p>
            <a:pPr algn="l"/>
            <a:r>
              <a:rPr lang="fr-FR" dirty="0" smtClean="0"/>
              <a:t>DAJ/Délégation à la protection des données</a:t>
            </a:r>
            <a:endParaRPr lang="fr-FR" dirty="0"/>
          </a:p>
        </p:txBody>
      </p:sp>
      <p:sp>
        <p:nvSpPr>
          <p:cNvPr id="5" name="Rectangle 4"/>
          <p:cNvSpPr/>
          <p:nvPr/>
        </p:nvSpPr>
        <p:spPr>
          <a:xfrm>
            <a:off x="350688" y="1585813"/>
            <a:ext cx="6096000" cy="4832092"/>
          </a:xfrm>
          <a:prstGeom prst="rect">
            <a:avLst/>
          </a:prstGeom>
        </p:spPr>
        <p:txBody>
          <a:bodyPr>
            <a:spAutoFit/>
          </a:bodyPr>
          <a:lstStyle/>
          <a:p>
            <a:pPr algn="just"/>
            <a:endParaRPr lang="fr-FR" sz="2800" b="0" i="0" u="none" strike="noStrike" baseline="0" dirty="0" smtClean="0">
              <a:solidFill>
                <a:srgbClr val="000000"/>
              </a:solidFill>
              <a:latin typeface="Arial" panose="020B0604020202020204" pitchFamily="34" charset="0"/>
            </a:endParaRPr>
          </a:p>
          <a:p>
            <a:pPr marL="285750" indent="-285750" algn="just">
              <a:buFont typeface="Arial" panose="020B0604020202020204" pitchFamily="34" charset="0"/>
              <a:buChar char="•"/>
            </a:pPr>
            <a:r>
              <a:rPr lang="fr-FR" b="1" dirty="0">
                <a:solidFill>
                  <a:srgbClr val="000091"/>
                </a:solidFill>
                <a:latin typeface="Marianne" panose="02000000000000000000" pitchFamily="2" charset="0"/>
              </a:rPr>
              <a:t>Délai de réponse : </a:t>
            </a:r>
            <a:r>
              <a:rPr lang="fr-FR" sz="1600" dirty="0">
                <a:latin typeface="Marianne" panose="02000000000000000000" pitchFamily="2" charset="0"/>
              </a:rPr>
              <a:t>1 mois en principe, 3 mois en cas de demandes complexes ou nombreuses</a:t>
            </a:r>
            <a:r>
              <a:rPr lang="fr-FR" sz="1600" dirty="0" smtClean="0">
                <a:latin typeface="Marianne" panose="02000000000000000000" pitchFamily="2" charset="0"/>
              </a:rPr>
              <a:t>.</a:t>
            </a:r>
          </a:p>
          <a:p>
            <a:pPr algn="just"/>
            <a:endParaRPr lang="fr-FR" sz="1600" b="1" dirty="0" smtClean="0">
              <a:latin typeface="Marianne" panose="02000000000000000000" pitchFamily="2" charset="0"/>
            </a:endParaRPr>
          </a:p>
          <a:p>
            <a:pPr marL="285750" indent="-285750" algn="just">
              <a:buFont typeface="Arial" panose="020B0604020202020204" pitchFamily="34" charset="0"/>
              <a:buChar char="•"/>
            </a:pPr>
            <a:r>
              <a:rPr lang="fr-FR" b="1" dirty="0" smtClean="0">
                <a:solidFill>
                  <a:srgbClr val="000091"/>
                </a:solidFill>
                <a:latin typeface="Marianne" panose="02000000000000000000" pitchFamily="2" charset="0"/>
              </a:rPr>
              <a:t>Exemples de bonnes pratiques :</a:t>
            </a:r>
          </a:p>
          <a:p>
            <a:pPr algn="just"/>
            <a:endParaRPr lang="fr-FR" sz="1600" b="1" dirty="0" smtClean="0">
              <a:solidFill>
                <a:srgbClr val="000091"/>
              </a:solidFill>
              <a:latin typeface="Marianne" panose="02000000000000000000" pitchFamily="2" charset="0"/>
            </a:endParaRPr>
          </a:p>
          <a:p>
            <a:pPr marL="285750" indent="-285750" algn="just">
              <a:buFont typeface="Wingdings" panose="05000000000000000000" pitchFamily="2" charset="2"/>
              <a:buChar char="v"/>
            </a:pPr>
            <a:r>
              <a:rPr lang="fr-FR" sz="1600" b="1" dirty="0" smtClean="0">
                <a:latin typeface="Marianne" panose="02000000000000000000" pitchFamily="2" charset="0"/>
              </a:rPr>
              <a:t>Preuve </a:t>
            </a:r>
            <a:r>
              <a:rPr lang="fr-FR" sz="1600" b="1" dirty="0">
                <a:latin typeface="Marianne" panose="02000000000000000000" pitchFamily="2" charset="0"/>
              </a:rPr>
              <a:t>de l’identité du demandeur : </a:t>
            </a:r>
            <a:r>
              <a:rPr lang="fr-FR" sz="1600" dirty="0" smtClean="0">
                <a:latin typeface="Marianne" panose="02000000000000000000" pitchFamily="2" charset="0"/>
              </a:rPr>
              <a:t>exiger une copie de la pièce d’identité uniquement en cas de « doute raisonnable ».</a:t>
            </a:r>
          </a:p>
          <a:p>
            <a:pPr algn="just"/>
            <a:endParaRPr lang="fr-FR" sz="1600" dirty="0" smtClean="0">
              <a:latin typeface="Marianne" panose="02000000000000000000" pitchFamily="2" charset="0"/>
            </a:endParaRPr>
          </a:p>
          <a:p>
            <a:pPr marL="285750" indent="-285750" algn="just">
              <a:buFont typeface="Wingdings" panose="05000000000000000000" pitchFamily="2" charset="2"/>
              <a:buChar char="v"/>
            </a:pPr>
            <a:r>
              <a:rPr lang="fr-FR" sz="1600" b="1" dirty="0" smtClean="0">
                <a:latin typeface="Marianne" panose="02000000000000000000" pitchFamily="2" charset="0"/>
              </a:rPr>
              <a:t>Exercice des droits sur une adresse dédiée : </a:t>
            </a:r>
            <a:r>
              <a:rPr lang="fr-FR" sz="1600" dirty="0" smtClean="0">
                <a:latin typeface="Marianne" panose="02000000000000000000" pitchFamily="2" charset="0"/>
              </a:rPr>
              <a:t>au MENJ/MESR, au moins une boite fonctionnelle par RT pour les demandes de droits des personnes concernées.</a:t>
            </a:r>
          </a:p>
          <a:p>
            <a:pPr algn="just"/>
            <a:endParaRPr lang="fr-FR" sz="1600" dirty="0" smtClean="0">
              <a:latin typeface="Marianne" panose="02000000000000000000" pitchFamily="2" charset="0"/>
            </a:endParaRPr>
          </a:p>
          <a:p>
            <a:pPr marL="285750" indent="-285750" algn="just">
              <a:buFont typeface="Wingdings" panose="05000000000000000000" pitchFamily="2" charset="2"/>
              <a:buChar char="v"/>
            </a:pPr>
            <a:endParaRPr lang="fr-FR" sz="1600" dirty="0" smtClean="0">
              <a:latin typeface="Marianne" panose="02000000000000000000" pitchFamily="2" charset="0"/>
            </a:endParaRPr>
          </a:p>
          <a:p>
            <a:endParaRPr lang="fr-FR" sz="1600" dirty="0">
              <a:latin typeface="Marianne" panose="02000000000000000000" pitchFamily="2" charset="0"/>
            </a:endParaRPr>
          </a:p>
          <a:p>
            <a:endParaRPr lang="fr-FR" dirty="0">
              <a:solidFill>
                <a:srgbClr val="000000"/>
              </a:solidFill>
              <a:latin typeface="Arial" panose="020B0604020202020204" pitchFamily="34" charset="0"/>
            </a:endParaRPr>
          </a:p>
          <a:p>
            <a:endParaRPr lang="fr-FR" b="1" dirty="0"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281153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0688" y="294837"/>
            <a:ext cx="11305506" cy="960000"/>
          </a:xfrm>
        </p:spPr>
        <p:txBody>
          <a:bodyPr>
            <a:noAutofit/>
          </a:bodyPr>
          <a:lstStyle/>
          <a:p>
            <a:r>
              <a:rPr lang="fr-FR" sz="3200" b="1" dirty="0" smtClean="0">
                <a:latin typeface="Marianne" panose="02000000000000000000" pitchFamily="2" charset="0"/>
              </a:rPr>
              <a:t>Fixez des durées de conservation</a:t>
            </a:r>
            <a:endParaRPr lang="fr-FR" sz="3200" b="1" dirty="0">
              <a:latin typeface="Marianne" panose="02000000000000000000" pitchFamily="2" charset="0"/>
            </a:endParaRPr>
          </a:p>
        </p:txBody>
      </p:sp>
      <p:sp>
        <p:nvSpPr>
          <p:cNvPr id="7" name="ZoneTexte 6"/>
          <p:cNvSpPr txBox="1"/>
          <p:nvPr/>
        </p:nvSpPr>
        <p:spPr>
          <a:xfrm>
            <a:off x="7638884" y="5162306"/>
            <a:ext cx="3641906" cy="461665"/>
          </a:xfrm>
          <a:prstGeom prst="rect">
            <a:avLst/>
          </a:prstGeom>
          <a:noFill/>
        </p:spPr>
        <p:txBody>
          <a:bodyPr wrap="square" rtlCol="0">
            <a:spAutoFit/>
          </a:bodyPr>
          <a:lstStyle/>
          <a:p>
            <a:pPr algn="ctr"/>
            <a:r>
              <a:rPr lang="fr-FR" sz="1200" dirty="0" smtClean="0">
                <a:latin typeface="Marianne" panose="02000000000000000000" pitchFamily="2" charset="0"/>
              </a:rPr>
              <a:t>Source : </a:t>
            </a:r>
            <a:r>
              <a:rPr lang="fr-FR" sz="1200" dirty="0" smtClean="0">
                <a:latin typeface="Marianne" panose="02000000000000000000" pitchFamily="2" charset="0"/>
                <a:hlinkClick r:id="rId2"/>
              </a:rPr>
              <a:t>publication de la CNIL </a:t>
            </a:r>
            <a:r>
              <a:rPr lang="fr-FR" sz="1200" dirty="0" smtClean="0">
                <a:latin typeface="Marianne" panose="02000000000000000000" pitchFamily="2" charset="0"/>
              </a:rPr>
              <a:t>intitulée « adopter les six bons réflexes »</a:t>
            </a:r>
            <a:endParaRPr lang="fr-FR" sz="1200" dirty="0">
              <a:latin typeface="Marianne" panose="02000000000000000000" pitchFamily="2" charset="0"/>
            </a:endParaRPr>
          </a:p>
        </p:txBody>
      </p:sp>
      <p:pic>
        <p:nvPicPr>
          <p:cNvPr id="4" name="Image 3"/>
          <p:cNvPicPr>
            <a:picLocks noChangeAspect="1"/>
          </p:cNvPicPr>
          <p:nvPr/>
        </p:nvPicPr>
        <p:blipFill>
          <a:blip r:embed="rId3"/>
          <a:stretch>
            <a:fillRect/>
          </a:stretch>
        </p:blipFill>
        <p:spPr>
          <a:xfrm>
            <a:off x="6990431" y="2080564"/>
            <a:ext cx="4938813" cy="2848337"/>
          </a:xfrm>
          <a:prstGeom prst="rect">
            <a:avLst/>
          </a:prstGeom>
          <a:ln w="12700">
            <a:solidFill>
              <a:schemeClr val="tx1"/>
            </a:solidFill>
          </a:ln>
        </p:spPr>
      </p:pic>
      <p:sp>
        <p:nvSpPr>
          <p:cNvPr id="6" name="Espace réservé du contenu 2"/>
          <p:cNvSpPr>
            <a:spLocks noGrp="1"/>
          </p:cNvSpPr>
          <p:nvPr>
            <p:ph sz="quarter" idx="14"/>
          </p:nvPr>
        </p:nvSpPr>
        <p:spPr>
          <a:xfrm>
            <a:off x="462234" y="1374462"/>
            <a:ext cx="6091884" cy="1641603"/>
          </a:xfrm>
        </p:spPr>
        <p:txBody>
          <a:bodyPr>
            <a:noAutofit/>
          </a:bodyPr>
          <a:lstStyle/>
          <a:p>
            <a:pPr algn="just">
              <a:lnSpc>
                <a:spcPct val="100000"/>
              </a:lnSpc>
            </a:pPr>
            <a:r>
              <a:rPr lang="fr-FR" sz="1800" b="1" dirty="0" smtClean="0">
                <a:solidFill>
                  <a:srgbClr val="000091"/>
                </a:solidFill>
                <a:latin typeface="Marianne" panose="02000000000000000000" pitchFamily="2" charset="0"/>
              </a:rPr>
              <a:t>Les bonnes questions à se poser pour définir les durées de conservation des données à caractère personnel </a:t>
            </a:r>
            <a:r>
              <a:rPr lang="fr-FR" sz="1600" b="1" dirty="0" smtClean="0">
                <a:solidFill>
                  <a:srgbClr val="000091"/>
                </a:solidFill>
                <a:latin typeface="Marianne" panose="02000000000000000000" pitchFamily="2" charset="0"/>
              </a:rPr>
              <a:t>:</a:t>
            </a:r>
          </a:p>
          <a:p>
            <a:pPr algn="just">
              <a:lnSpc>
                <a:spcPct val="100000"/>
              </a:lnSpc>
              <a:buFont typeface="Wingdings" panose="05000000000000000000" pitchFamily="2" charset="2"/>
              <a:buChar char="v"/>
            </a:pPr>
            <a:r>
              <a:rPr lang="fr-FR" sz="1400" b="1" dirty="0" smtClean="0">
                <a:latin typeface="Marianne" panose="02000000000000000000" pitchFamily="2" charset="0"/>
              </a:rPr>
              <a:t>Existent-ils des textes sur lesquels m’appuyer pour définir cette finalité ?</a:t>
            </a:r>
          </a:p>
          <a:p>
            <a:pPr marL="0" indent="0" algn="just">
              <a:lnSpc>
                <a:spcPct val="100000"/>
              </a:lnSpc>
              <a:buNone/>
            </a:pPr>
            <a:r>
              <a:rPr lang="fr-FR" sz="1400" i="1" dirty="0" smtClean="0">
                <a:latin typeface="Marianne" panose="02000000000000000000" pitchFamily="2" charset="0"/>
              </a:rPr>
              <a:t>Oui, certains textes établissent des durées de conservation des données. Elles peuvent être fixes, minimales ou maximales.</a:t>
            </a:r>
          </a:p>
          <a:p>
            <a:pPr marL="0" indent="0" algn="just">
              <a:lnSpc>
                <a:spcPct val="100000"/>
              </a:lnSpc>
              <a:buNone/>
            </a:pPr>
            <a:r>
              <a:rPr lang="fr-FR" sz="1400" dirty="0" smtClean="0">
                <a:latin typeface="Marianne" panose="02000000000000000000" pitchFamily="2" charset="0"/>
              </a:rPr>
              <a:t>Voir par exemple : l’instruction </a:t>
            </a:r>
            <a:r>
              <a:rPr lang="fr-FR" sz="1400" dirty="0">
                <a:latin typeface="Marianne" panose="02000000000000000000" pitchFamily="2" charset="0"/>
              </a:rPr>
              <a:t>de tri et de conservation pour les archives reçues et produites par les services et établissements concourant à l’éducation nationale (</a:t>
            </a:r>
            <a:r>
              <a:rPr lang="fr-FR" sz="1400" dirty="0">
                <a:latin typeface="Marianne" panose="02000000000000000000" pitchFamily="2" charset="0"/>
                <a:hlinkClick r:id="rId4"/>
              </a:rPr>
              <a:t>BOEN, 22/02/2005</a:t>
            </a:r>
            <a:r>
              <a:rPr lang="fr-FR" sz="1400" dirty="0">
                <a:latin typeface="Marianne" panose="02000000000000000000" pitchFamily="2" charset="0"/>
              </a:rPr>
              <a:t>).</a:t>
            </a:r>
            <a:endParaRPr lang="fr-FR" sz="1400" b="1" dirty="0">
              <a:solidFill>
                <a:srgbClr val="000091"/>
              </a:solidFill>
              <a:latin typeface="Marianne" panose="02000000000000000000" pitchFamily="2" charset="0"/>
            </a:endParaRPr>
          </a:p>
          <a:p>
            <a:pPr algn="just">
              <a:lnSpc>
                <a:spcPct val="100000"/>
              </a:lnSpc>
              <a:buFont typeface="Wingdings" panose="05000000000000000000" pitchFamily="2" charset="2"/>
              <a:buChar char="v"/>
            </a:pPr>
            <a:r>
              <a:rPr lang="fr-FR" sz="1400" b="1" dirty="0" smtClean="0">
                <a:latin typeface="Marianne" panose="02000000000000000000" pitchFamily="2" charset="0"/>
              </a:rPr>
              <a:t>Comment fixer la durée de conservation des données en l’absence de texte ou lorsque ceux-ci m’accordent une marge de manœuvre ?</a:t>
            </a:r>
          </a:p>
          <a:p>
            <a:pPr marL="0" indent="0" algn="just">
              <a:lnSpc>
                <a:spcPct val="100000"/>
              </a:lnSpc>
              <a:buNone/>
            </a:pPr>
            <a:r>
              <a:rPr lang="fr-FR" sz="1400" i="1" dirty="0" smtClean="0">
                <a:latin typeface="Marianne" panose="02000000000000000000" pitchFamily="2" charset="0"/>
              </a:rPr>
              <a:t>Je dois déterminer la durée de conservation des données à caractère personnel est déterminée </a:t>
            </a:r>
            <a:r>
              <a:rPr lang="fr-FR" sz="1400" b="1" i="1" dirty="0" smtClean="0">
                <a:latin typeface="Marianne" panose="02000000000000000000" pitchFamily="2" charset="0"/>
              </a:rPr>
              <a:t>en fonction de la finalité </a:t>
            </a:r>
            <a:r>
              <a:rPr lang="fr-FR" sz="1400" i="1" dirty="0" smtClean="0">
                <a:latin typeface="Marianne" panose="02000000000000000000" pitchFamily="2" charset="0"/>
              </a:rPr>
              <a:t>de chaque traitement (article 5.1.e du RGPD).</a:t>
            </a:r>
          </a:p>
          <a:p>
            <a:pPr marL="0" indent="0" algn="just">
              <a:lnSpc>
                <a:spcPct val="100000"/>
              </a:lnSpc>
              <a:buNone/>
            </a:pPr>
            <a:endParaRPr lang="fr-FR" sz="1600" b="1" dirty="0" smtClean="0">
              <a:latin typeface="Marianne" panose="02000000000000000000" pitchFamily="2" charset="0"/>
            </a:endParaRPr>
          </a:p>
        </p:txBody>
      </p:sp>
      <p:sp>
        <p:nvSpPr>
          <p:cNvPr id="9" name="Rectangle 8"/>
          <p:cNvSpPr/>
          <p:nvPr/>
        </p:nvSpPr>
        <p:spPr>
          <a:xfrm>
            <a:off x="462234" y="2901366"/>
            <a:ext cx="6091884" cy="892552"/>
          </a:xfrm>
          <a:prstGeom prst="rect">
            <a:avLst/>
          </a:prstGeom>
        </p:spPr>
        <p:txBody>
          <a:bodyPr wrap="square">
            <a:spAutoFit/>
          </a:bodyPr>
          <a:lstStyle/>
          <a:p>
            <a:endParaRPr lang="fr-FR" dirty="0"/>
          </a:p>
          <a:p>
            <a:endParaRPr lang="fr-FR" dirty="0"/>
          </a:p>
          <a:p>
            <a:pPr algn="just"/>
            <a:endParaRPr lang="fr-FR" sz="1600" dirty="0" smtClean="0">
              <a:solidFill>
                <a:srgbClr val="000091"/>
              </a:solidFill>
              <a:latin typeface="Marianne" panose="02000000000000000000" pitchFamily="2" charset="0"/>
            </a:endParaRPr>
          </a:p>
        </p:txBody>
      </p:sp>
      <p:sp>
        <p:nvSpPr>
          <p:cNvPr id="8" name="Espace réservé du contenu 2"/>
          <p:cNvSpPr txBox="1">
            <a:spLocks/>
          </p:cNvSpPr>
          <p:nvPr/>
        </p:nvSpPr>
        <p:spPr bwMode="gray">
          <a:xfrm>
            <a:off x="576534" y="5674771"/>
            <a:ext cx="6091884" cy="6025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endParaRPr lang="fr-FR" sz="1600" dirty="0" smtClean="0">
              <a:latin typeface="Marianne" panose="02000000000000000000" pitchFamily="2" charset="0"/>
            </a:endParaRPr>
          </a:p>
        </p:txBody>
      </p:sp>
      <p:sp>
        <p:nvSpPr>
          <p:cNvPr id="10" name="Espace réservé de la date 7"/>
          <p:cNvSpPr>
            <a:spLocks noGrp="1"/>
          </p:cNvSpPr>
          <p:nvPr>
            <p:ph type="dt" sz="half" idx="10"/>
          </p:nvPr>
        </p:nvSpPr>
        <p:spPr>
          <a:xfrm>
            <a:off x="838200" y="6356350"/>
            <a:ext cx="2743200" cy="365125"/>
          </a:xfrm>
        </p:spPr>
        <p:txBody>
          <a:bodyPr/>
          <a:lstStyle/>
          <a:p>
            <a:r>
              <a:rPr lang="fr-FR" cap="all" dirty="0" smtClean="0"/>
              <a:t>22/06/2023</a:t>
            </a:r>
            <a:endParaRPr lang="fr-FR" cap="all" dirty="0"/>
          </a:p>
        </p:txBody>
      </p:sp>
      <p:sp>
        <p:nvSpPr>
          <p:cNvPr id="11" name="Espace réservé du pied de page 8"/>
          <p:cNvSpPr>
            <a:spLocks noGrp="1"/>
          </p:cNvSpPr>
          <p:nvPr>
            <p:ph type="ftr" sz="quarter" idx="11"/>
          </p:nvPr>
        </p:nvSpPr>
        <p:spPr>
          <a:xfrm>
            <a:off x="4038600" y="6356350"/>
            <a:ext cx="4114800" cy="365125"/>
          </a:xfrm>
        </p:spPr>
        <p:txBody>
          <a:bodyPr/>
          <a:lstStyle/>
          <a:p>
            <a:pPr algn="l"/>
            <a:r>
              <a:rPr lang="fr-FR" dirty="0" smtClean="0"/>
              <a:t>DAJ/Délégation à la protection des données</a:t>
            </a:r>
            <a:endParaRPr lang="fr-FR" dirty="0"/>
          </a:p>
        </p:txBody>
      </p:sp>
    </p:spTree>
    <p:extLst>
      <p:ext uri="{BB962C8B-B14F-4D97-AF65-F5344CB8AC3E}">
        <p14:creationId xmlns:p14="http://schemas.microsoft.com/office/powerpoint/2010/main" val="6424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0688" y="294837"/>
            <a:ext cx="11305506" cy="960000"/>
          </a:xfrm>
        </p:spPr>
        <p:txBody>
          <a:bodyPr>
            <a:noAutofit/>
          </a:bodyPr>
          <a:lstStyle/>
          <a:p>
            <a:r>
              <a:rPr lang="fr-FR" sz="2800" b="1" dirty="0" smtClean="0">
                <a:latin typeface="Marianne" panose="02000000000000000000" pitchFamily="2" charset="0"/>
              </a:rPr>
              <a:t>Sécurisez les données et identifiez les risques</a:t>
            </a:r>
            <a:endParaRPr lang="fr-FR" sz="2800" b="1" dirty="0">
              <a:latin typeface="Marianne" panose="02000000000000000000" pitchFamily="2" charset="0"/>
            </a:endParaRPr>
          </a:p>
        </p:txBody>
      </p:sp>
      <p:sp>
        <p:nvSpPr>
          <p:cNvPr id="7" name="ZoneTexte 6"/>
          <p:cNvSpPr txBox="1"/>
          <p:nvPr/>
        </p:nvSpPr>
        <p:spPr>
          <a:xfrm>
            <a:off x="7626183" y="5232156"/>
            <a:ext cx="3641906" cy="461665"/>
          </a:xfrm>
          <a:prstGeom prst="rect">
            <a:avLst/>
          </a:prstGeom>
          <a:noFill/>
        </p:spPr>
        <p:txBody>
          <a:bodyPr wrap="square" rtlCol="0">
            <a:spAutoFit/>
          </a:bodyPr>
          <a:lstStyle/>
          <a:p>
            <a:pPr algn="ctr"/>
            <a:r>
              <a:rPr lang="fr-FR" sz="1200" dirty="0" smtClean="0">
                <a:latin typeface="Marianne" panose="02000000000000000000" pitchFamily="2" charset="0"/>
              </a:rPr>
              <a:t>Source : </a:t>
            </a:r>
            <a:r>
              <a:rPr lang="fr-FR" sz="1200" dirty="0" smtClean="0">
                <a:latin typeface="Marianne" panose="02000000000000000000" pitchFamily="2" charset="0"/>
                <a:hlinkClick r:id="rId2"/>
              </a:rPr>
              <a:t>publication de la CNIL </a:t>
            </a:r>
            <a:r>
              <a:rPr lang="fr-FR" sz="1200" dirty="0" smtClean="0">
                <a:latin typeface="Marianne" panose="02000000000000000000" pitchFamily="2" charset="0"/>
              </a:rPr>
              <a:t>intitulée « adopter les six bons réflexes »</a:t>
            </a:r>
            <a:endParaRPr lang="fr-FR" sz="1200" dirty="0">
              <a:latin typeface="Marianne" panose="02000000000000000000" pitchFamily="2" charset="0"/>
            </a:endParaRPr>
          </a:p>
        </p:txBody>
      </p:sp>
      <p:sp>
        <p:nvSpPr>
          <p:cNvPr id="6" name="Espace réservé du contenu 2"/>
          <p:cNvSpPr>
            <a:spLocks noGrp="1"/>
          </p:cNvSpPr>
          <p:nvPr>
            <p:ph sz="quarter" idx="14"/>
          </p:nvPr>
        </p:nvSpPr>
        <p:spPr>
          <a:xfrm>
            <a:off x="350688" y="1797628"/>
            <a:ext cx="6367612" cy="1641603"/>
          </a:xfrm>
        </p:spPr>
        <p:txBody>
          <a:bodyPr>
            <a:noAutofit/>
          </a:bodyPr>
          <a:lstStyle/>
          <a:p>
            <a:pPr>
              <a:lnSpc>
                <a:spcPct val="120000"/>
              </a:lnSpc>
            </a:pPr>
            <a:r>
              <a:rPr lang="fr-FR" sz="1800" b="1" dirty="0" smtClean="0">
                <a:solidFill>
                  <a:srgbClr val="000091"/>
                </a:solidFill>
                <a:latin typeface="Marianne" panose="02000000000000000000" pitchFamily="2" charset="0"/>
              </a:rPr>
              <a:t>Exemples </a:t>
            </a:r>
            <a:r>
              <a:rPr lang="fr-FR" sz="1800" b="1" dirty="0">
                <a:solidFill>
                  <a:srgbClr val="000091"/>
                </a:solidFill>
                <a:latin typeface="Marianne" panose="02000000000000000000" pitchFamily="2" charset="0"/>
              </a:rPr>
              <a:t>de bonnes pratiques en matière de sécurité</a:t>
            </a:r>
          </a:p>
          <a:p>
            <a:pPr algn="just">
              <a:lnSpc>
                <a:spcPct val="120000"/>
              </a:lnSpc>
              <a:buFont typeface="Wingdings" panose="05000000000000000000" pitchFamily="2" charset="2"/>
              <a:buChar char="v"/>
            </a:pPr>
            <a:r>
              <a:rPr lang="fr-FR" sz="1600" b="1" dirty="0" smtClean="0">
                <a:latin typeface="Marianne" panose="02000000000000000000" pitchFamily="2" charset="0"/>
              </a:rPr>
              <a:t>Mesures de sécurité techniques : </a:t>
            </a:r>
            <a:r>
              <a:rPr lang="fr-FR" sz="1600" dirty="0" err="1" smtClean="0">
                <a:latin typeface="Marianne" panose="02000000000000000000" pitchFamily="2" charset="0"/>
              </a:rPr>
              <a:t>pseudonymisation</a:t>
            </a:r>
            <a:r>
              <a:rPr lang="fr-FR" sz="1600" dirty="0" smtClean="0">
                <a:latin typeface="Marianne" panose="02000000000000000000" pitchFamily="2" charset="0"/>
              </a:rPr>
              <a:t>, chiffrement, cloisonnement. </a:t>
            </a:r>
          </a:p>
          <a:p>
            <a:pPr algn="just">
              <a:lnSpc>
                <a:spcPct val="120000"/>
              </a:lnSpc>
              <a:buFont typeface="Wingdings" panose="05000000000000000000" pitchFamily="2" charset="2"/>
              <a:buChar char="v"/>
            </a:pPr>
            <a:r>
              <a:rPr lang="fr-FR" sz="1600" b="1" dirty="0" smtClean="0">
                <a:latin typeface="Marianne" panose="02000000000000000000" pitchFamily="2" charset="0"/>
              </a:rPr>
              <a:t>Mesures de sécurité organisationnelles </a:t>
            </a:r>
            <a:r>
              <a:rPr lang="fr-FR" sz="1600" dirty="0" smtClean="0">
                <a:latin typeface="Marianne" panose="02000000000000000000" pitchFamily="2" charset="0"/>
              </a:rPr>
              <a:t>: sauvegardes, anti-virus, changement fréquent de mots de passe, etc.</a:t>
            </a:r>
          </a:p>
          <a:p>
            <a:pPr algn="just">
              <a:lnSpc>
                <a:spcPct val="120000"/>
              </a:lnSpc>
              <a:buFont typeface="Wingdings" panose="05000000000000000000" pitchFamily="2" charset="2"/>
              <a:buChar char="v"/>
            </a:pPr>
            <a:r>
              <a:rPr lang="fr-FR" sz="1600" b="1" dirty="0" smtClean="0">
                <a:latin typeface="Marianne" panose="02000000000000000000" pitchFamily="2" charset="0"/>
              </a:rPr>
              <a:t>Sous-traitance : </a:t>
            </a:r>
            <a:r>
              <a:rPr lang="fr-FR" sz="1600" dirty="0">
                <a:latin typeface="Marianne" panose="02000000000000000000" pitchFamily="2" charset="0"/>
              </a:rPr>
              <a:t>e</a:t>
            </a:r>
            <a:r>
              <a:rPr lang="fr-FR" sz="1600" dirty="0" smtClean="0">
                <a:latin typeface="Marianne" panose="02000000000000000000" pitchFamily="2" charset="0"/>
              </a:rPr>
              <a:t>xiger dans les marchés le respect de mesures de sécurité techniques et organisationnelles.</a:t>
            </a:r>
          </a:p>
          <a:p>
            <a:pPr marL="0" indent="0" algn="just">
              <a:lnSpc>
                <a:spcPct val="120000"/>
              </a:lnSpc>
              <a:buNone/>
            </a:pPr>
            <a:endParaRPr lang="fr-FR" sz="1600" u="sng" dirty="0" smtClean="0">
              <a:latin typeface="Marianne" panose="02000000000000000000" pitchFamily="2" charset="0"/>
            </a:endParaRPr>
          </a:p>
          <a:p>
            <a:pPr marL="0" indent="0" algn="just">
              <a:lnSpc>
                <a:spcPct val="120000"/>
              </a:lnSpc>
              <a:buNone/>
            </a:pPr>
            <a:r>
              <a:rPr lang="fr-FR" sz="1600" u="sng" dirty="0" smtClean="0">
                <a:latin typeface="Marianne" panose="02000000000000000000" pitchFamily="2" charset="0"/>
              </a:rPr>
              <a:t>Ne pas hésiter à contacter au besoin la personne ou le service responsable de la sécurité dans votre université.</a:t>
            </a:r>
          </a:p>
        </p:txBody>
      </p:sp>
      <p:pic>
        <p:nvPicPr>
          <p:cNvPr id="3" name="Image 2"/>
          <p:cNvPicPr>
            <a:picLocks noChangeAspect="1"/>
          </p:cNvPicPr>
          <p:nvPr/>
        </p:nvPicPr>
        <p:blipFill>
          <a:blip r:embed="rId3"/>
          <a:stretch>
            <a:fillRect/>
          </a:stretch>
        </p:blipFill>
        <p:spPr>
          <a:xfrm>
            <a:off x="7047630" y="1988128"/>
            <a:ext cx="4799013" cy="3091871"/>
          </a:xfrm>
          <a:prstGeom prst="rect">
            <a:avLst/>
          </a:prstGeom>
          <a:ln w="12700">
            <a:solidFill>
              <a:schemeClr val="tx1"/>
            </a:solidFill>
          </a:ln>
        </p:spPr>
      </p:pic>
      <p:sp>
        <p:nvSpPr>
          <p:cNvPr id="8" name="Espace réservé de la date 7"/>
          <p:cNvSpPr>
            <a:spLocks noGrp="1"/>
          </p:cNvSpPr>
          <p:nvPr>
            <p:ph type="dt" sz="half" idx="10"/>
          </p:nvPr>
        </p:nvSpPr>
        <p:spPr>
          <a:xfrm>
            <a:off x="838200" y="6356350"/>
            <a:ext cx="2743200" cy="365125"/>
          </a:xfrm>
        </p:spPr>
        <p:txBody>
          <a:bodyPr/>
          <a:lstStyle/>
          <a:p>
            <a:r>
              <a:rPr lang="fr-FR" cap="all" dirty="0" smtClean="0"/>
              <a:t>22/06/2023</a:t>
            </a:r>
            <a:endParaRPr lang="fr-FR" cap="all" dirty="0"/>
          </a:p>
        </p:txBody>
      </p:sp>
      <p:sp>
        <p:nvSpPr>
          <p:cNvPr id="9" name="Espace réservé du pied de page 8"/>
          <p:cNvSpPr>
            <a:spLocks noGrp="1"/>
          </p:cNvSpPr>
          <p:nvPr>
            <p:ph type="ftr" sz="quarter" idx="11"/>
          </p:nvPr>
        </p:nvSpPr>
        <p:spPr>
          <a:xfrm>
            <a:off x="4038600" y="6356350"/>
            <a:ext cx="4114800" cy="365125"/>
          </a:xfrm>
        </p:spPr>
        <p:txBody>
          <a:bodyPr/>
          <a:lstStyle/>
          <a:p>
            <a:pPr algn="l"/>
            <a:r>
              <a:rPr lang="fr-FR" dirty="0" smtClean="0"/>
              <a:t>DAJ/Délégation à la protection des données</a:t>
            </a:r>
            <a:endParaRPr lang="fr-FR" dirty="0"/>
          </a:p>
        </p:txBody>
      </p:sp>
    </p:spTree>
    <p:extLst>
      <p:ext uri="{BB962C8B-B14F-4D97-AF65-F5344CB8AC3E}">
        <p14:creationId xmlns:p14="http://schemas.microsoft.com/office/powerpoint/2010/main" val="2519026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0688" y="273195"/>
            <a:ext cx="11305506" cy="960000"/>
          </a:xfrm>
        </p:spPr>
        <p:txBody>
          <a:bodyPr>
            <a:noAutofit/>
          </a:bodyPr>
          <a:lstStyle/>
          <a:p>
            <a:r>
              <a:rPr lang="fr-FR" sz="2800" b="1" dirty="0" smtClean="0">
                <a:latin typeface="Marianne" panose="02000000000000000000" pitchFamily="2" charset="0"/>
              </a:rPr>
              <a:t>Inscrivez la mise en conformité dans une démarche continue (1)</a:t>
            </a:r>
            <a:endParaRPr lang="fr-FR" sz="2800" b="1" dirty="0">
              <a:latin typeface="Marianne" panose="02000000000000000000" pitchFamily="2" charset="0"/>
            </a:endParaRPr>
          </a:p>
        </p:txBody>
      </p:sp>
      <p:sp>
        <p:nvSpPr>
          <p:cNvPr id="7" name="ZoneTexte 6"/>
          <p:cNvSpPr txBox="1"/>
          <p:nvPr/>
        </p:nvSpPr>
        <p:spPr>
          <a:xfrm>
            <a:off x="7607134" y="4877620"/>
            <a:ext cx="3641906" cy="461665"/>
          </a:xfrm>
          <a:prstGeom prst="rect">
            <a:avLst/>
          </a:prstGeom>
          <a:noFill/>
        </p:spPr>
        <p:txBody>
          <a:bodyPr wrap="square" rtlCol="0">
            <a:spAutoFit/>
          </a:bodyPr>
          <a:lstStyle/>
          <a:p>
            <a:pPr algn="ctr"/>
            <a:r>
              <a:rPr lang="fr-FR" sz="1200" dirty="0" smtClean="0">
                <a:latin typeface="Marianne" panose="02000000000000000000" pitchFamily="2" charset="0"/>
              </a:rPr>
              <a:t>Source : </a:t>
            </a:r>
            <a:r>
              <a:rPr lang="fr-FR" sz="1200" dirty="0" smtClean="0">
                <a:latin typeface="Marianne" panose="02000000000000000000" pitchFamily="2" charset="0"/>
                <a:hlinkClick r:id="rId2"/>
              </a:rPr>
              <a:t>publication de la CNIL </a:t>
            </a:r>
            <a:r>
              <a:rPr lang="fr-FR" sz="1200" dirty="0" smtClean="0">
                <a:latin typeface="Marianne" panose="02000000000000000000" pitchFamily="2" charset="0"/>
              </a:rPr>
              <a:t>intitulée « adopter les six bons réflexes »</a:t>
            </a:r>
            <a:endParaRPr lang="fr-FR" sz="1200" dirty="0">
              <a:latin typeface="Marianne" panose="02000000000000000000" pitchFamily="2" charset="0"/>
            </a:endParaRPr>
          </a:p>
        </p:txBody>
      </p:sp>
      <p:sp>
        <p:nvSpPr>
          <p:cNvPr id="6" name="Espace réservé du contenu 2"/>
          <p:cNvSpPr>
            <a:spLocks noGrp="1"/>
          </p:cNvSpPr>
          <p:nvPr>
            <p:ph sz="quarter" idx="14"/>
          </p:nvPr>
        </p:nvSpPr>
        <p:spPr>
          <a:xfrm>
            <a:off x="423304" y="1644637"/>
            <a:ext cx="6316192" cy="1641603"/>
          </a:xfrm>
        </p:spPr>
        <p:txBody>
          <a:bodyPr>
            <a:noAutofit/>
          </a:bodyPr>
          <a:lstStyle/>
          <a:p>
            <a:pPr algn="just">
              <a:lnSpc>
                <a:spcPct val="120000"/>
              </a:lnSpc>
            </a:pPr>
            <a:r>
              <a:rPr lang="fr-FR" sz="1800" b="1" dirty="0" smtClean="0">
                <a:solidFill>
                  <a:srgbClr val="000091"/>
                </a:solidFill>
                <a:latin typeface="Marianne" panose="02000000000000000000" pitchFamily="2" charset="0"/>
              </a:rPr>
              <a:t>La nécessité d’inscrire sa mise en conformité dans une démarche continue</a:t>
            </a:r>
          </a:p>
          <a:p>
            <a:pPr algn="just">
              <a:lnSpc>
                <a:spcPct val="120000"/>
              </a:lnSpc>
              <a:buFont typeface="Wingdings" panose="05000000000000000000" pitchFamily="2" charset="2"/>
              <a:buChar char="v"/>
            </a:pPr>
            <a:r>
              <a:rPr lang="fr-FR" sz="1600" b="1" dirty="0" smtClean="0">
                <a:latin typeface="Marianne" panose="02000000000000000000" pitchFamily="2" charset="0"/>
              </a:rPr>
              <a:t>Le cadre juridique évolue : </a:t>
            </a:r>
            <a:r>
              <a:rPr lang="fr-FR" sz="1600" dirty="0" smtClean="0">
                <a:latin typeface="Marianne" panose="02000000000000000000" pitchFamily="2" charset="0"/>
              </a:rPr>
              <a:t>par exemple, annulation du </a:t>
            </a:r>
            <a:r>
              <a:rPr lang="fr-FR" sz="1600" dirty="0" err="1" smtClean="0">
                <a:latin typeface="Marianne" panose="02000000000000000000" pitchFamily="2" charset="0"/>
              </a:rPr>
              <a:t>Privacy</a:t>
            </a:r>
            <a:r>
              <a:rPr lang="fr-FR" sz="1600" dirty="0" smtClean="0">
                <a:latin typeface="Marianne" panose="02000000000000000000" pitchFamily="2" charset="0"/>
              </a:rPr>
              <a:t> </a:t>
            </a:r>
            <a:r>
              <a:rPr lang="fr-FR" sz="1600" dirty="0" err="1" smtClean="0">
                <a:latin typeface="Marianne" panose="02000000000000000000" pitchFamily="2" charset="0"/>
              </a:rPr>
              <a:t>Shield</a:t>
            </a:r>
            <a:r>
              <a:rPr lang="fr-FR" sz="1600" dirty="0" smtClean="0">
                <a:latin typeface="Marianne" panose="02000000000000000000" pitchFamily="2" charset="0"/>
              </a:rPr>
              <a:t> en 2020.</a:t>
            </a:r>
          </a:p>
          <a:p>
            <a:pPr algn="just">
              <a:lnSpc>
                <a:spcPct val="120000"/>
              </a:lnSpc>
              <a:buFont typeface="Wingdings" panose="05000000000000000000" pitchFamily="2" charset="2"/>
              <a:buChar char="v"/>
            </a:pPr>
            <a:r>
              <a:rPr lang="fr-FR" sz="1600" b="1" dirty="0" smtClean="0">
                <a:latin typeface="Marianne" panose="02000000000000000000" pitchFamily="2" charset="0"/>
              </a:rPr>
              <a:t>L’état de l’art en matière de sécurité également : </a:t>
            </a:r>
            <a:r>
              <a:rPr lang="fr-FR" sz="1600" dirty="0" smtClean="0">
                <a:latin typeface="Marianne" panose="02000000000000000000" pitchFamily="2" charset="0"/>
              </a:rPr>
              <a:t>par exemple, l’amélioration constante des protocoles de chiffrement (et des techniques de piratage).</a:t>
            </a:r>
          </a:p>
          <a:p>
            <a:pPr algn="just">
              <a:lnSpc>
                <a:spcPct val="120000"/>
              </a:lnSpc>
              <a:buFont typeface="Wingdings" panose="05000000000000000000" pitchFamily="2" charset="2"/>
              <a:buChar char="v"/>
            </a:pPr>
            <a:r>
              <a:rPr lang="fr-FR" sz="1600" b="1" dirty="0" smtClean="0">
                <a:latin typeface="Marianne" panose="02000000000000000000" pitchFamily="2" charset="0"/>
              </a:rPr>
              <a:t>Les caractéristiques du traitement aussi : </a:t>
            </a:r>
            <a:r>
              <a:rPr lang="fr-FR" sz="1600" dirty="0" smtClean="0">
                <a:latin typeface="Marianne" panose="02000000000000000000" pitchFamily="2" charset="0"/>
              </a:rPr>
              <a:t>extension du champ des personnes concernées, nouveaux destinataires, collecte de données supplémentaires, etc.</a:t>
            </a:r>
          </a:p>
        </p:txBody>
      </p:sp>
      <p:pic>
        <p:nvPicPr>
          <p:cNvPr id="4" name="Image 3"/>
          <p:cNvPicPr>
            <a:picLocks noChangeAspect="1"/>
          </p:cNvPicPr>
          <p:nvPr/>
        </p:nvPicPr>
        <p:blipFill rotWithShape="1">
          <a:blip r:embed="rId3"/>
          <a:srcRect l="115" t="3731" r="1333" b="13433"/>
          <a:stretch/>
        </p:blipFill>
        <p:spPr>
          <a:xfrm>
            <a:off x="7115893" y="1914774"/>
            <a:ext cx="4720507" cy="2742932"/>
          </a:xfrm>
          <a:prstGeom prst="rect">
            <a:avLst/>
          </a:prstGeom>
          <a:ln w="12700">
            <a:solidFill>
              <a:schemeClr val="tx1"/>
            </a:solidFill>
          </a:ln>
        </p:spPr>
      </p:pic>
      <p:sp>
        <p:nvSpPr>
          <p:cNvPr id="8" name="Espace réservé de la date 7"/>
          <p:cNvSpPr>
            <a:spLocks noGrp="1"/>
          </p:cNvSpPr>
          <p:nvPr>
            <p:ph type="dt" sz="half" idx="10"/>
          </p:nvPr>
        </p:nvSpPr>
        <p:spPr>
          <a:xfrm>
            <a:off x="838200" y="6356350"/>
            <a:ext cx="2743200" cy="365125"/>
          </a:xfrm>
        </p:spPr>
        <p:txBody>
          <a:bodyPr/>
          <a:lstStyle/>
          <a:p>
            <a:r>
              <a:rPr lang="fr-FR" cap="all" dirty="0" smtClean="0"/>
              <a:t>22/06/2023</a:t>
            </a:r>
            <a:endParaRPr lang="fr-FR" cap="all" dirty="0"/>
          </a:p>
        </p:txBody>
      </p:sp>
      <p:sp>
        <p:nvSpPr>
          <p:cNvPr id="9" name="Espace réservé du pied de page 8"/>
          <p:cNvSpPr>
            <a:spLocks noGrp="1"/>
          </p:cNvSpPr>
          <p:nvPr>
            <p:ph type="ftr" sz="quarter" idx="11"/>
          </p:nvPr>
        </p:nvSpPr>
        <p:spPr>
          <a:xfrm>
            <a:off x="4038600" y="6356350"/>
            <a:ext cx="4114800" cy="365125"/>
          </a:xfrm>
        </p:spPr>
        <p:txBody>
          <a:bodyPr/>
          <a:lstStyle/>
          <a:p>
            <a:pPr algn="l"/>
            <a:r>
              <a:rPr lang="fr-FR" dirty="0" smtClean="0"/>
              <a:t>DAJ/Délégation à la protection des données</a:t>
            </a:r>
            <a:endParaRPr lang="fr-FR" dirty="0"/>
          </a:p>
        </p:txBody>
      </p:sp>
    </p:spTree>
    <p:extLst>
      <p:ext uri="{BB962C8B-B14F-4D97-AF65-F5344CB8AC3E}">
        <p14:creationId xmlns:p14="http://schemas.microsoft.com/office/powerpoint/2010/main" val="379684041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TotalTime>
  <Words>1125</Words>
  <Application>Microsoft Office PowerPoint</Application>
  <PresentationFormat>Grand écran</PresentationFormat>
  <Paragraphs>97</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Calibri Light</vt:lpstr>
      <vt:lpstr>Marianne</vt:lpstr>
      <vt:lpstr>Wingdings</vt:lpstr>
      <vt:lpstr>Thème Office</vt:lpstr>
      <vt:lpstr>Présentation PowerPoint</vt:lpstr>
      <vt:lpstr>Sommaire</vt:lpstr>
      <vt:lpstr>Ne collectez que les données vraiment nécessaires pour atteindre votre objectif (1)</vt:lpstr>
      <vt:lpstr>Ne collectez que les données vraiment nécessaires pour atteindre votre objectif (2)</vt:lpstr>
      <vt:lpstr>Soyez transparent</vt:lpstr>
      <vt:lpstr>Organisez et facilitez l’exercice des droits des administrés</vt:lpstr>
      <vt:lpstr>Fixez des durées de conservation</vt:lpstr>
      <vt:lpstr>Sécurisez les données et identifiez les risques</vt:lpstr>
      <vt:lpstr>Inscrivez la mise en conformité dans une démarche continue (1)</vt:lpstr>
      <vt:lpstr>Inscrivez la mise en conformité dans une démarche continue (2)</vt:lpstr>
    </vt:vector>
  </TitlesOfParts>
  <Company>Ministere de l'Education Nationale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JEREMIE CAFFIN</dc:creator>
  <cp:lastModifiedBy>JEREMIE CAFFIN</cp:lastModifiedBy>
  <cp:revision>45</cp:revision>
  <dcterms:created xsi:type="dcterms:W3CDTF">2022-06-22T09:22:28Z</dcterms:created>
  <dcterms:modified xsi:type="dcterms:W3CDTF">2023-06-16T09:39:00Z</dcterms:modified>
</cp:coreProperties>
</file>