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Lst>
  <p:notesMasterIdLst>
    <p:notesMasterId r:id="rId54"/>
  </p:notesMasterIdLst>
  <p:sldIdLst>
    <p:sldId id="324" r:id="rId2"/>
    <p:sldId id="306" r:id="rId3"/>
    <p:sldId id="867" r:id="rId4"/>
    <p:sldId id="829" r:id="rId5"/>
    <p:sldId id="858" r:id="rId6"/>
    <p:sldId id="865" r:id="rId7"/>
    <p:sldId id="856" r:id="rId8"/>
    <p:sldId id="830" r:id="rId9"/>
    <p:sldId id="807" r:id="rId10"/>
    <p:sldId id="831" r:id="rId11"/>
    <p:sldId id="848" r:id="rId12"/>
    <p:sldId id="832" r:id="rId13"/>
    <p:sldId id="843" r:id="rId14"/>
    <p:sldId id="844" r:id="rId15"/>
    <p:sldId id="845" r:id="rId16"/>
    <p:sldId id="846" r:id="rId17"/>
    <p:sldId id="868" r:id="rId18"/>
    <p:sldId id="864" r:id="rId19"/>
    <p:sldId id="859" r:id="rId20"/>
    <p:sldId id="833" r:id="rId21"/>
    <p:sldId id="849" r:id="rId22"/>
    <p:sldId id="847" r:id="rId23"/>
    <p:sldId id="834" r:id="rId24"/>
    <p:sldId id="857" r:id="rId25"/>
    <p:sldId id="863" r:id="rId26"/>
    <p:sldId id="860" r:id="rId27"/>
    <p:sldId id="835" r:id="rId28"/>
    <p:sldId id="854" r:id="rId29"/>
    <p:sldId id="861" r:id="rId30"/>
    <p:sldId id="836" r:id="rId31"/>
    <p:sldId id="316" r:id="rId32"/>
    <p:sldId id="319" r:id="rId33"/>
    <p:sldId id="318" r:id="rId34"/>
    <p:sldId id="838" r:id="rId35"/>
    <p:sldId id="855" r:id="rId36"/>
    <p:sldId id="852" r:id="rId37"/>
    <p:sldId id="850" r:id="rId38"/>
    <p:sldId id="828" r:id="rId39"/>
    <p:sldId id="334" r:id="rId40"/>
    <p:sldId id="320" r:id="rId41"/>
    <p:sldId id="806" r:id="rId42"/>
    <p:sldId id="322" r:id="rId43"/>
    <p:sldId id="853" r:id="rId44"/>
    <p:sldId id="328" r:id="rId45"/>
    <p:sldId id="339" r:id="rId46"/>
    <p:sldId id="841" r:id="rId47"/>
    <p:sldId id="842" r:id="rId48"/>
    <p:sldId id="317" r:id="rId49"/>
    <p:sldId id="341" r:id="rId50"/>
    <p:sldId id="332" r:id="rId51"/>
    <p:sldId id="335" r:id="rId52"/>
    <p:sldId id="752"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2"/>
    <p:restoredTop sz="69437"/>
  </p:normalViewPr>
  <p:slideViewPr>
    <p:cSldViewPr snapToGrid="0" showGuides="1">
      <p:cViewPr varScale="1">
        <p:scale>
          <a:sx n="68" d="100"/>
          <a:sy n="68" d="100"/>
        </p:scale>
        <p:origin x="240" y="432"/>
      </p:cViewPr>
      <p:guideLst>
        <p:guide orient="horz" pos="2160"/>
        <p:guide pos="3840"/>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08678-4A65-7443-9F16-C1756D3F057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A7CFA2A-9871-3743-BCC3-0541C935757F}">
      <dgm:prSet phldrT="[Texte]" custT="1"/>
      <dgm:spPr/>
      <dgm:t>
        <a:bodyPr/>
        <a:lstStyle/>
        <a:p>
          <a:r>
            <a:rPr lang="fr-FR" sz="2400" dirty="0"/>
            <a:t>Cadre normatif (système de valeur)</a:t>
          </a:r>
        </a:p>
      </dgm:t>
    </dgm:pt>
    <dgm:pt modelId="{F5EB5834-BC17-D541-8E72-2652916752E3}" type="parTrans" cxnId="{1E54549A-5CC2-AD40-B9F5-D2FC8FC45402}">
      <dgm:prSet/>
      <dgm:spPr/>
      <dgm:t>
        <a:bodyPr/>
        <a:lstStyle/>
        <a:p>
          <a:endParaRPr lang="fr-FR" sz="2400"/>
        </a:p>
      </dgm:t>
    </dgm:pt>
    <dgm:pt modelId="{378EF05D-BEF2-894B-8B53-C024EB766A6E}" type="sibTrans" cxnId="{1E54549A-5CC2-AD40-B9F5-D2FC8FC45402}">
      <dgm:prSet/>
      <dgm:spPr/>
      <dgm:t>
        <a:bodyPr/>
        <a:lstStyle/>
        <a:p>
          <a:endParaRPr lang="fr-FR" sz="2400"/>
        </a:p>
      </dgm:t>
    </dgm:pt>
    <dgm:pt modelId="{CF893B5A-E1D9-F643-97BB-07E562907848}">
      <dgm:prSet phldrT="[Texte]" custT="1"/>
      <dgm:spPr/>
      <dgm:t>
        <a:bodyPr/>
        <a:lstStyle/>
        <a:p>
          <a:r>
            <a:rPr lang="fr-FR" sz="2400" dirty="0"/>
            <a:t>Vie en société</a:t>
          </a:r>
        </a:p>
      </dgm:t>
    </dgm:pt>
    <dgm:pt modelId="{03744F3E-B3FA-7F4C-9151-EDD9AA5ACCA3}" type="parTrans" cxnId="{8803D4FB-C8E0-3A47-9C27-886106E79494}">
      <dgm:prSet/>
      <dgm:spPr/>
      <dgm:t>
        <a:bodyPr/>
        <a:lstStyle/>
        <a:p>
          <a:endParaRPr lang="fr-FR" sz="2400"/>
        </a:p>
      </dgm:t>
    </dgm:pt>
    <dgm:pt modelId="{89BBC789-2DB5-C645-8AF6-91405162BD4D}" type="sibTrans" cxnId="{8803D4FB-C8E0-3A47-9C27-886106E79494}">
      <dgm:prSet/>
      <dgm:spPr/>
      <dgm:t>
        <a:bodyPr/>
        <a:lstStyle/>
        <a:p>
          <a:endParaRPr lang="fr-FR" sz="2400"/>
        </a:p>
      </dgm:t>
    </dgm:pt>
    <dgm:pt modelId="{673FF33D-A043-1448-8078-27AE48F1913E}">
      <dgm:prSet phldrT="[Texte]" custT="1"/>
      <dgm:spPr/>
      <dgm:t>
        <a:bodyPr/>
        <a:lstStyle/>
        <a:p>
          <a:r>
            <a:rPr lang="fr-FR" sz="2400" dirty="0"/>
            <a:t>"difficultés d'accès"</a:t>
          </a:r>
        </a:p>
      </dgm:t>
    </dgm:pt>
    <dgm:pt modelId="{CEBE53C0-4F77-1D48-B256-3A13B50B6241}" type="parTrans" cxnId="{9A96412D-2BCF-1E46-86EB-CA9F90E71D0C}">
      <dgm:prSet/>
      <dgm:spPr/>
      <dgm:t>
        <a:bodyPr/>
        <a:lstStyle/>
        <a:p>
          <a:endParaRPr lang="fr-FR" sz="2400"/>
        </a:p>
      </dgm:t>
    </dgm:pt>
    <dgm:pt modelId="{B0BE2D42-43A2-F842-92FD-93FF58A38C32}" type="sibTrans" cxnId="{9A96412D-2BCF-1E46-86EB-CA9F90E71D0C}">
      <dgm:prSet/>
      <dgm:spPr/>
      <dgm:t>
        <a:bodyPr/>
        <a:lstStyle/>
        <a:p>
          <a:endParaRPr lang="fr-FR" sz="2400"/>
        </a:p>
      </dgm:t>
    </dgm:pt>
    <dgm:pt modelId="{0F0A8EAD-0195-834F-9F87-B9F4FE94DFF2}">
      <dgm:prSet phldrT="[Texte]" custT="1"/>
      <dgm:spPr/>
      <dgm:t>
        <a:bodyPr/>
        <a:lstStyle/>
        <a:p>
          <a:r>
            <a:rPr lang="fr-FR" sz="2400" dirty="0"/>
            <a:t>Attentions particulières</a:t>
          </a:r>
        </a:p>
      </dgm:t>
    </dgm:pt>
    <dgm:pt modelId="{575AE347-6D23-9947-8239-121FA02A5FC8}" type="parTrans" cxnId="{5B1E4230-9801-1F41-A063-68A88D26D770}">
      <dgm:prSet/>
      <dgm:spPr/>
      <dgm:t>
        <a:bodyPr/>
        <a:lstStyle/>
        <a:p>
          <a:endParaRPr lang="fr-FR" sz="2400"/>
        </a:p>
      </dgm:t>
    </dgm:pt>
    <dgm:pt modelId="{742424D3-1B24-9B4E-81A2-0AA5800350F9}" type="sibTrans" cxnId="{5B1E4230-9801-1F41-A063-68A88D26D770}">
      <dgm:prSet/>
      <dgm:spPr/>
      <dgm:t>
        <a:bodyPr/>
        <a:lstStyle/>
        <a:p>
          <a:endParaRPr lang="fr-FR" sz="2400"/>
        </a:p>
      </dgm:t>
    </dgm:pt>
    <dgm:pt modelId="{2C87F0FE-2F05-5E48-A69F-2AEB32F7C950}">
      <dgm:prSet phldrT="[Texte]" custT="1"/>
      <dgm:spPr/>
      <dgm:t>
        <a:bodyPr/>
        <a:lstStyle/>
        <a:p>
          <a:r>
            <a:rPr lang="fr-FR" sz="2400" dirty="0"/>
            <a:t>Travail collectif</a:t>
          </a:r>
        </a:p>
      </dgm:t>
    </dgm:pt>
    <dgm:pt modelId="{462B7471-90B4-6E4C-8303-75958D6FE40B}" type="parTrans" cxnId="{7FDC4D06-93E4-654E-B9F1-D9B458DAA387}">
      <dgm:prSet/>
      <dgm:spPr/>
      <dgm:t>
        <a:bodyPr/>
        <a:lstStyle/>
        <a:p>
          <a:endParaRPr lang="fr-FR" sz="2400"/>
        </a:p>
      </dgm:t>
    </dgm:pt>
    <dgm:pt modelId="{EB98BB27-2601-0541-817D-39526C34F3CF}" type="sibTrans" cxnId="{7FDC4D06-93E4-654E-B9F1-D9B458DAA387}">
      <dgm:prSet/>
      <dgm:spPr/>
      <dgm:t>
        <a:bodyPr/>
        <a:lstStyle/>
        <a:p>
          <a:endParaRPr lang="fr-FR" sz="2400"/>
        </a:p>
      </dgm:t>
    </dgm:pt>
    <dgm:pt modelId="{2CE70CB9-F73E-4F4A-9616-1674DF2F4217}" type="pres">
      <dgm:prSet presAssocID="{8D908678-4A65-7443-9F16-C1756D3F057C}" presName="cycle" presStyleCnt="0">
        <dgm:presLayoutVars>
          <dgm:dir/>
          <dgm:resizeHandles val="exact"/>
        </dgm:presLayoutVars>
      </dgm:prSet>
      <dgm:spPr/>
    </dgm:pt>
    <dgm:pt modelId="{992A167C-FD58-A648-A30D-0DB787100C7F}" type="pres">
      <dgm:prSet presAssocID="{EA7CFA2A-9871-3743-BCC3-0541C935757F}" presName="dummy" presStyleCnt="0"/>
      <dgm:spPr/>
    </dgm:pt>
    <dgm:pt modelId="{BFCD975B-05D3-9249-ACC3-E2871FCD5AEA}" type="pres">
      <dgm:prSet presAssocID="{EA7CFA2A-9871-3743-BCC3-0541C935757F}" presName="node" presStyleLbl="revTx" presStyleIdx="0" presStyleCnt="5" custScaleX="156553">
        <dgm:presLayoutVars>
          <dgm:bulletEnabled val="1"/>
        </dgm:presLayoutVars>
      </dgm:prSet>
      <dgm:spPr/>
    </dgm:pt>
    <dgm:pt modelId="{A8E5253F-3F23-6747-9953-CEFD4C21D317}" type="pres">
      <dgm:prSet presAssocID="{378EF05D-BEF2-894B-8B53-C024EB766A6E}" presName="sibTrans" presStyleLbl="node1" presStyleIdx="0" presStyleCnt="5"/>
      <dgm:spPr/>
    </dgm:pt>
    <dgm:pt modelId="{745F8D9A-5F2E-8E4D-B4A5-D9DF4C646590}" type="pres">
      <dgm:prSet presAssocID="{CF893B5A-E1D9-F643-97BB-07E562907848}" presName="dummy" presStyleCnt="0"/>
      <dgm:spPr/>
    </dgm:pt>
    <dgm:pt modelId="{5BA31B59-26DC-3644-92F8-DD2A89BB5769}" type="pres">
      <dgm:prSet presAssocID="{CF893B5A-E1D9-F643-97BB-07E562907848}" presName="node" presStyleLbl="revTx" presStyleIdx="1" presStyleCnt="5">
        <dgm:presLayoutVars>
          <dgm:bulletEnabled val="1"/>
        </dgm:presLayoutVars>
      </dgm:prSet>
      <dgm:spPr/>
    </dgm:pt>
    <dgm:pt modelId="{05044D6D-A292-024A-B738-9764339E1641}" type="pres">
      <dgm:prSet presAssocID="{89BBC789-2DB5-C645-8AF6-91405162BD4D}" presName="sibTrans" presStyleLbl="node1" presStyleIdx="1" presStyleCnt="5"/>
      <dgm:spPr/>
    </dgm:pt>
    <dgm:pt modelId="{7BF54DB7-5813-4047-960A-CB6DE77C9F4F}" type="pres">
      <dgm:prSet presAssocID="{673FF33D-A043-1448-8078-27AE48F1913E}" presName="dummy" presStyleCnt="0"/>
      <dgm:spPr/>
    </dgm:pt>
    <dgm:pt modelId="{12645678-792A-9F42-90DD-BF6C6BCA08C1}" type="pres">
      <dgm:prSet presAssocID="{673FF33D-A043-1448-8078-27AE48F1913E}" presName="node" presStyleLbl="revTx" presStyleIdx="2" presStyleCnt="5" custScaleX="117161">
        <dgm:presLayoutVars>
          <dgm:bulletEnabled val="1"/>
        </dgm:presLayoutVars>
      </dgm:prSet>
      <dgm:spPr/>
    </dgm:pt>
    <dgm:pt modelId="{56EA9DF1-D214-5E47-8466-25AE01E4F20B}" type="pres">
      <dgm:prSet presAssocID="{B0BE2D42-43A2-F842-92FD-93FF58A38C32}" presName="sibTrans" presStyleLbl="node1" presStyleIdx="2" presStyleCnt="5"/>
      <dgm:spPr/>
    </dgm:pt>
    <dgm:pt modelId="{9B2DA8FF-428D-6F46-BE9F-BAD9F42FEBB1}" type="pres">
      <dgm:prSet presAssocID="{0F0A8EAD-0195-834F-9F87-B9F4FE94DFF2}" presName="dummy" presStyleCnt="0"/>
      <dgm:spPr/>
    </dgm:pt>
    <dgm:pt modelId="{9B2C0E56-4553-7746-8046-A433D5701A8D}" type="pres">
      <dgm:prSet presAssocID="{0F0A8EAD-0195-834F-9F87-B9F4FE94DFF2}" presName="node" presStyleLbl="revTx" presStyleIdx="3" presStyleCnt="5" custScaleX="139866">
        <dgm:presLayoutVars>
          <dgm:bulletEnabled val="1"/>
        </dgm:presLayoutVars>
      </dgm:prSet>
      <dgm:spPr/>
    </dgm:pt>
    <dgm:pt modelId="{9D0C4587-8479-D34F-89B0-EA0E611D281D}" type="pres">
      <dgm:prSet presAssocID="{742424D3-1B24-9B4E-81A2-0AA5800350F9}" presName="sibTrans" presStyleLbl="node1" presStyleIdx="3" presStyleCnt="5"/>
      <dgm:spPr/>
    </dgm:pt>
    <dgm:pt modelId="{984114DB-9C59-234C-9F70-228F7DE9CECD}" type="pres">
      <dgm:prSet presAssocID="{2C87F0FE-2F05-5E48-A69F-2AEB32F7C950}" presName="dummy" presStyleCnt="0"/>
      <dgm:spPr/>
    </dgm:pt>
    <dgm:pt modelId="{C082D5EF-58E8-F643-9A42-2C822A375C25}" type="pres">
      <dgm:prSet presAssocID="{2C87F0FE-2F05-5E48-A69F-2AEB32F7C950}" presName="node" presStyleLbl="revTx" presStyleIdx="4" presStyleCnt="5">
        <dgm:presLayoutVars>
          <dgm:bulletEnabled val="1"/>
        </dgm:presLayoutVars>
      </dgm:prSet>
      <dgm:spPr/>
    </dgm:pt>
    <dgm:pt modelId="{FE8FD256-B4FB-D445-B3D9-BB975FD6F0EE}" type="pres">
      <dgm:prSet presAssocID="{EB98BB27-2601-0541-817D-39526C34F3CF}" presName="sibTrans" presStyleLbl="node1" presStyleIdx="4" presStyleCnt="5"/>
      <dgm:spPr/>
    </dgm:pt>
  </dgm:ptLst>
  <dgm:cxnLst>
    <dgm:cxn modelId="{7FDC4D06-93E4-654E-B9F1-D9B458DAA387}" srcId="{8D908678-4A65-7443-9F16-C1756D3F057C}" destId="{2C87F0FE-2F05-5E48-A69F-2AEB32F7C950}" srcOrd="4" destOrd="0" parTransId="{462B7471-90B4-6E4C-8303-75958D6FE40B}" sibTransId="{EB98BB27-2601-0541-817D-39526C34F3CF}"/>
    <dgm:cxn modelId="{BFF2E61E-C859-7E42-8894-FDAF15DF6AC3}" type="presOf" srcId="{2C87F0FE-2F05-5E48-A69F-2AEB32F7C950}" destId="{C082D5EF-58E8-F643-9A42-2C822A375C25}" srcOrd="0" destOrd="0" presId="urn:microsoft.com/office/officeart/2005/8/layout/cycle1"/>
    <dgm:cxn modelId="{B9FB2E24-B233-F241-933A-1D6494CE91BF}" type="presOf" srcId="{742424D3-1B24-9B4E-81A2-0AA5800350F9}" destId="{9D0C4587-8479-D34F-89B0-EA0E611D281D}" srcOrd="0" destOrd="0" presId="urn:microsoft.com/office/officeart/2005/8/layout/cycle1"/>
    <dgm:cxn modelId="{9A96412D-2BCF-1E46-86EB-CA9F90E71D0C}" srcId="{8D908678-4A65-7443-9F16-C1756D3F057C}" destId="{673FF33D-A043-1448-8078-27AE48F1913E}" srcOrd="2" destOrd="0" parTransId="{CEBE53C0-4F77-1D48-B256-3A13B50B6241}" sibTransId="{B0BE2D42-43A2-F842-92FD-93FF58A38C32}"/>
    <dgm:cxn modelId="{5B1E4230-9801-1F41-A063-68A88D26D770}" srcId="{8D908678-4A65-7443-9F16-C1756D3F057C}" destId="{0F0A8EAD-0195-834F-9F87-B9F4FE94DFF2}" srcOrd="3" destOrd="0" parTransId="{575AE347-6D23-9947-8239-121FA02A5FC8}" sibTransId="{742424D3-1B24-9B4E-81A2-0AA5800350F9}"/>
    <dgm:cxn modelId="{8E665537-AE7C-5146-B3F8-F95C3A2B9AF1}" type="presOf" srcId="{8D908678-4A65-7443-9F16-C1756D3F057C}" destId="{2CE70CB9-F73E-4F4A-9616-1674DF2F4217}" srcOrd="0" destOrd="0" presId="urn:microsoft.com/office/officeart/2005/8/layout/cycle1"/>
    <dgm:cxn modelId="{FC400655-F98D-384C-A905-76F453D57D69}" type="presOf" srcId="{CF893B5A-E1D9-F643-97BB-07E562907848}" destId="{5BA31B59-26DC-3644-92F8-DD2A89BB5769}" srcOrd="0" destOrd="0" presId="urn:microsoft.com/office/officeart/2005/8/layout/cycle1"/>
    <dgm:cxn modelId="{CF778555-5784-C24C-846A-38E42B2D6E8E}" type="presOf" srcId="{89BBC789-2DB5-C645-8AF6-91405162BD4D}" destId="{05044D6D-A292-024A-B738-9764339E1641}" srcOrd="0" destOrd="0" presId="urn:microsoft.com/office/officeart/2005/8/layout/cycle1"/>
    <dgm:cxn modelId="{5623FA95-47BC-0643-B7A9-3E6668D7B4D8}" type="presOf" srcId="{378EF05D-BEF2-894B-8B53-C024EB766A6E}" destId="{A8E5253F-3F23-6747-9953-CEFD4C21D317}" srcOrd="0" destOrd="0" presId="urn:microsoft.com/office/officeart/2005/8/layout/cycle1"/>
    <dgm:cxn modelId="{1E54549A-5CC2-AD40-B9F5-D2FC8FC45402}" srcId="{8D908678-4A65-7443-9F16-C1756D3F057C}" destId="{EA7CFA2A-9871-3743-BCC3-0541C935757F}" srcOrd="0" destOrd="0" parTransId="{F5EB5834-BC17-D541-8E72-2652916752E3}" sibTransId="{378EF05D-BEF2-894B-8B53-C024EB766A6E}"/>
    <dgm:cxn modelId="{E90D36A9-2D0D-1B4F-80BF-824D47971846}" type="presOf" srcId="{0F0A8EAD-0195-834F-9F87-B9F4FE94DFF2}" destId="{9B2C0E56-4553-7746-8046-A433D5701A8D}" srcOrd="0" destOrd="0" presId="urn:microsoft.com/office/officeart/2005/8/layout/cycle1"/>
    <dgm:cxn modelId="{36C1A3B4-C5B4-DC4F-897C-4AA1DD32571E}" type="presOf" srcId="{673FF33D-A043-1448-8078-27AE48F1913E}" destId="{12645678-792A-9F42-90DD-BF6C6BCA08C1}" srcOrd="0" destOrd="0" presId="urn:microsoft.com/office/officeart/2005/8/layout/cycle1"/>
    <dgm:cxn modelId="{3BBA10BD-23AF-BF43-AA8A-965FDC45A7D4}" type="presOf" srcId="{EB98BB27-2601-0541-817D-39526C34F3CF}" destId="{FE8FD256-B4FB-D445-B3D9-BB975FD6F0EE}" srcOrd="0" destOrd="0" presId="urn:microsoft.com/office/officeart/2005/8/layout/cycle1"/>
    <dgm:cxn modelId="{14250AD5-8E4D-9745-ACD6-73809B16A198}" type="presOf" srcId="{B0BE2D42-43A2-F842-92FD-93FF58A38C32}" destId="{56EA9DF1-D214-5E47-8466-25AE01E4F20B}" srcOrd="0" destOrd="0" presId="urn:microsoft.com/office/officeart/2005/8/layout/cycle1"/>
    <dgm:cxn modelId="{1914DEDF-67D8-2843-A22E-4D98BECD2E67}" type="presOf" srcId="{EA7CFA2A-9871-3743-BCC3-0541C935757F}" destId="{BFCD975B-05D3-9249-ACC3-E2871FCD5AEA}" srcOrd="0" destOrd="0" presId="urn:microsoft.com/office/officeart/2005/8/layout/cycle1"/>
    <dgm:cxn modelId="{8803D4FB-C8E0-3A47-9C27-886106E79494}" srcId="{8D908678-4A65-7443-9F16-C1756D3F057C}" destId="{CF893B5A-E1D9-F643-97BB-07E562907848}" srcOrd="1" destOrd="0" parTransId="{03744F3E-B3FA-7F4C-9151-EDD9AA5ACCA3}" sibTransId="{89BBC789-2DB5-C645-8AF6-91405162BD4D}"/>
    <dgm:cxn modelId="{061FB5E3-7D2E-8948-B25E-21ED0801FCBD}" type="presParOf" srcId="{2CE70CB9-F73E-4F4A-9616-1674DF2F4217}" destId="{992A167C-FD58-A648-A30D-0DB787100C7F}" srcOrd="0" destOrd="0" presId="urn:microsoft.com/office/officeart/2005/8/layout/cycle1"/>
    <dgm:cxn modelId="{223508A7-7CC6-3D40-8970-B019DD5DD5CC}" type="presParOf" srcId="{2CE70CB9-F73E-4F4A-9616-1674DF2F4217}" destId="{BFCD975B-05D3-9249-ACC3-E2871FCD5AEA}" srcOrd="1" destOrd="0" presId="urn:microsoft.com/office/officeart/2005/8/layout/cycle1"/>
    <dgm:cxn modelId="{5E22A9C7-6A1C-E84B-AE34-D74998D655BC}" type="presParOf" srcId="{2CE70CB9-F73E-4F4A-9616-1674DF2F4217}" destId="{A8E5253F-3F23-6747-9953-CEFD4C21D317}" srcOrd="2" destOrd="0" presId="urn:microsoft.com/office/officeart/2005/8/layout/cycle1"/>
    <dgm:cxn modelId="{76507642-4FB6-B340-B191-15625BAFBAAF}" type="presParOf" srcId="{2CE70CB9-F73E-4F4A-9616-1674DF2F4217}" destId="{745F8D9A-5F2E-8E4D-B4A5-D9DF4C646590}" srcOrd="3" destOrd="0" presId="urn:microsoft.com/office/officeart/2005/8/layout/cycle1"/>
    <dgm:cxn modelId="{6A66C7A7-1134-AD48-A69C-A91D906F2825}" type="presParOf" srcId="{2CE70CB9-F73E-4F4A-9616-1674DF2F4217}" destId="{5BA31B59-26DC-3644-92F8-DD2A89BB5769}" srcOrd="4" destOrd="0" presId="urn:microsoft.com/office/officeart/2005/8/layout/cycle1"/>
    <dgm:cxn modelId="{66F144BD-7699-724A-A31B-F1AB66C4905C}" type="presParOf" srcId="{2CE70CB9-F73E-4F4A-9616-1674DF2F4217}" destId="{05044D6D-A292-024A-B738-9764339E1641}" srcOrd="5" destOrd="0" presId="urn:microsoft.com/office/officeart/2005/8/layout/cycle1"/>
    <dgm:cxn modelId="{2B8E21C5-C877-8C4A-B84A-39EC1212F4C7}" type="presParOf" srcId="{2CE70CB9-F73E-4F4A-9616-1674DF2F4217}" destId="{7BF54DB7-5813-4047-960A-CB6DE77C9F4F}" srcOrd="6" destOrd="0" presId="urn:microsoft.com/office/officeart/2005/8/layout/cycle1"/>
    <dgm:cxn modelId="{376DB416-5E8F-0941-BD1A-B7BB24E70AB1}" type="presParOf" srcId="{2CE70CB9-F73E-4F4A-9616-1674DF2F4217}" destId="{12645678-792A-9F42-90DD-BF6C6BCA08C1}" srcOrd="7" destOrd="0" presId="urn:microsoft.com/office/officeart/2005/8/layout/cycle1"/>
    <dgm:cxn modelId="{498478CC-81D7-D045-AC53-79476BF66A3B}" type="presParOf" srcId="{2CE70CB9-F73E-4F4A-9616-1674DF2F4217}" destId="{56EA9DF1-D214-5E47-8466-25AE01E4F20B}" srcOrd="8" destOrd="0" presId="urn:microsoft.com/office/officeart/2005/8/layout/cycle1"/>
    <dgm:cxn modelId="{55E41FA8-EB7E-6F43-B1E0-BA5E30F3301A}" type="presParOf" srcId="{2CE70CB9-F73E-4F4A-9616-1674DF2F4217}" destId="{9B2DA8FF-428D-6F46-BE9F-BAD9F42FEBB1}" srcOrd="9" destOrd="0" presId="urn:microsoft.com/office/officeart/2005/8/layout/cycle1"/>
    <dgm:cxn modelId="{01178E00-1C40-5342-80CC-5137416991BE}" type="presParOf" srcId="{2CE70CB9-F73E-4F4A-9616-1674DF2F4217}" destId="{9B2C0E56-4553-7746-8046-A433D5701A8D}" srcOrd="10" destOrd="0" presId="urn:microsoft.com/office/officeart/2005/8/layout/cycle1"/>
    <dgm:cxn modelId="{F80A5EFD-A9A5-D94A-9D4E-7C98076A61E1}" type="presParOf" srcId="{2CE70CB9-F73E-4F4A-9616-1674DF2F4217}" destId="{9D0C4587-8479-D34F-89B0-EA0E611D281D}" srcOrd="11" destOrd="0" presId="urn:microsoft.com/office/officeart/2005/8/layout/cycle1"/>
    <dgm:cxn modelId="{FB571C3A-9141-E741-BEA2-7FCB204CE99B}" type="presParOf" srcId="{2CE70CB9-F73E-4F4A-9616-1674DF2F4217}" destId="{984114DB-9C59-234C-9F70-228F7DE9CECD}" srcOrd="12" destOrd="0" presId="urn:microsoft.com/office/officeart/2005/8/layout/cycle1"/>
    <dgm:cxn modelId="{F67B0ED7-84E2-2F44-849A-BF11D92441E6}" type="presParOf" srcId="{2CE70CB9-F73E-4F4A-9616-1674DF2F4217}" destId="{C082D5EF-58E8-F643-9A42-2C822A375C25}" srcOrd="13" destOrd="0" presId="urn:microsoft.com/office/officeart/2005/8/layout/cycle1"/>
    <dgm:cxn modelId="{69306E20-170F-1D42-8542-B13970681AC7}" type="presParOf" srcId="{2CE70CB9-F73E-4F4A-9616-1674DF2F4217}" destId="{FE8FD256-B4FB-D445-B3D9-BB975FD6F0E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975B-05D3-9249-ACC3-E2871FCD5AEA}">
      <dsp:nvSpPr>
        <dsp:cNvPr id="0" name=""/>
        <dsp:cNvSpPr/>
      </dsp:nvSpPr>
      <dsp:spPr>
        <a:xfrm>
          <a:off x="4459048" y="39140"/>
          <a:ext cx="2100060"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Cadre normatif (système de valeur)</a:t>
          </a:r>
        </a:p>
      </dsp:txBody>
      <dsp:txXfrm>
        <a:off x="4459048" y="39140"/>
        <a:ext cx="2100060" cy="1341437"/>
      </dsp:txXfrm>
    </dsp:sp>
    <dsp:sp modelId="{A8E5253F-3F23-6747-9953-CEFD4C21D317}">
      <dsp:nvSpPr>
        <dsp:cNvPr id="0" name=""/>
        <dsp:cNvSpPr/>
      </dsp:nvSpPr>
      <dsp:spPr>
        <a:xfrm>
          <a:off x="1683255"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1B59-26DC-3644-92F8-DD2A89BB5769}">
      <dsp:nvSpPr>
        <dsp:cNvPr id="0" name=""/>
        <dsp:cNvSpPr/>
      </dsp:nvSpPr>
      <dsp:spPr>
        <a:xfrm>
          <a:off x="5648840"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Vie en société</a:t>
          </a:r>
        </a:p>
      </dsp:txBody>
      <dsp:txXfrm>
        <a:off x="5648840" y="2533541"/>
        <a:ext cx="1341437" cy="1341437"/>
      </dsp:txXfrm>
    </dsp:sp>
    <dsp:sp modelId="{05044D6D-A292-024A-B738-9764339E1641}">
      <dsp:nvSpPr>
        <dsp:cNvPr id="0" name=""/>
        <dsp:cNvSpPr/>
      </dsp:nvSpPr>
      <dsp:spPr>
        <a:xfrm>
          <a:off x="1683255" y="385"/>
          <a:ext cx="5028878" cy="5028878"/>
        </a:xfrm>
        <a:prstGeom prst="circularArrow">
          <a:avLst>
            <a:gd name="adj1" fmla="val 5202"/>
            <a:gd name="adj2" fmla="val 336015"/>
            <a:gd name="adj3" fmla="val 3826600"/>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45678-792A-9F42-90DD-BF6C6BCA08C1}">
      <dsp:nvSpPr>
        <dsp:cNvPr id="0" name=""/>
        <dsp:cNvSpPr/>
      </dsp:nvSpPr>
      <dsp:spPr>
        <a:xfrm>
          <a:off x="3411873" y="4075166"/>
          <a:ext cx="157164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"difficultés d'accès"</a:t>
          </a:r>
        </a:p>
      </dsp:txBody>
      <dsp:txXfrm>
        <a:off x="3411873" y="4075166"/>
        <a:ext cx="1571641" cy="1341437"/>
      </dsp:txXfrm>
    </dsp:sp>
    <dsp:sp modelId="{56EA9DF1-D214-5E47-8466-25AE01E4F20B}">
      <dsp:nvSpPr>
        <dsp:cNvPr id="0" name=""/>
        <dsp:cNvSpPr/>
      </dsp:nvSpPr>
      <dsp:spPr>
        <a:xfrm>
          <a:off x="1683255" y="385"/>
          <a:ext cx="5028878" cy="5028878"/>
        </a:xfrm>
        <a:prstGeom prst="circularArrow">
          <a:avLst>
            <a:gd name="adj1" fmla="val 5202"/>
            <a:gd name="adj2" fmla="val 336015"/>
            <a:gd name="adj3" fmla="val 8210155"/>
            <a:gd name="adj4" fmla="val 663738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C0E56-4553-7746-8046-A433D5701A8D}">
      <dsp:nvSpPr>
        <dsp:cNvPr id="0" name=""/>
        <dsp:cNvSpPr/>
      </dsp:nvSpPr>
      <dsp:spPr>
        <a:xfrm>
          <a:off x="1137722" y="2533541"/>
          <a:ext cx="1876214"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Attentions particulières</a:t>
          </a:r>
        </a:p>
      </dsp:txBody>
      <dsp:txXfrm>
        <a:off x="1137722" y="2533541"/>
        <a:ext cx="1876214" cy="1341437"/>
      </dsp:txXfrm>
    </dsp:sp>
    <dsp:sp modelId="{9D0C4587-8479-D34F-89B0-EA0E611D281D}">
      <dsp:nvSpPr>
        <dsp:cNvPr id="0" name=""/>
        <dsp:cNvSpPr/>
      </dsp:nvSpPr>
      <dsp:spPr>
        <a:xfrm>
          <a:off x="1683255"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2D5EF-58E8-F643-9A42-2C822A375C25}">
      <dsp:nvSpPr>
        <dsp:cNvPr id="0" name=""/>
        <dsp:cNvSpPr/>
      </dsp:nvSpPr>
      <dsp:spPr>
        <a:xfrm>
          <a:off x="2215591"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Travail collectif</a:t>
          </a:r>
        </a:p>
      </dsp:txBody>
      <dsp:txXfrm>
        <a:off x="2215591" y="39140"/>
        <a:ext cx="1341437" cy="1341437"/>
      </dsp:txXfrm>
    </dsp:sp>
    <dsp:sp modelId="{FE8FD256-B4FB-D445-B3D9-BB975FD6F0EE}">
      <dsp:nvSpPr>
        <dsp:cNvPr id="0" name=""/>
        <dsp:cNvSpPr/>
      </dsp:nvSpPr>
      <dsp:spPr>
        <a:xfrm>
          <a:off x="1683255" y="385"/>
          <a:ext cx="5028878" cy="5028878"/>
        </a:xfrm>
        <a:prstGeom prst="circularArrow">
          <a:avLst>
            <a:gd name="adj1" fmla="val 5202"/>
            <a:gd name="adj2" fmla="val 336015"/>
            <a:gd name="adj3" fmla="val 16267621"/>
            <a:gd name="adj4" fmla="val 151987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44762-DEF3-FF40-ACD6-78187253852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ACF16-DA59-E446-A875-02D1DB243CC2}" type="slidenum">
              <a:rPr lang="fr-FR" smtClean="0"/>
              <a:t>‹N°›</a:t>
            </a:fld>
            <a:endParaRPr lang="fr-FR"/>
          </a:p>
        </p:txBody>
      </p:sp>
    </p:spTree>
    <p:extLst>
      <p:ext uri="{BB962C8B-B14F-4D97-AF65-F5344CB8AC3E}">
        <p14:creationId xmlns:p14="http://schemas.microsoft.com/office/powerpoint/2010/main" val="181188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ciencedirect-com.bases-doc.univ-lorraine.fr/science/article/pii/S1875067220300171#bib004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ciencedirect-com.bases-doc.univ-lorraine.fr/science/article/pii/S1875067220300171#bib008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lication.enseignementsup-recherche.gouv.fr/eesr/FR/T243/les_etudiants_en_situation_de_handicap_dans_l_enseignement_superieur/#ILL_EESR15_ES_14_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toute et à tous, c’est pour moi un plaisir d’être avec vous aujourd’hui afin de vous rendre compte de certains résultats de nos travaux de recherche sur les praxéologies professionnelles des CAA ou réf handicap.</a:t>
            </a:r>
          </a:p>
          <a:p>
            <a:endParaRPr lang="fr-FR" dirty="0"/>
          </a:p>
          <a:p>
            <a:r>
              <a:rPr lang="fr-FR" dirty="0"/>
              <a:t>Je me présente Saïd AIT HAMMOU TALEB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a:t>
            </a:fld>
            <a:endParaRPr lang="fr-FR"/>
          </a:p>
        </p:txBody>
      </p:sp>
    </p:spTree>
    <p:extLst>
      <p:ext uri="{BB962C8B-B14F-4D97-AF65-F5344CB8AC3E}">
        <p14:creationId xmlns:p14="http://schemas.microsoft.com/office/powerpoint/2010/main" val="77801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rPr>
              <a:t>Ainsi, la TAD nous offre un outil puissant pour repérer les praxéologie disséminées dans les données recueillies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a typeface="Times New Roman" panose="02020603050405020304" pitchFamily="18" charset="0"/>
              </a:rPr>
              <a:t>C’est ce qui permet de réaliser une </a:t>
            </a:r>
            <a:r>
              <a:rPr lang="fr-FR" sz="1200" dirty="0">
                <a:effectLst/>
                <a:ea typeface="Times New Roman" panose="02020603050405020304" pitchFamily="18" charset="0"/>
              </a:rPr>
              <a:t>« </a:t>
            </a:r>
            <a:r>
              <a:rPr lang="fr-FR" sz="1200" dirty="0" err="1">
                <a:effectLst/>
                <a:ea typeface="Times New Roman" panose="02020603050405020304" pitchFamily="18" charset="0"/>
              </a:rPr>
              <a:t>refiguration</a:t>
            </a:r>
            <a:r>
              <a:rPr lang="fr-FR" sz="1200" dirty="0">
                <a:effectLst/>
                <a:ea typeface="Times New Roman" panose="02020603050405020304" pitchFamily="18" charset="0"/>
              </a:rPr>
              <a:t> du récit » des praticiens à travers des types de tâches, mises en œuvre par l’emploi de techniques propres à leurs activités</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sz="1200" b="1" kern="1200" dirty="0">
              <a:solidFill>
                <a:schemeClr val="tx1"/>
              </a:solidFill>
              <a:latin typeface="+mn-lt"/>
              <a:ea typeface="+mn-ea"/>
              <a:cs typeface="+mn-cs"/>
            </a:endParaRPr>
          </a:p>
          <a:p>
            <a:r>
              <a:rPr lang="fr-FR" sz="1200" b="1" kern="1200" dirty="0">
                <a:solidFill>
                  <a:schemeClr val="tx1"/>
                </a:solidFill>
                <a:latin typeface="+mn-lt"/>
                <a:ea typeface="+mn-ea"/>
                <a:cs typeface="+mn-cs"/>
              </a:rPr>
              <a:t>L’adaptation du modèle initial des praxéologies de la TAD  permet de faire émerger l’organisation praxéologique des CAA.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10</a:t>
            </a:fld>
            <a:endParaRPr lang="fr-FR"/>
          </a:p>
        </p:txBody>
      </p:sp>
    </p:spTree>
    <p:extLst>
      <p:ext uri="{BB962C8B-B14F-4D97-AF65-F5344CB8AC3E}">
        <p14:creationId xmlns:p14="http://schemas.microsoft.com/office/powerpoint/2010/main" val="100820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Alors, quelles sont les praxéologies professionnelles du CAA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11</a:t>
            </a:fld>
            <a:endParaRPr lang="fr-FR"/>
          </a:p>
        </p:txBody>
      </p:sp>
    </p:spTree>
    <p:extLst>
      <p:ext uri="{BB962C8B-B14F-4D97-AF65-F5344CB8AC3E}">
        <p14:creationId xmlns:p14="http://schemas.microsoft.com/office/powerpoint/2010/main" val="394324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Nous avons repéré 4 types de tâches dans l'organisation praxéologique du CAA.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(défilement des tâches)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 Dans ces activités, l</a:t>
            </a:r>
            <a:r>
              <a:rPr lang="fr-FR" sz="1200" dirty="0">
                <a:effectLst/>
                <a:ea typeface="Times New Roman" panose="02020603050405020304" pitchFamily="18" charset="0"/>
              </a:rPr>
              <a:t>e CAA est amené à étayer l’ERIH, au moyen de ressources humaines et matérielles. Il pilote des procédures</a:t>
            </a:r>
            <a:endParaRPr lang="fr-FR" dirty="0">
              <a:effectLst/>
              <a:ea typeface="Times New Roman" panose="02020603050405020304" pitchFamily="18" charset="0"/>
            </a:endParaRPr>
          </a:p>
          <a:p>
            <a:endParaRPr lang="fr-FR" sz="1200" dirty="0">
              <a:effectLst/>
              <a:ea typeface="Times New Roman" panose="02020603050405020304" pitchFamily="18" charset="0"/>
            </a:endParaRPr>
          </a:p>
          <a:p>
            <a:endParaRPr lang="fr-FR" sz="1200" dirty="0">
              <a:effectLst/>
              <a:ea typeface="Times New Roman" panose="02020603050405020304" pitchFamily="18" charset="0"/>
            </a:endParaRPr>
          </a:p>
          <a:p>
            <a:r>
              <a:rPr lang="fr-FR" sz="1200" dirty="0">
                <a:effectLst/>
                <a:ea typeface="Times New Roman" panose="02020603050405020304" pitchFamily="18" charset="0"/>
              </a:rPr>
              <a:t>concilier les besoins de l’ERIH et les conditions d’études et d’examens des aménagement (t1 et t2)</a:t>
            </a:r>
          </a:p>
          <a:p>
            <a:endParaRPr lang="fr-F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rPr>
              <a:t>veiller au respect de l’exécution du PAEH (t1 et 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rPr>
              <a:t>orchestrer la mise en œuvre du plan d’accompagnement(t2)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rPr>
              <a:t>garantir une accessibilité continue entre les divers territoires  (t4)</a:t>
            </a: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12</a:t>
            </a:fld>
            <a:endParaRPr lang="fr-FR"/>
          </a:p>
        </p:txBody>
      </p:sp>
    </p:spTree>
    <p:extLst>
      <p:ext uri="{BB962C8B-B14F-4D97-AF65-F5344CB8AC3E}">
        <p14:creationId xmlns:p14="http://schemas.microsoft.com/office/powerpoint/2010/main" val="397442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réaliser la tâche t1, le CAA mobilise 6 techniques avec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13</a:t>
            </a:fld>
            <a:endParaRPr lang="fr-FR"/>
          </a:p>
        </p:txBody>
      </p:sp>
    </p:spTree>
    <p:extLst>
      <p:ext uri="{BB962C8B-B14F-4D97-AF65-F5344CB8AC3E}">
        <p14:creationId xmlns:p14="http://schemas.microsoft.com/office/powerpoint/2010/main" val="58544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réaliser la tâche t2, le CAA mobilise 4 techniques avec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14</a:t>
            </a:fld>
            <a:endParaRPr lang="fr-FR"/>
          </a:p>
        </p:txBody>
      </p:sp>
    </p:spTree>
    <p:extLst>
      <p:ext uri="{BB962C8B-B14F-4D97-AF65-F5344CB8AC3E}">
        <p14:creationId xmlns:p14="http://schemas.microsoft.com/office/powerpoint/2010/main" val="358794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réaliser la tâche t3, le CAA mobilise 4 techniques avec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15</a:t>
            </a:fld>
            <a:endParaRPr lang="fr-FR"/>
          </a:p>
        </p:txBody>
      </p:sp>
    </p:spTree>
    <p:extLst>
      <p:ext uri="{BB962C8B-B14F-4D97-AF65-F5344CB8AC3E}">
        <p14:creationId xmlns:p14="http://schemas.microsoft.com/office/powerpoint/2010/main" val="133633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réaliser la tâche t4, le CAA mobilise 3 techniques avec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16</a:t>
            </a:fld>
            <a:endParaRPr lang="fr-FR"/>
          </a:p>
        </p:txBody>
      </p:sp>
    </p:spTree>
    <p:extLst>
      <p:ext uri="{BB962C8B-B14F-4D97-AF65-F5344CB8AC3E}">
        <p14:creationId xmlns:p14="http://schemas.microsoft.com/office/powerpoint/2010/main" val="365528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L’organisation praxéologique du CAA, la réalisation des tâches au moyen des techniques exposées précédemment, témoigne d’un agent assujetti (qui s’</a:t>
            </a:r>
            <a:r>
              <a:rPr lang="fr-FR" sz="1200" dirty="0" err="1">
                <a:effectLst/>
                <a:ea typeface="Times New Roman" panose="02020603050405020304" pitchFamily="18" charset="0"/>
                <a:sym typeface="Wingdings" pitchFamily="2" charset="2"/>
              </a:rPr>
              <a:t>acorde</a:t>
            </a:r>
            <a:r>
              <a:rPr lang="fr-FR" sz="1200" dirty="0">
                <a:effectLst/>
                <a:ea typeface="Times New Roman" panose="02020603050405020304" pitchFamily="18" charset="0"/>
                <a:sym typeface="Wingdings" pitchFamily="2" charset="2"/>
              </a:rPr>
              <a:t> avec les attentes institutionnelles) et institutionnalisant (qui fait vivre la norme relativement à la singularité de son contexte et des individus qui partage son </a:t>
            </a:r>
            <a:r>
              <a:rPr lang="fr-FR" sz="1200" dirty="0" err="1">
                <a:effectLst/>
                <a:ea typeface="Times New Roman" panose="02020603050405020304" pitchFamily="18" charset="0"/>
                <a:sym typeface="Wingdings" pitchFamily="2" charset="2"/>
              </a:rPr>
              <a:t>quotidient</a:t>
            </a:r>
            <a:r>
              <a:rPr lang="fr-FR" sz="1200" dirty="0">
                <a:effectLst/>
                <a:ea typeface="Times New Roman" panose="02020603050405020304" pitchFamily="18" charset="0"/>
                <a:sym typeface="Wingdings"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Times New Roman" panose="02020603050405020304" pitchFamily="18" charset="0"/>
                <a:sym typeface="Wingdings" pitchFamily="2" charset="2"/>
              </a:rPr>
              <a:t>Celle-ci sont le fruit du croisement de rapport institutionnel et personnel qui témoignent d'un acteur </a:t>
            </a:r>
            <a:endParaRPr lang="fr-FR" sz="1200" dirty="0">
              <a:effectLst/>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17</a:t>
            </a:fld>
            <a:endParaRPr lang="fr-FR"/>
          </a:p>
        </p:txBody>
      </p:sp>
    </p:spTree>
    <p:extLst>
      <p:ext uri="{BB962C8B-B14F-4D97-AF65-F5344CB8AC3E}">
        <p14:creationId xmlns:p14="http://schemas.microsoft.com/office/powerpoint/2010/main" val="163604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qui ressort de notre analyse ?</a:t>
            </a:r>
          </a:p>
          <a:p>
            <a:endParaRPr lang="fr-FR" dirty="0"/>
          </a:p>
          <a:p>
            <a:r>
              <a:rPr lang="fr-FR" dirty="0"/>
              <a:t>Et bien d’abord que le CAA est un agent de l’Université qui agit selon un rapport qui lui est proposé par l’institution</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18</a:t>
            </a:fld>
            <a:endParaRPr lang="fr-FR"/>
          </a:p>
        </p:txBody>
      </p:sp>
    </p:spTree>
    <p:extLst>
      <p:ext uri="{BB962C8B-B14F-4D97-AF65-F5344CB8AC3E}">
        <p14:creationId xmlns:p14="http://schemas.microsoft.com/office/powerpoint/2010/main" val="186442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En effet, certaines de ces techniques témoigne d’un professionnelle assujetti à son institution : l'Université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Ce que nous pouvons retrouver à travers les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 </a:t>
            </a:r>
            <a:r>
              <a:rPr lang="fr-FR" sz="1200" i="1" dirty="0">
                <a:solidFill>
                  <a:srgbClr val="000000"/>
                </a:solidFill>
                <a:effectLst/>
                <a:latin typeface="Times New Roman" panose="02020603050405020304" pitchFamily="18" charset="0"/>
                <a:ea typeface="Times New Roman" panose="02020603050405020304" pitchFamily="18" charset="0"/>
              </a:rPr>
              <a:t>T</a:t>
            </a:r>
            <a:r>
              <a:rPr lang="fr-FR" sz="1200" i="1" baseline="-25000" dirty="0">
                <a:solidFill>
                  <a:srgbClr val="000000"/>
                </a:solidFill>
                <a:effectLst/>
                <a:latin typeface="Times New Roman" panose="02020603050405020304" pitchFamily="18" charset="0"/>
                <a:ea typeface="Times New Roman" panose="02020603050405020304" pitchFamily="18" charset="0"/>
              </a:rPr>
              <a:t>4</a:t>
            </a:r>
            <a:r>
              <a:rPr lang="fr-FR" sz="1200" i="1" dirty="0">
                <a:solidFill>
                  <a:srgbClr val="000000"/>
                </a:solidFill>
                <a:effectLst/>
                <a:latin typeface="Times New Roman" panose="02020603050405020304" pitchFamily="18" charset="0"/>
                <a:ea typeface="Times New Roman" panose="02020603050405020304" pitchFamily="18" charset="0"/>
              </a:rPr>
              <a:t> - Proposer à l’ERIH des actions à mettre en œuvre pour son cursus en se référant aux aménagements définis par l’Université », « T</a:t>
            </a:r>
            <a:r>
              <a:rPr lang="fr-FR" sz="1200" i="1" baseline="-25000" dirty="0">
                <a:solidFill>
                  <a:srgbClr val="000000"/>
                </a:solidFill>
                <a:effectLst/>
                <a:latin typeface="Times New Roman" panose="02020603050405020304" pitchFamily="18" charset="0"/>
                <a:ea typeface="Times New Roman" panose="02020603050405020304" pitchFamily="18" charset="0"/>
              </a:rPr>
              <a:t>5</a:t>
            </a:r>
            <a:r>
              <a:rPr lang="fr-FR" sz="1200" i="1" dirty="0">
                <a:solidFill>
                  <a:srgbClr val="000000"/>
                </a:solidFill>
                <a:effectLst/>
                <a:latin typeface="Times New Roman" panose="02020603050405020304" pitchFamily="18" charset="0"/>
                <a:ea typeface="Times New Roman" panose="02020603050405020304" pitchFamily="18" charset="0"/>
              </a:rPr>
              <a:t> - Contacter régulièrement l’étudiant pour assurer son suivi » et « T</a:t>
            </a:r>
            <a:r>
              <a:rPr lang="fr-FR" sz="1200" i="1" baseline="-25000" dirty="0">
                <a:solidFill>
                  <a:srgbClr val="000000"/>
                </a:solidFill>
                <a:effectLst/>
                <a:latin typeface="Times New Roman" panose="02020603050405020304" pitchFamily="18" charset="0"/>
                <a:ea typeface="Times New Roman" panose="02020603050405020304" pitchFamily="18" charset="0"/>
              </a:rPr>
              <a:t>6</a:t>
            </a:r>
            <a:r>
              <a:rPr lang="fr-FR" sz="1200" i="1" dirty="0">
                <a:solidFill>
                  <a:srgbClr val="000000"/>
                </a:solidFill>
                <a:effectLst/>
                <a:latin typeface="Times New Roman" panose="02020603050405020304" pitchFamily="18" charset="0"/>
                <a:ea typeface="Times New Roman" panose="02020603050405020304" pitchFamily="18" charset="0"/>
              </a:rPr>
              <a:t> - Organiser régulièrement des entretiens avec l’ERIH pour faire le point sur sa situation </a:t>
            </a:r>
            <a:r>
              <a:rPr lang="fr-FR" sz="1200" dirty="0">
                <a:solidFill>
                  <a:srgbClr val="000000"/>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Elles renvoient le CAA à être un outil de contrôle institutionnel des populations étudiantes.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Elle témoignent toutes d’une activité du CAA en lien avec des procédures de contrôle en rapport avec les préconisations et les attendus de l’institution Université. </a:t>
            </a: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Nous pouvons aussi parler du CAA comme étant un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19</a:t>
            </a:fld>
            <a:endParaRPr lang="fr-FR"/>
          </a:p>
        </p:txBody>
      </p:sp>
    </p:spTree>
    <p:extLst>
      <p:ext uri="{BB962C8B-B14F-4D97-AF65-F5344CB8AC3E}">
        <p14:creationId xmlns:p14="http://schemas.microsoft.com/office/powerpoint/2010/main" val="44107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Ainsi durant le temps qui m’a été accordé et nous nous accorderons également un temps d’échange, je vais vous exposez en quoi le CAA est un agent, un acteur et auteur de l’Université Inclusive à travers 4 parties pour conclure sur ce que peut nous dire notre analyse des praxéologies professionnelles des CAA sur la manière de faire « vie collective » dans l’enseignement supérieur</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a:t>
            </a:fld>
            <a:endParaRPr lang="fr-FR"/>
          </a:p>
        </p:txBody>
      </p:sp>
    </p:spTree>
    <p:extLst>
      <p:ext uri="{BB962C8B-B14F-4D97-AF65-F5344CB8AC3E}">
        <p14:creationId xmlns:p14="http://schemas.microsoft.com/office/powerpoint/2010/main" val="841830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Elle témoignent toutes d’une activité du CAA en lien avec des procédures de contrôle en rapport avec les préconisations et les attendus de l’institution Université. </a:t>
            </a: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Elles vont dans le sens d’activités des agents CAA qui demeurent</a:t>
            </a:r>
            <a:r>
              <a:rPr lang="fr-FR" sz="1200" i="1" dirty="0">
                <a:solidFill>
                  <a:srgbClr val="000000"/>
                </a:solidFill>
                <a:effectLst/>
                <a:latin typeface="Times New Roman" panose="02020603050405020304" pitchFamily="18" charset="0"/>
                <a:ea typeface="Times New Roman" panose="02020603050405020304" pitchFamily="18" charset="0"/>
              </a:rPr>
              <a:t> « </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figées à des fonctions d’application </a:t>
            </a:r>
            <a:r>
              <a:rPr lang="fr-FR" sz="1200" dirty="0">
                <a:effectLst/>
                <a:latin typeface="Times New Roman" panose="02020603050405020304" pitchFamily="18" charset="0"/>
                <a:ea typeface="Times New Roman" panose="02020603050405020304" pitchFamily="18" charset="0"/>
                <a:cs typeface="Calibri" panose="020F0502020204030204" pitchFamily="34" charset="0"/>
              </a:rPr>
              <a:t>» (Parker, 1999) </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et de contrôle de la population que constitue les ERIH.</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effectLst/>
                <a:latin typeface="Times New Roman" panose="02020603050405020304" pitchFamily="18" charset="0"/>
                <a:ea typeface="Times New Roman" panose="02020603050405020304" pitchFamily="18" charset="0"/>
              </a:rPr>
              <a:t>Or, pour être </a:t>
            </a:r>
            <a:r>
              <a:rPr lang="fr-FR" sz="1000" dirty="0">
                <a:effectLst/>
                <a:latin typeface="Times New Roman" panose="02020603050405020304" pitchFamily="18" charset="0"/>
                <a:ea typeface="Times New Roman" panose="02020603050405020304" pitchFamily="18" charset="0"/>
              </a:rPr>
              <a:t>fonctionnel, le rapport institutionnel ne peut être réduit à ce seul rapport d’assujettissement. Dans notre analyse 4 techniques renvoient à un autre rapport institutionnel</a:t>
            </a:r>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20</a:t>
            </a:fld>
            <a:endParaRPr lang="fr-FR"/>
          </a:p>
        </p:txBody>
      </p:sp>
    </p:spTree>
    <p:extLst>
      <p:ext uri="{BB962C8B-B14F-4D97-AF65-F5344CB8AC3E}">
        <p14:creationId xmlns:p14="http://schemas.microsoft.com/office/powerpoint/2010/main" val="379308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Intéressons nous en quoi ces techniques sont « différentes » des rapports institutionnels et pourquoi font-elles du CAA un acteur et un auteur de l’Université Inclusive.</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21</a:t>
            </a:fld>
            <a:endParaRPr lang="fr-FR"/>
          </a:p>
        </p:txBody>
      </p:sp>
    </p:spTree>
    <p:extLst>
      <p:ext uri="{BB962C8B-B14F-4D97-AF65-F5344CB8AC3E}">
        <p14:creationId xmlns:p14="http://schemas.microsoft.com/office/powerpoint/2010/main" val="293774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Les 4 techniques sont les suivantes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Tâche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T</a:t>
            </a:r>
            <a:r>
              <a:rPr lang="fr-FR" sz="1800" i="1" baseline="-25000" dirty="0">
                <a:effectLst/>
                <a:latin typeface="Times New Roman" panose="02020603050405020304" pitchFamily="18" charset="0"/>
                <a:ea typeface="Times New Roman" panose="02020603050405020304" pitchFamily="18" charset="0"/>
              </a:rPr>
              <a:t>1</a:t>
            </a:r>
            <a:r>
              <a:rPr lang="fr-FR" sz="1800" i="1" dirty="0">
                <a:effectLst/>
                <a:latin typeface="Times New Roman" panose="02020603050405020304" pitchFamily="18" charset="0"/>
                <a:ea typeface="Times New Roman" panose="02020603050405020304" pitchFamily="18" charset="0"/>
              </a:rPr>
              <a:t> - Écouter l’étudiant parler de lui » ; « T</a:t>
            </a:r>
            <a:r>
              <a:rPr lang="fr-FR" sz="1800" i="1" baseline="-25000" dirty="0">
                <a:effectLst/>
                <a:latin typeface="Times New Roman" panose="02020603050405020304" pitchFamily="18" charset="0"/>
                <a:ea typeface="Times New Roman" panose="02020603050405020304" pitchFamily="18" charset="0"/>
              </a:rPr>
              <a:t>3</a:t>
            </a:r>
            <a:r>
              <a:rPr lang="fr-FR" sz="1800" i="1" dirty="0">
                <a:effectLst/>
                <a:latin typeface="Times New Roman" panose="02020603050405020304" pitchFamily="18" charset="0"/>
                <a:ea typeface="Times New Roman" panose="02020603050405020304" pitchFamily="18" charset="0"/>
              </a:rPr>
              <a:t> - Demander à l’ERIH ce dont il estime avoir besoin » ; « T</a:t>
            </a:r>
            <a:r>
              <a:rPr lang="fr-FR" sz="1800" i="1" baseline="-25000" dirty="0">
                <a:effectLst/>
                <a:latin typeface="Times New Roman" panose="02020603050405020304" pitchFamily="18" charset="0"/>
                <a:ea typeface="Times New Roman" panose="02020603050405020304" pitchFamily="18" charset="0"/>
              </a:rPr>
              <a:t>2</a:t>
            </a:r>
            <a:r>
              <a:rPr lang="fr-FR" sz="1800" i="1" dirty="0">
                <a:effectLst/>
                <a:latin typeface="Times New Roman" panose="02020603050405020304" pitchFamily="18" charset="0"/>
                <a:ea typeface="Times New Roman" panose="02020603050405020304" pitchFamily="18" charset="0"/>
              </a:rPr>
              <a:t> - Questionner l’étudiant sur sa scolarité passée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rPr>
              <a:t>Tâche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ea typeface="Times New Roman" panose="02020603050405020304" pitchFamily="18" charset="0"/>
              </a:rPr>
              <a:t>T</a:t>
            </a:r>
            <a:r>
              <a:rPr lang="fr-FR" sz="1200" i="1" baseline="-25000" dirty="0">
                <a:effectLst/>
                <a:ea typeface="Times New Roman" panose="02020603050405020304" pitchFamily="18" charset="0"/>
              </a:rPr>
              <a:t>3</a:t>
            </a:r>
            <a:r>
              <a:rPr lang="fr-FR" sz="1200" i="1" dirty="0">
                <a:effectLst/>
                <a:ea typeface="Times New Roman" panose="02020603050405020304" pitchFamily="18" charset="0"/>
              </a:rPr>
              <a:t> – </a:t>
            </a:r>
            <a:r>
              <a:rPr lang="fr-FR" sz="1200" i="1" dirty="0">
                <a:ea typeface="Times New Roman" panose="02020603050405020304" pitchFamily="18" charset="0"/>
              </a:rPr>
              <a:t>« </a:t>
            </a:r>
            <a:r>
              <a:rPr lang="fr-FR" sz="1200" i="1" dirty="0"/>
              <a:t>Négocier l’aménagement du cursus scolaire pour définir le PAEH ET si besoin, animer des équipes plurielles pour définir les compensations dont pourra bénéficier l’ERIH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Cette mise au jour de praxéologies présentes chez le CAA relève de techniques autres que celles du contrôle de l’activité de l’ERIH. Elles semblent </a:t>
            </a:r>
            <a:r>
              <a:rPr lang="fr-FR" sz="1200" dirty="0">
                <a:solidFill>
                  <a:srgbClr val="000000"/>
                </a:solidFill>
                <a:effectLst/>
                <a:latin typeface="Times New Roman" panose="02020603050405020304" pitchFamily="18" charset="0"/>
                <a:ea typeface="Times New Roman" panose="02020603050405020304" pitchFamily="18" charset="0"/>
              </a:rPr>
              <a:t>même pouvoir être rapprochée d’un rapport « à l’écoute » en lien avec une autre institution, à savoir celle de l’institution « de santé, du </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médico-social ou du soin » dont sont majoritairement issues les CAA.</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Cette </a:t>
            </a:r>
            <a:r>
              <a:rPr lang="fr-FR"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notion d’écoute inconditionnelle de l’autre, au sens de la psychologie humaniste, induit</a:t>
            </a:r>
            <a:r>
              <a:rPr lang="fr-FR" sz="1200" dirty="0">
                <a:solidFill>
                  <a:srgbClr val="000000"/>
                </a:solidFill>
                <a:effectLst/>
                <a:latin typeface="Times New Roman" panose="02020603050405020304" pitchFamily="18" charset="0"/>
                <a:ea typeface="Times New Roman" panose="02020603050405020304" pitchFamily="18" charset="0"/>
              </a:rPr>
              <a:t> d</a:t>
            </a:r>
            <a:r>
              <a:rPr lang="fr-FR" sz="1200" dirty="0">
                <a:solidFill>
                  <a:srgbClr val="000000"/>
                </a:solidFill>
                <a:effectLst/>
                <a:latin typeface="Times"/>
                <a:ea typeface="Times New Roman" panose="02020603050405020304" pitchFamily="18" charset="0"/>
                <a:cs typeface="Times"/>
              </a:rPr>
              <a:t>es effets capacitant qui peuvent s’observer lorsque cette position est adopté dans l’échange comme le souligne les travaux se basant sur ceux de Carl Rogers (1942). Effectivement, c’est ce qui permet aux agents CAA de réinterroger et d’assumer leur rapport d’assujettissement et d’innovation au regard de l’institution universitaire.</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22</a:t>
            </a:fld>
            <a:endParaRPr lang="fr-FR"/>
          </a:p>
        </p:txBody>
      </p:sp>
    </p:spTree>
    <p:extLst>
      <p:ext uri="{BB962C8B-B14F-4D97-AF65-F5344CB8AC3E}">
        <p14:creationId xmlns:p14="http://schemas.microsoft.com/office/powerpoint/2010/main" val="3914056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Ainsi, il y a dans les praxéologies du CAA des moments d’accompagnement par la création d’institutions d’écoute et d’échange qui permettent par un travail d’observation et d’analyse de questionner, de réajuster et de produire de nouvelles praxéologies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Les lieux et les moments d’échanges dans de micro-institution, ce qui favorisent le croisement des rapports personnels et institutionnels permettant le développement de nouveaux usages et l’émergence, à petit pas, d’une culture </a:t>
            </a:r>
            <a:r>
              <a:rPr lang="fr-FR" sz="1200" dirty="0" err="1">
                <a:effectLst/>
                <a:latin typeface="Times New Roman" panose="02020603050405020304" pitchFamily="18" charset="0"/>
                <a:ea typeface="Times New Roman" panose="02020603050405020304" pitchFamily="18" charset="0"/>
              </a:rPr>
              <a:t>inclsuive</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C’est, pour nous, ce qui témoignerait d’un acteur à la fois assujettit, qui s’adosse aux rapports institutionnels à l’objet « inclusion », et institutionnalisant, qui cherche à amener de nouvelles praxéologies par l’émergence d’un nouveau rapport personnel qu’il peut proposer aux autres acteurs dans les institutions qu’il créait.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On peut parler d’intervention médiatrices visant à améliorer les parcours universitaires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23</a:t>
            </a:fld>
            <a:endParaRPr lang="fr-FR"/>
          </a:p>
        </p:txBody>
      </p:sp>
    </p:spTree>
    <p:extLst>
      <p:ext uri="{BB962C8B-B14F-4D97-AF65-F5344CB8AC3E}">
        <p14:creationId xmlns:p14="http://schemas.microsoft.com/office/powerpoint/2010/main" val="3924037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Nos résultats laissent apparaître des difficultés dans la médiation entre les différentes institutions étatiques que les étudiants sollicite pour favoriser son cursus universitaire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Ce qui est confirmé par la littérature scientifique  (</a:t>
            </a:r>
            <a:r>
              <a:rPr lang="fr-FR" b="0" i="0" u="none" strike="noStrike" dirty="0">
                <a:solidFill>
                  <a:srgbClr val="0C7DBB"/>
                </a:solidFill>
                <a:effectLst/>
                <a:latin typeface="ElsevierGulliver"/>
                <a:hlinkClick r:id="rId3"/>
              </a:rPr>
              <a:t>Chauvière &amp; Plaisance, 2000</a:t>
            </a:r>
            <a:r>
              <a:rPr lang="fr-FR" b="0" i="0" dirty="0">
                <a:solidFill>
                  <a:srgbClr val="2E2E2E"/>
                </a:solidFill>
                <a:effectLst/>
                <a:latin typeface="ElsevierGulliver"/>
              </a:rPr>
              <a:t> ; </a:t>
            </a:r>
            <a:r>
              <a:rPr lang="fr-FR" b="0" i="0" u="none" strike="noStrike" dirty="0">
                <a:solidFill>
                  <a:srgbClr val="0C7DBB"/>
                </a:solidFill>
                <a:effectLst/>
                <a:latin typeface="ElsevierGulliver"/>
                <a:hlinkClick r:id="rId4"/>
              </a:rPr>
              <a:t>Ebersold &amp; Detraux, 2013</a:t>
            </a:r>
            <a:r>
              <a:rPr lang="fr-FR" b="0" i="0" dirty="0">
                <a:solidFill>
                  <a:srgbClr val="2E2E2E"/>
                </a:solidFill>
                <a:effectLst/>
                <a:latin typeface="ElsevierGulliver"/>
              </a:rPr>
              <a:t>) et (</a:t>
            </a:r>
            <a:r>
              <a:rPr lang="fr-FR" b="0" i="0" dirty="0" err="1">
                <a:solidFill>
                  <a:srgbClr val="2E2E2E"/>
                </a:solidFill>
                <a:effectLst/>
                <a:latin typeface="ElsevierGulliver"/>
              </a:rPr>
              <a:t>Sivilotti</a:t>
            </a:r>
            <a:r>
              <a:rPr lang="fr-FR" b="0" i="0" dirty="0">
                <a:solidFill>
                  <a:srgbClr val="2E2E2E"/>
                </a:solidFill>
                <a:effectLst/>
                <a:latin typeface="ElsevierGulliver"/>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Ces différentes « sphères » sont distincts et les discours des CAA laissent apparaitre une rupture dans la continuité de l’accompagnement d’un milieu à un autre.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Pourtant, les données de notre enquête témoigne d’une volonté de la part des CAA à renforcer (ou parfois même de créer) un lien entre ces milieux.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2E2E2E"/>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E2E2E"/>
                </a:solidFill>
                <a:effectLst/>
                <a:latin typeface="ElsevierGulliver"/>
              </a:rPr>
              <a:t>Ceci afin d’étayer l’ERIH dans l’</a:t>
            </a:r>
            <a:r>
              <a:rPr lang="fr-FR" b="0" i="0" dirty="0" err="1">
                <a:solidFill>
                  <a:srgbClr val="2E2E2E"/>
                </a:solidFill>
                <a:effectLst/>
                <a:latin typeface="ElsevierGulliver"/>
              </a:rPr>
              <a:t>ensemblde</a:t>
            </a:r>
            <a:r>
              <a:rPr lang="fr-FR" b="0" i="0" dirty="0">
                <a:solidFill>
                  <a:srgbClr val="2E2E2E"/>
                </a:solidFill>
                <a:effectLst/>
                <a:latin typeface="ElsevierGulliver"/>
              </a:rPr>
              <a:t> des démarches à réaliser régulièrement et apporter de la souplesse dans l’orchestration des </a:t>
            </a:r>
            <a:r>
              <a:rPr lang="fr-FR" b="0" i="0" dirty="0" err="1">
                <a:solidFill>
                  <a:srgbClr val="2E2E2E"/>
                </a:solidFill>
                <a:effectLst/>
                <a:latin typeface="ElsevierGulliver"/>
              </a:rPr>
              <a:t>procedures</a:t>
            </a:r>
            <a:r>
              <a:rPr lang="fr-FR" b="0" i="0" dirty="0">
                <a:solidFill>
                  <a:srgbClr val="2E2E2E"/>
                </a:solidFill>
                <a:effectLst/>
                <a:latin typeface="ElsevierGulliver"/>
              </a:rPr>
              <a:t>  </a:t>
            </a:r>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24</a:t>
            </a:fld>
            <a:endParaRPr lang="fr-FR"/>
          </a:p>
        </p:txBody>
      </p:sp>
    </p:spTree>
    <p:extLst>
      <p:ext uri="{BB962C8B-B14F-4D97-AF65-F5344CB8AC3E}">
        <p14:creationId xmlns:p14="http://schemas.microsoft.com/office/powerpoint/2010/main" val="804990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l’analyse des pratiques professionnelles du CAA par le prisme de la TAD met en lumière un acteur du changement qui permet de donner une place à l’ERIH, qui propose un rapport à l’inclusion autre et favorise l’évolution de ceux des autres agents de l’Université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25</a:t>
            </a:fld>
            <a:endParaRPr lang="fr-FR"/>
          </a:p>
        </p:txBody>
      </p:sp>
    </p:spTree>
    <p:extLst>
      <p:ext uri="{BB962C8B-B14F-4D97-AF65-F5344CB8AC3E}">
        <p14:creationId xmlns:p14="http://schemas.microsoft.com/office/powerpoint/2010/main" val="85935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sa relation avec l’ERIH, le CAA permet de lui donner une place au sein de l’institution par une affiliation au monde universitaire pour qu’il puisse assumer (ou vivre) son rôle d’étudiant.</a:t>
            </a:r>
          </a:p>
          <a:p>
            <a:endParaRPr lang="fr-FR" dirty="0"/>
          </a:p>
          <a:p>
            <a:r>
              <a:rPr lang="fr-FR" dirty="0"/>
              <a:t>Mais encore, le CAA propose un rapport à l’inclusion autre que celui centré sur la mise en œuvre de compensation liée à une pathologie.</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26</a:t>
            </a:fld>
            <a:endParaRPr lang="fr-FR"/>
          </a:p>
        </p:txBody>
      </p:sp>
    </p:spTree>
    <p:extLst>
      <p:ext uri="{BB962C8B-B14F-4D97-AF65-F5344CB8AC3E}">
        <p14:creationId xmlns:p14="http://schemas.microsoft.com/office/powerpoint/2010/main" val="394209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un des </a:t>
            </a:r>
            <a:r>
              <a:rPr lang="fr-FR" dirty="0" err="1"/>
              <a:t>caa</a:t>
            </a:r>
            <a:r>
              <a:rPr lang="fr-FR" dirty="0"/>
              <a:t> nous dit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27</a:t>
            </a:fld>
            <a:endParaRPr lang="fr-FR"/>
          </a:p>
        </p:txBody>
      </p:sp>
    </p:spTree>
    <p:extLst>
      <p:ext uri="{BB962C8B-B14F-4D97-AF65-F5344CB8AC3E}">
        <p14:creationId xmlns:p14="http://schemas.microsoft.com/office/powerpoint/2010/main" val="235187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cette relation CAA-ERIH, la pratique de l’écoute active par ce professionnel est à considérer comme affectant la dynamique du changement.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(verbatims)</a:t>
            </a:r>
            <a:endParaRPr lang="fr-FR" b="1" dirty="0"/>
          </a:p>
          <a:p>
            <a:endParaRPr lang="fr-FR" dirty="0"/>
          </a:p>
          <a:p>
            <a:r>
              <a:rPr lang="fr-FR" dirty="0"/>
              <a:t>En effet, par la mise en place d’une relation intersubjective le CAA propose un rapport à la relation éducative autre que focalisé sur les limitations, ou les difficultés, mais orienté vers la capacité de l’autre à faire autrement </a:t>
            </a:r>
          </a:p>
          <a:p>
            <a:endParaRPr lang="fr-FR" dirty="0"/>
          </a:p>
          <a:p>
            <a:r>
              <a:rPr lang="fr-FR" dirty="0"/>
              <a:t>A faire autrement la même chose que les autres, à être un étudiant comme les autres. </a:t>
            </a:r>
          </a:p>
          <a:p>
            <a:endParaRPr lang="fr-FR" dirty="0"/>
          </a:p>
          <a:p>
            <a:r>
              <a:rPr lang="fr-FR" dirty="0"/>
              <a:t>Ce qui important car dans le discourt des personnes reconnu à besoin éducatif particulier, beaucoup se distingue des autres par ce que « différent » plutôt que de parler de diversité des publics et de capabilité des uns et des autres.</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28</a:t>
            </a:fld>
            <a:endParaRPr lang="fr-FR"/>
          </a:p>
        </p:txBody>
      </p:sp>
    </p:spTree>
    <p:extLst>
      <p:ext uri="{BB962C8B-B14F-4D97-AF65-F5344CB8AC3E}">
        <p14:creationId xmlns:p14="http://schemas.microsoft.com/office/powerpoint/2010/main" val="497429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rapport autre aux normes institutionnelles et la pratique de l’écoute active se retrouvent aussi dans les relations entretenues avec les autres acteurs de l’Université.</a:t>
            </a:r>
          </a:p>
          <a:p>
            <a:endParaRPr lang="fr-FR" dirty="0"/>
          </a:p>
          <a:p>
            <a:r>
              <a:rPr lang="fr-FR" dirty="0"/>
              <a:t>Cet ensemble favorise la réflexivité des autres agents, tel que les enseignants, et leur capacité à faire émerger de nouveaux rapport à l’inclusion et ainsi à développer de nouveaux usages.</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29</a:t>
            </a:fld>
            <a:endParaRPr lang="fr-FR"/>
          </a:p>
        </p:txBody>
      </p:sp>
    </p:spTree>
    <p:extLst>
      <p:ext uri="{BB962C8B-B14F-4D97-AF65-F5344CB8AC3E}">
        <p14:creationId xmlns:p14="http://schemas.microsoft.com/office/powerpoint/2010/main" val="322937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Alors, le contexte</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a:t>
            </a:fld>
            <a:endParaRPr lang="fr-FR"/>
          </a:p>
        </p:txBody>
      </p:sp>
    </p:spTree>
    <p:extLst>
      <p:ext uri="{BB962C8B-B14F-4D97-AF65-F5344CB8AC3E}">
        <p14:creationId xmlns:p14="http://schemas.microsoft.com/office/powerpoint/2010/main" val="391445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ce qui semble se passer lors des équipes plurielles</a:t>
            </a:r>
          </a:p>
          <a:p>
            <a:endParaRPr lang="fr-FR" dirty="0"/>
          </a:p>
          <a:p>
            <a:r>
              <a:rPr lang="fr-FR" dirty="0"/>
              <a:t>(verbatims)</a:t>
            </a:r>
          </a:p>
          <a:p>
            <a:endParaRPr lang="fr-FR" dirty="0"/>
          </a:p>
          <a:p>
            <a:r>
              <a:rPr lang="fr-FR" dirty="0"/>
              <a:t>(ANIMATION)</a:t>
            </a:r>
          </a:p>
          <a:p>
            <a:endParaRPr lang="fr-FR" dirty="0"/>
          </a:p>
          <a:p>
            <a:r>
              <a:rPr lang="fr-FR" dirty="0"/>
              <a:t>Dès lors, nous pouvons parler des CAA comme une ressource en tension qui fait vivre la norme :</a:t>
            </a:r>
          </a:p>
          <a:p>
            <a:r>
              <a:rPr lang="fr-FR" dirty="0"/>
              <a:t>Concilie les besoins de l’ERIH et les conditions et contraintes du milieu Universitaire.</a:t>
            </a:r>
          </a:p>
          <a:p>
            <a:endParaRPr lang="fr-FR" dirty="0"/>
          </a:p>
          <a:p>
            <a:r>
              <a:rPr lang="fr-FR" dirty="0"/>
              <a:t>Cette tension peut-être plus ou moins bien vécu par les agents d’une institution donnée, on pourra parler par la suite, même si j’ai déjà la réponse</a:t>
            </a:r>
          </a:p>
          <a:p>
            <a:endParaRPr lang="fr-FR" dirty="0"/>
          </a:p>
          <a:p>
            <a:r>
              <a:rPr lang="fr-FR" dirty="0"/>
              <a:t>Mais c’est cette mise en tension entre les rapports institutionnels et les rapports personnels des agents qui fait changement</a:t>
            </a:r>
          </a:p>
          <a:p>
            <a:endParaRPr lang="fr-FR" dirty="0"/>
          </a:p>
          <a:p>
            <a:r>
              <a:rPr lang="fr-FR" dirty="0"/>
              <a:t>Ce que dit la littérature scientifique sur la question de l'accompagnement et sur la question du changement et ce que confirme l’analyse des praxéologies professionnelles des CAA </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30</a:t>
            </a:fld>
            <a:endParaRPr lang="fr-FR"/>
          </a:p>
        </p:txBody>
      </p:sp>
    </p:spTree>
    <p:extLst>
      <p:ext uri="{BB962C8B-B14F-4D97-AF65-F5344CB8AC3E}">
        <p14:creationId xmlns:p14="http://schemas.microsoft.com/office/powerpoint/2010/main" val="372696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nous remarquons bien que le CAA est un agent en tension</a:t>
            </a:r>
          </a:p>
          <a:p>
            <a:endParaRPr lang="fr-FR" dirty="0"/>
          </a:p>
          <a:p>
            <a:r>
              <a:rPr lang="fr-FR" dirty="0"/>
              <a:t>(ANIMATION)</a:t>
            </a:r>
          </a:p>
          <a:p>
            <a:endParaRPr lang="fr-FR" dirty="0"/>
          </a:p>
          <a:p>
            <a:r>
              <a:rPr lang="fr-FR" dirty="0"/>
              <a:t> entre les rapport institutionnel, qui tendent à l’</a:t>
            </a:r>
            <a:r>
              <a:rPr lang="fr-FR" dirty="0" err="1"/>
              <a:t>assujetir</a:t>
            </a:r>
            <a:r>
              <a:rPr lang="fr-FR" dirty="0"/>
              <a:t> aux normes en vigueur,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(ANIMATION)</a:t>
            </a:r>
          </a:p>
          <a:p>
            <a:endParaRPr lang="fr-FR" dirty="0"/>
          </a:p>
          <a:p>
            <a:r>
              <a:rPr lang="fr-FR" dirty="0"/>
              <a:t>et ces rapports personnel, qui l’invitent à porter une attention à l’autre et à sa capacité à être autrement pour renouveler les valeurs et les usages proposaient par ses premiers rapports</a:t>
            </a:r>
          </a:p>
          <a:p>
            <a:endParaRPr lang="fr-FR" dirty="0"/>
          </a:p>
          <a:p>
            <a:r>
              <a:rPr lang="fr-FR" dirty="0"/>
              <a:t>Ce sont ces deux niveaux qui permettent à ces agents de faire vivre la norme : exercer dans un cadre et prendre en compte la singularité des individus</a:t>
            </a:r>
          </a:p>
          <a:p>
            <a:endParaRPr lang="fr-FR" dirty="0"/>
          </a:p>
          <a:p>
            <a:r>
              <a:rPr lang="fr-FR" dirty="0"/>
              <a:t>Ainsi, le CA est un agent mais aussi un acteur</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31</a:t>
            </a:fld>
            <a:endParaRPr lang="fr-FR"/>
          </a:p>
        </p:txBody>
      </p:sp>
    </p:spTree>
    <p:extLst>
      <p:ext uri="{BB962C8B-B14F-4D97-AF65-F5344CB8AC3E}">
        <p14:creationId xmlns:p14="http://schemas.microsoft.com/office/powerpoint/2010/main" val="3459527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Il y a des moments d’accompagnement par la création d’institutions d’écoute et d’échange qui permettent par un travail d’observation et d’analyse de questionner, de réajuster et de produire collectivement de nouvelles praxéologies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le CAA observe son milieu pour rendre compte de ce que l’institution peut produire et les conditions nécessaires pour favoriser l’inclusion des ERIH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Ces moments et ces lieux qui permettent non seulement de donner une place à l’apprenant par des régulations dans le temps mais ils contribuent à l’émergence d’un nouveau rapport personnel qu’il peut proposer aux autres acteurs dans les institutions qu’il créait.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32</a:t>
            </a:fld>
            <a:endParaRPr lang="fr-FR"/>
          </a:p>
        </p:txBody>
      </p:sp>
    </p:spTree>
    <p:extLst>
      <p:ext uri="{BB962C8B-B14F-4D97-AF65-F5344CB8AC3E}">
        <p14:creationId xmlns:p14="http://schemas.microsoft.com/office/powerpoint/2010/main" val="1884582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les rapports institutionnelles tendent à donner un cadre pour protéger ses agents, il n’est pas impossible qu’ils puissent se transformer en facteur de « douces violences ». </a:t>
            </a:r>
            <a:r>
              <a:rPr lang="fr-FR" dirty="0" err="1"/>
              <a:t>Aisni</a:t>
            </a:r>
            <a:r>
              <a:rPr lang="fr-FR" dirty="0"/>
              <a:t> le rapport personnel des </a:t>
            </a:r>
            <a:r>
              <a:rPr lang="fr-FR" dirty="0" err="1"/>
              <a:t>egnts</a:t>
            </a:r>
            <a:r>
              <a:rPr lang="fr-FR" dirty="0"/>
              <a:t> peuvent, par ce que nomme certains auteurs l’imaginaire radical, favoriser des relations intersubjectives où chacun s’efforcerait de porter une attention à l’autre et ne pas s’</a:t>
            </a:r>
            <a:r>
              <a:rPr lang="fr-FR" dirty="0" err="1"/>
              <a:t>inscrir</a:t>
            </a:r>
            <a:r>
              <a:rPr lang="fr-FR" dirty="0"/>
              <a:t> dans des rapports de </a:t>
            </a:r>
            <a:r>
              <a:rPr lang="fr-FR" dirty="0" err="1"/>
              <a:t>dominatiion</a:t>
            </a:r>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33</a:t>
            </a:fld>
            <a:endParaRPr lang="fr-FR"/>
          </a:p>
        </p:txBody>
      </p:sp>
    </p:spTree>
    <p:extLst>
      <p:ext uri="{BB962C8B-B14F-4D97-AF65-F5344CB8AC3E}">
        <p14:creationId xmlns:p14="http://schemas.microsoft.com/office/powerpoint/2010/main" val="1666773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le CAA travail </a:t>
            </a:r>
            <a:r>
              <a:rPr lang="fr-FR" sz="1200" dirty="0">
                <a:effectLst/>
                <a:ea typeface="Times New Roman" panose="02020603050405020304" pitchFamily="18" charset="0"/>
              </a:rPr>
              <a:t>pour l’émergence d’une culture inclusive garantissant une accessibilité continue entre les divers territoires , il reste à se questionner sur sa place dans l’Université et la capacité de l’institution à permettre aux rapports d’</a:t>
            </a:r>
            <a:r>
              <a:rPr lang="fr-FR" sz="1200" dirty="0" err="1">
                <a:effectLst/>
                <a:ea typeface="Times New Roman" panose="02020603050405020304" pitchFamily="18" charset="0"/>
              </a:rPr>
              <a:t>assujetissement</a:t>
            </a:r>
            <a:r>
              <a:rPr lang="fr-FR" sz="1200" dirty="0">
                <a:effectLst/>
                <a:ea typeface="Times New Roman" panose="02020603050405020304" pitchFamily="18" charset="0"/>
              </a:rPr>
              <a:t> de se  transformer en rapport institutionnalisant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En ce qui nous concerne, c’est la voie que va prendre nos travaux</a:t>
            </a:r>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34</a:t>
            </a:fld>
            <a:endParaRPr lang="fr-FR"/>
          </a:p>
        </p:txBody>
      </p:sp>
    </p:spTree>
    <p:extLst>
      <p:ext uri="{BB962C8B-B14F-4D97-AF65-F5344CB8AC3E}">
        <p14:creationId xmlns:p14="http://schemas.microsoft.com/office/powerpoint/2010/main" val="1911826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a:t>
            </a:r>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35</a:t>
            </a:fld>
            <a:endParaRPr lang="fr-FR"/>
          </a:p>
        </p:txBody>
      </p:sp>
    </p:spTree>
    <p:extLst>
      <p:ext uri="{BB962C8B-B14F-4D97-AF65-F5344CB8AC3E}">
        <p14:creationId xmlns:p14="http://schemas.microsoft.com/office/powerpoint/2010/main" val="250276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Il est peut-être important de souligner que la question de l’accessibilité renvoi </a:t>
            </a:r>
            <a:r>
              <a:rPr lang="fr-FR" sz="1200" dirty="0">
                <a:solidFill>
                  <a:srgbClr val="000000"/>
                </a:solidFill>
                <a:effectLst/>
                <a:latin typeface="Times New Roman" panose="02020603050405020304" pitchFamily="18" charset="0"/>
                <a:ea typeface="Times New Roman" panose="02020603050405020304" pitchFamily="18" charset="0"/>
              </a:rPr>
              <a:t>à la construction d’une culture commune afin de lutter contre l’exclusion où l’Ecole, au sens large, est perçue comme un vecteur de protection social car elle contribue à l’acquisition de savoir et savoir faire permettant à chaque individu de s’insérer dans la société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La mission de ses agents (TOUS) serait</a:t>
            </a:r>
            <a:r>
              <a:rPr lang="fr-FR" sz="1200" dirty="0">
                <a:solidFill>
                  <a:schemeClr val="tx1"/>
                </a:solidFill>
                <a:effectLst/>
                <a:latin typeface="+mn-lt"/>
                <a:ea typeface="Times New Roman" panose="02020603050405020304" pitchFamily="18" charset="0"/>
              </a:rPr>
              <a:t> </a:t>
            </a:r>
            <a:r>
              <a:rPr lang="fr-FR" sz="1200" dirty="0">
                <a:solidFill>
                  <a:srgbClr val="000000"/>
                </a:solidFill>
                <a:effectLst/>
                <a:latin typeface="Times New Roman" panose="02020603050405020304" pitchFamily="18" charset="0"/>
                <a:ea typeface="Times New Roman" panose="02020603050405020304" pitchFamily="18" charset="0"/>
              </a:rPr>
              <a:t>de penser une formation accessible à tous. Avec ces travaux de recherche nous pouvons prendre conscience qu’il y a nécessité à renouveler les fondements des rapports institutionnelles pour penser à une nouvelle relation éducative qui donne une place à chacun. Ceci afin de favoriser un cadre où les rapports d’</a:t>
            </a:r>
            <a:r>
              <a:rPr lang="fr-FR" sz="1200" dirty="0" err="1">
                <a:solidFill>
                  <a:srgbClr val="000000"/>
                </a:solidFill>
                <a:effectLst/>
                <a:latin typeface="Times New Roman" panose="02020603050405020304" pitchFamily="18" charset="0"/>
                <a:ea typeface="Times New Roman" panose="02020603050405020304" pitchFamily="18" charset="0"/>
              </a:rPr>
              <a:t>assujetissements</a:t>
            </a:r>
            <a:r>
              <a:rPr lang="fr-FR" sz="1200" dirty="0">
                <a:solidFill>
                  <a:srgbClr val="000000"/>
                </a:solidFill>
                <a:effectLst/>
                <a:latin typeface="Times New Roman" panose="02020603050405020304" pitchFamily="18" charset="0"/>
                <a:ea typeface="Times New Roman" panose="02020603050405020304" pitchFamily="18" charset="0"/>
              </a:rPr>
              <a:t> peuvent se transformer en rapport institutionalisant, comme nous avons pu le voir avec l'</a:t>
            </a:r>
            <a:r>
              <a:rPr lang="fr-FR" sz="1200" dirty="0" err="1">
                <a:solidFill>
                  <a:srgbClr val="000000"/>
                </a:solidFill>
                <a:effectLst/>
                <a:latin typeface="Times New Roman" panose="02020603050405020304" pitchFamily="18" charset="0"/>
                <a:ea typeface="Times New Roman" panose="02020603050405020304" pitchFamily="18" charset="0"/>
              </a:rPr>
              <a:t>exemplde</a:t>
            </a:r>
            <a:r>
              <a:rPr lang="fr-FR" sz="1200" dirty="0">
                <a:solidFill>
                  <a:srgbClr val="000000"/>
                </a:solidFill>
                <a:effectLst/>
                <a:latin typeface="Times New Roman" panose="02020603050405020304" pitchFamily="18" charset="0"/>
                <a:ea typeface="Times New Roman" panose="02020603050405020304" pitchFamily="18" charset="0"/>
              </a:rPr>
              <a:t> du CAA</a:t>
            </a:r>
            <a:endParaRPr lang="fr-FR" dirty="0">
              <a:effectLst/>
              <a:latin typeface="Helvetica" pitchFamily="2" charset="0"/>
            </a:endParaRPr>
          </a:p>
          <a:p>
            <a:endParaRPr lang="fr-FR" dirty="0">
              <a:effectLst/>
              <a:latin typeface="Helvetica" pitchFamily="2" charset="0"/>
            </a:endParaRPr>
          </a:p>
          <a:p>
            <a:endParaRPr lang="fr-FR" dirty="0">
              <a:effectLst/>
              <a:latin typeface="Helvetica" pitchFamily="2" charset="0"/>
            </a:endParaRPr>
          </a:p>
          <a:p>
            <a:r>
              <a:rPr lang="fr-FR" dirty="0">
                <a:effectLst/>
                <a:latin typeface="Helvetica" pitchFamily="2" charset="0"/>
              </a:rPr>
              <a:t>Dans le cas de notre recherche, l</a:t>
            </a:r>
            <a:r>
              <a:rPr lang="fr-FR" dirty="0"/>
              <a:t>es praxéologies de cet agent, acteur et auteur de l'Université Inclusive nous amène a </a:t>
            </a:r>
            <a:r>
              <a:rPr lang="fr-FR" dirty="0">
                <a:effectLst/>
                <a:latin typeface="Helvetica" pitchFamily="2" charset="0"/>
              </a:rPr>
              <a:t>une exploration de la notion d’écoute, dans le champ de la psychologie humaniste, ce qui invite à penser que la notion de rapport est aussi à envisager comme une relation formatrice, où l’écoute impliquée de l’autre est à considérer comme affectant la dynamique du changement</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36</a:t>
            </a:fld>
            <a:endParaRPr lang="fr-FR"/>
          </a:p>
        </p:txBody>
      </p:sp>
    </p:spTree>
    <p:extLst>
      <p:ext uri="{BB962C8B-B14F-4D97-AF65-F5344CB8AC3E}">
        <p14:creationId xmlns:p14="http://schemas.microsoft.com/office/powerpoint/2010/main" val="805820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ea typeface="Times New Roman" panose="02020603050405020304" pitchFamily="18" charset="0"/>
              </a:rPr>
              <a:t>Ainsi, si les CAA exercent dans un milieu qui est surdéterminé par le contrôle, il y a bien dans leurs praxéologies des moments d’accompagnement par la création d’institutions d’écoute et d’échange qui permettent par un travail d’observation et d’analyse de questionner, de réajuster et de produire de nouveau usages et de nouvelle valeurs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Ainsi cette voie de « l’écoute bienveillante » entendue comme « la réalisation d’une situation dans laquelle chacune des différentes parties arrive à comprendre l’autre du point de vue de l’autre » (Rogers, 1942, cité par Perez, 2017, p. 11)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New Roman" panose="02020603050405020304" pitchFamily="18" charset="0"/>
              <a:ea typeface="Times New Roman" panose="02020603050405020304" pitchFamily="18" charset="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a:ea typeface="Times New Roman" panose="02020603050405020304" pitchFamily="18" charset="0"/>
                <a:cs typeface="Times"/>
              </a:rPr>
              <a:t>- si requise dans le cas des CAA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a:ea typeface="Times New Roman" panose="02020603050405020304" pitchFamily="18" charset="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a:ea typeface="Times New Roman" panose="02020603050405020304" pitchFamily="18" charset="0"/>
                <a:cs typeface="Times"/>
              </a:rPr>
              <a:t> mériterait d’être explorée au regard des théories des institutions secondaires à l’institution universitaire, et se faisant permettrait aux agents de l'Université de réinterroger et d’assumer leur rapport d’assujettissement et d’innovation au regard de l’institution universitaire.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Times"/>
              <a:ea typeface="Times New Roman" panose="02020603050405020304" pitchFamily="18" charset="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ea typeface="Times New Roman" panose="02020603050405020304" pitchFamily="18" charset="0"/>
              </a:rPr>
              <a:t>et d</a:t>
            </a:r>
            <a:r>
              <a:rPr lang="fr-FR" sz="1200" dirty="0">
                <a:solidFill>
                  <a:srgbClr val="000000"/>
                </a:solidFill>
                <a:effectLst/>
                <a:latin typeface="Times"/>
                <a:ea typeface="Times New Roman" panose="02020603050405020304" pitchFamily="18" charset="0"/>
                <a:cs typeface="Times"/>
              </a:rPr>
              <a:t>es effets capacitant qui peuvent s’observer lorsque cette position dans l’échange est adoptée (Rogers, 1942).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37</a:t>
            </a:fld>
            <a:endParaRPr lang="fr-FR"/>
          </a:p>
        </p:txBody>
      </p:sp>
    </p:spTree>
    <p:extLst>
      <p:ext uri="{BB962C8B-B14F-4D97-AF65-F5344CB8AC3E}">
        <p14:creationId xmlns:p14="http://schemas.microsoft.com/office/powerpoint/2010/main" val="2797699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Conclusion : Une </a:t>
            </a:r>
            <a:r>
              <a:rPr lang="fr-FR" sz="1200" b="1" kern="1200" dirty="0">
                <a:solidFill>
                  <a:schemeClr val="tx1"/>
                </a:solidFill>
                <a:latin typeface="+mn-lt"/>
                <a:ea typeface="+mn-ea"/>
                <a:cs typeface="+mn-cs"/>
              </a:rPr>
              <a:t>dynamique continue, quasi-statique et étayée par un renouvellement des connaissances scientifiques, pour favoriser l’évolution permanente des pratiques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L’objectif est de construire des praxéologies professionnelles à visée d’accessibilité à partir des expériences singulières et des connaissances scientifiques produites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Pour cela, je souhaite inscrire mes travaux des les institutions afin de considérer les dynamiques préexistantes en m’</a:t>
            </a:r>
            <a:r>
              <a:rPr lang="fr-FR" sz="1200" b="1" kern="1200" dirty="0" err="1">
                <a:solidFill>
                  <a:schemeClr val="tx1"/>
                </a:solidFill>
                <a:latin typeface="+mn-lt"/>
                <a:ea typeface="+mn-ea"/>
                <a:cs typeface="+mn-cs"/>
              </a:rPr>
              <a:t>assujetissan</a:t>
            </a:r>
            <a:r>
              <a:rPr lang="fr-FR" sz="1200" b="1" kern="1200" dirty="0">
                <a:solidFill>
                  <a:schemeClr val="tx1"/>
                </a:solidFill>
                <a:latin typeface="+mn-lt"/>
                <a:ea typeface="+mn-ea"/>
                <a:cs typeface="+mn-cs"/>
              </a:rPr>
              <a:t> aux normes en vigueur car il est nécessaire de considérer l’héritage institutionnelle pour penser le changement avec les acteurs et agir dans un cadre.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Et c’est en m’appuyant sur les capacités des praticiens à faire institution et à être institutionnalisant, dans une posture du chercheur-apprenant, pour offrir un cadre favorisant la transposition institutionnelle dans un travail collectif et pluri-catégorielle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Que les interactions entre les différents acteur dans les différentes institutions créer ou dans lesquelles je vais m’inscrire favoriseront une circulation transpositives des </a:t>
            </a:r>
            <a:r>
              <a:rPr lang="fr-FR" sz="1200" b="1" kern="1200" dirty="0" err="1">
                <a:solidFill>
                  <a:schemeClr val="tx1"/>
                </a:solidFill>
                <a:latin typeface="+mn-lt"/>
                <a:ea typeface="+mn-ea"/>
                <a:cs typeface="+mn-cs"/>
              </a:rPr>
              <a:t>usgaes</a:t>
            </a:r>
            <a:r>
              <a:rPr lang="fr-FR" sz="1200" b="1" kern="1200" dirty="0">
                <a:solidFill>
                  <a:schemeClr val="tx1"/>
                </a:solidFill>
                <a:latin typeface="+mn-lt"/>
                <a:ea typeface="+mn-ea"/>
                <a:cs typeface="+mn-cs"/>
              </a:rPr>
              <a:t> et des savoirs pour tendre vers de nouveau état plus stable et qui considère chacun et chacune.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L’idée est non seulement de pouvoir construire et renouveler en situation les normes et les usages pour concevoir localement une culture inclusive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Cela permettra aussi de produire des connaissances pour la formation initiale en offrant un premier bagage culturel pour aider les nouveaux acteurs d’une institution donnée lorsqu’il arrive sur un poste et poursuive cela dans le cadre d’une formation 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5B797CD-1561-F349-9D47-74BE27A3A7F9}" type="slidenum">
              <a:rPr lang="fr-FR" smtClean="0"/>
              <a:t>52</a:t>
            </a:fld>
            <a:endParaRPr lang="fr-FR"/>
          </a:p>
        </p:txBody>
      </p:sp>
    </p:spTree>
    <p:extLst>
      <p:ext uri="{BB962C8B-B14F-4D97-AF65-F5344CB8AC3E}">
        <p14:creationId xmlns:p14="http://schemas.microsoft.com/office/powerpoint/2010/main" val="72355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Les politiques des 20 dernières années ont permis une augmentation de la pop d’étudiant en situation de </a:t>
            </a:r>
            <a:r>
              <a:rPr lang="fr-FR" sz="1200" dirty="0" err="1">
                <a:solidFill>
                  <a:srgbClr val="000000"/>
                </a:solidFill>
                <a:latin typeface="+mn-lt"/>
              </a:rPr>
              <a:t>hanidcap</a:t>
            </a:r>
            <a:r>
              <a:rPr lang="fr-FR" sz="1200" dirty="0">
                <a:solidFill>
                  <a:srgbClr val="000000"/>
                </a:solidFill>
                <a:latin typeface="+mn-lt"/>
              </a:rPr>
              <a:t> dans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Au niveau des chiffres nous étions à un accroissement de cette population de l'ordre de 13% entre  2012 et 2019 et +7% les 2 dernières rentrée.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4</a:t>
            </a:fld>
            <a:endParaRPr lang="fr-FR"/>
          </a:p>
        </p:txBody>
      </p:sp>
    </p:spTree>
    <p:extLst>
      <p:ext uri="{BB962C8B-B14F-4D97-AF65-F5344CB8AC3E}">
        <p14:creationId xmlns:p14="http://schemas.microsoft.com/office/powerpoint/2010/main" val="414749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 Toutefois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313842"/>
                </a:solidFill>
                <a:effectLst/>
                <a:latin typeface="Marianne"/>
              </a:rPr>
              <a:t>D’après les dernières donnée, en 2020, </a:t>
            </a:r>
            <a:r>
              <a:rPr lang="fr-FR" b="0" i="0" dirty="0" err="1">
                <a:solidFill>
                  <a:srgbClr val="313842"/>
                </a:solidFill>
                <a:effectLst/>
                <a:latin typeface="Marianne"/>
              </a:rPr>
              <a:t>Ssi</a:t>
            </a:r>
            <a:r>
              <a:rPr lang="fr-FR" b="0" i="0" dirty="0">
                <a:solidFill>
                  <a:srgbClr val="313842"/>
                </a:solidFill>
                <a:effectLst/>
                <a:latin typeface="Marianne"/>
              </a:rPr>
              <a:t> l’entrée dans l’enseignement supérieur se fait dans les mêmes proportions pour la population en situation de handicap que pour la population générale, la répartition selon les cursus de Licence, de Master et de Doctorat des étudiants en situation de handicap recensés se distingue de celle de l'ensemble des étudiants (</a:t>
            </a:r>
            <a:r>
              <a:rPr lang="fr-FR" b="1" i="1" u="none" strike="noStrike" dirty="0">
                <a:solidFill>
                  <a:srgbClr val="32AB76"/>
                </a:solidFill>
                <a:effectLst/>
                <a:latin typeface="Marianne"/>
                <a:hlinkClick r:id="rId3"/>
              </a:rPr>
              <a:t>graphique 14.03</a:t>
            </a:r>
            <a:r>
              <a:rPr lang="fr-FR" b="0" i="0" dirty="0">
                <a:solidFill>
                  <a:srgbClr val="313842"/>
                </a:solidFill>
                <a:effectLst/>
                <a:latin typeface="Marianne"/>
              </a:rPr>
              <a:t>). Ils se concentrent en Licence et deviennent moins nombreux au fil du cursus universitaire.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endParaRPr lang="fr-FR" dirty="0"/>
          </a:p>
          <a:p>
            <a:r>
              <a:rPr lang="fr-FR" dirty="0"/>
              <a:t>C’est le point de départ de notre problématique de recherche qui nous a conduit à s’</a:t>
            </a:r>
            <a:r>
              <a:rPr lang="fr-FR" dirty="0" err="1"/>
              <a:t>interesser</a:t>
            </a:r>
            <a:r>
              <a:rPr lang="fr-FR" dirty="0"/>
              <a:t> à deux type de textes</a:t>
            </a:r>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5</a:t>
            </a:fld>
            <a:endParaRPr lang="fr-FR"/>
          </a:p>
        </p:txBody>
      </p:sp>
    </p:spTree>
    <p:extLst>
      <p:ext uri="{BB962C8B-B14F-4D97-AF65-F5344CB8AC3E}">
        <p14:creationId xmlns:p14="http://schemas.microsoft.com/office/powerpoint/2010/main" val="43431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Mais encore,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mn-lt"/>
              </a:rPr>
              <a:t> ils demeurent relativement moins nombreux à y obtenir un diplôme.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6</a:t>
            </a:fld>
            <a:endParaRPr lang="fr-FR"/>
          </a:p>
        </p:txBody>
      </p:sp>
    </p:spTree>
    <p:extLst>
      <p:ext uri="{BB962C8B-B14F-4D97-AF65-F5344CB8AC3E}">
        <p14:creationId xmlns:p14="http://schemas.microsoft.com/office/powerpoint/2010/main" val="410020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solidFill>
                  <a:srgbClr val="313842"/>
                </a:solidFill>
                <a:effectLst/>
                <a:latin typeface="Marianne"/>
              </a:rPr>
              <a:t>Une étude réalisé à l’Université de Strasbourg montre que :</a:t>
            </a:r>
            <a:endParaRPr lang="fr-FR" sz="1200" dirty="0">
              <a:solidFill>
                <a:srgbClr val="000000"/>
              </a:solidFill>
              <a:latin typeface="+mn-lt"/>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7</a:t>
            </a:fld>
            <a:endParaRPr lang="fr-FR"/>
          </a:p>
        </p:txBody>
      </p:sp>
    </p:spTree>
    <p:extLst>
      <p:ext uri="{BB962C8B-B14F-4D97-AF65-F5344CB8AC3E}">
        <p14:creationId xmlns:p14="http://schemas.microsoft.com/office/powerpoint/2010/main" val="16551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pPr algn="l"/>
                <a:r>
                  <a:rPr lang="fr-FR" sz="1200" dirty="0">
                    <a:ea typeface="Times New Roman" panose="02020603050405020304" pitchFamily="18" charset="0"/>
                  </a:rPr>
                  <a:t>Nous nous sommes intéressé à la littérature fonctionnelle afin d’analyser le rapport que l’Université entretien avec l’objet inclusion.</a:t>
                </a:r>
              </a:p>
              <a:p>
                <a:pPr algn="l"/>
                <a:r>
                  <a:rPr lang="fr-FR" sz="1200" dirty="0">
                    <a:ea typeface="Times New Roman" panose="02020603050405020304" pitchFamily="18" charset="0"/>
                  </a:rPr>
                  <a:t>Nous remarquons que les organismes internationaux,</a:t>
                </a:r>
                <a:r>
                  <a:rPr lang="fr-FR" sz="1200" dirty="0">
                    <a:solidFill>
                      <a:srgbClr val="000000"/>
                    </a:solidFill>
                    <a:ea typeface="Times New Roman" panose="02020603050405020304" pitchFamily="18" charset="0"/>
                  </a:rPr>
                  <a:t> régionaux et nationaux </a:t>
                </a:r>
                <a:r>
                  <a:rPr lang="fr-FR" sz="1200" dirty="0">
                    <a:ea typeface="Times New Roman" panose="02020603050405020304" pitchFamily="18" charset="0"/>
                  </a:rPr>
                  <a:t>proposent </a:t>
                </a:r>
                <a:r>
                  <a:rPr lang="fr-FR" sz="1200" dirty="0">
                    <a:solidFill>
                      <a:srgbClr val="000000"/>
                    </a:solidFill>
                    <a:ea typeface="Times New Roman" panose="02020603050405020304" pitchFamily="18" charset="0"/>
                  </a:rPr>
                  <a:t>des ODD (ce qui correspond à la proposition  de ce que pourrait être une Ecole inclusive et la possibilité de débloquer des budget pour financer diverses projets) qui influent sur le positionnement stratégique des Universités qui font de l’Inclusion un axe de développement.</a:t>
                </a:r>
              </a:p>
              <a:p>
                <a:pPr algn="l"/>
                <a:r>
                  <a:rPr lang="fr-FR" sz="1200" dirty="0">
                    <a:solidFill>
                      <a:srgbClr val="000000"/>
                    </a:solidFill>
                    <a:ea typeface="Times New Roman" panose="02020603050405020304" pitchFamily="18" charset="0"/>
                  </a:rPr>
                  <a:t>C’est ce qui, comme illustré avec les précédents chiffres, induit une démocratisation de l’accès à l'ES ces 20 dernières années avec l’émergence de structure d’accueil pour les ERIH et la nomination d’un personnel spécifique pour mettre en œuvre les politiques publics inclusive. Nous nous sommes alors </a:t>
                </a:r>
                <a:r>
                  <a:rPr lang="fr-FR" sz="1200" dirty="0" err="1">
                    <a:solidFill>
                      <a:srgbClr val="000000"/>
                    </a:solidFill>
                    <a:ea typeface="Times New Roman" panose="02020603050405020304" pitchFamily="18" charset="0"/>
                  </a:rPr>
                  <a:t>interessé</a:t>
                </a:r>
                <a:r>
                  <a:rPr lang="fr-FR" sz="1200" dirty="0">
                    <a:solidFill>
                      <a:srgbClr val="000000"/>
                    </a:solidFill>
                    <a:ea typeface="Times New Roman" panose="02020603050405020304" pitchFamily="18" charset="0"/>
                  </a:rPr>
                  <a:t> à ce que la littérature scientifique a pu produire sur cette </a:t>
                </a:r>
                <a:r>
                  <a:rPr lang="fr-FR" sz="1200" dirty="0" err="1">
                    <a:solidFill>
                      <a:srgbClr val="000000"/>
                    </a:solidFill>
                    <a:ea typeface="Times New Roman" panose="02020603050405020304" pitchFamily="18" charset="0"/>
                  </a:rPr>
                  <a:t>professionalité</a:t>
                </a:r>
                <a:r>
                  <a:rPr lang="fr-FR" sz="1200" dirty="0">
                    <a:solidFill>
                      <a:srgbClr val="000000"/>
                    </a:solidFill>
                    <a:ea typeface="Times New Roman" panose="02020603050405020304" pitchFamily="18" charset="0"/>
                  </a:rPr>
                  <a:t> </a:t>
                </a:r>
                <a:r>
                  <a:rPr lang="fr-FR" sz="1200" dirty="0" err="1">
                    <a:solidFill>
                      <a:srgbClr val="000000"/>
                    </a:solidFill>
                    <a:ea typeface="Times New Roman" panose="02020603050405020304" pitchFamily="18" charset="0"/>
                  </a:rPr>
                  <a:t>missioné</a:t>
                </a:r>
                <a:r>
                  <a:rPr lang="fr-FR" sz="1200" dirty="0">
                    <a:solidFill>
                      <a:srgbClr val="000000"/>
                    </a:solidFill>
                    <a:ea typeface="Times New Roman" panose="02020603050405020304" pitchFamily="18" charset="0"/>
                  </a:rPr>
                  <a:t> par les Université pour accompagner les ERIH</a:t>
                </a:r>
              </a:p>
              <a:p>
                <a:pPr algn="l"/>
                <a:endParaRPr lang="fr-FR" sz="1200" dirty="0">
                  <a:solidFill>
                    <a:srgbClr val="000000"/>
                  </a:solidFill>
                  <a:ea typeface="Times New Roman" panose="02020603050405020304" pitchFamily="18" charset="0"/>
                </a:endParaRPr>
              </a:p>
              <a:p>
                <a:pPr algn="l"/>
                <a:r>
                  <a:rPr lang="fr-FR" sz="1200" dirty="0">
                    <a:solidFill>
                      <a:srgbClr val="000000"/>
                    </a:solidFill>
                    <a:ea typeface="Times New Roman" panose="02020603050405020304" pitchFamily="18" charset="0"/>
                  </a:rPr>
                  <a:t>(ANIMATION)</a:t>
                </a:r>
              </a:p>
              <a:p>
                <a:pPr algn="l"/>
                <a:endParaRPr lang="fr-FR" sz="1200" dirty="0">
                  <a:solidFill>
                    <a:srgbClr val="000000"/>
                  </a:solidFill>
                  <a:ea typeface="Times New Roman" panose="02020603050405020304" pitchFamily="18" charset="0"/>
                </a:endParaRPr>
              </a:p>
              <a:p>
                <a:pPr algn="l"/>
                <a:r>
                  <a:rPr lang="fr-FR" sz="1200" dirty="0">
                    <a:solidFill>
                      <a:srgbClr val="000000"/>
                    </a:solidFill>
                    <a:ea typeface="Times New Roman" panose="02020603050405020304" pitchFamily="18" charset="0"/>
                  </a:rPr>
                  <a:t>Nous avons ainsi réalisé une revue de la littérature scientifique internationales sur les praxéologies professionnelles des personnels en charge de l’accompagnement des ERIH. Parmi l’ensemble des publications disponibles nous avons retenue 234 publications dont 6 qui s’</a:t>
                </a:r>
                <a:r>
                  <a:rPr lang="fr-FR" sz="1200" dirty="0" err="1">
                    <a:solidFill>
                      <a:srgbClr val="000000"/>
                    </a:solidFill>
                    <a:ea typeface="Times New Roman" panose="02020603050405020304" pitchFamily="18" charset="0"/>
                  </a:rPr>
                  <a:t>interessé</a:t>
                </a:r>
                <a:r>
                  <a:rPr lang="fr-FR" sz="1200" dirty="0">
                    <a:solidFill>
                      <a:srgbClr val="000000"/>
                    </a:solidFill>
                    <a:ea typeface="Times New Roman" panose="02020603050405020304" pitchFamily="18" charset="0"/>
                  </a:rPr>
                  <a:t> à l’</a:t>
                </a:r>
                <a:r>
                  <a:rPr lang="fr-FR" sz="1200" dirty="0" err="1">
                    <a:solidFill>
                      <a:srgbClr val="000000"/>
                    </a:solidFill>
                    <a:ea typeface="Times New Roman" panose="02020603050405020304" pitchFamily="18" charset="0"/>
                  </a:rPr>
                  <a:t>expérince</a:t>
                </a:r>
                <a:r>
                  <a:rPr lang="fr-FR" sz="1200" dirty="0">
                    <a:solidFill>
                      <a:srgbClr val="000000"/>
                    </a:solidFill>
                    <a:ea typeface="Times New Roman" panose="02020603050405020304" pitchFamily="18" charset="0"/>
                  </a:rPr>
                  <a:t> de ces personnels. Or un implicite demeurent sur la pratique </a:t>
                </a:r>
                <a:r>
                  <a:rPr lang="fr-FR" sz="1200" dirty="0" err="1">
                    <a:solidFill>
                      <a:srgbClr val="000000"/>
                    </a:solidFill>
                    <a:ea typeface="Times New Roman" panose="02020603050405020304" pitchFamily="18" charset="0"/>
                  </a:rPr>
                  <a:t>professionelle</a:t>
                </a:r>
                <a:r>
                  <a:rPr lang="fr-FR" sz="1200" dirty="0">
                    <a:solidFill>
                      <a:srgbClr val="000000"/>
                    </a:solidFill>
                    <a:ea typeface="Times New Roman" panose="02020603050405020304" pitchFamily="18" charset="0"/>
                  </a:rPr>
                  <a:t> de ces agents, notamment sur la question de l'accessibilité aux savoirs des étudiants </a:t>
                </a:r>
              </a:p>
              <a:p>
                <a:pPr algn="l"/>
                <a:endParaRPr lang="fr-FR" sz="1200" dirty="0">
                  <a:solidFill>
                    <a:srgbClr val="000000"/>
                  </a:solidFill>
                  <a:ea typeface="Times New Roman" panose="02020603050405020304" pitchFamily="18" charset="0"/>
                </a:endParaRPr>
              </a:p>
              <a:p>
                <a:pPr algn="l"/>
                <a:r>
                  <a:rPr lang="fr-FR" sz="1200" dirty="0">
                    <a:solidFill>
                      <a:srgbClr val="000000"/>
                    </a:solidFill>
                    <a:ea typeface="Times New Roman" panose="02020603050405020304" pitchFamily="18" charset="0"/>
                  </a:rPr>
                  <a:t>MAIS ENCORE (ANIMATION)</a:t>
                </a:r>
              </a:p>
              <a:p>
                <a:pPr algn="l"/>
                <a:endParaRPr lang="fr-FR" sz="1200" b="0" baseline="0" dirty="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La question de l’inclusion des ERIH dans les Universités est le fruit de tensions qui se rejouent dans des contextes nationaux jusqu’à se propager dans des contextes locaux, et donc dans le quotidien des acteurs pris dans des jeux de tensions entre normes et usages contradictoires. En France, en particulier, l’École d’aujourd’hui mésestime le fait que les publics handicapés ont depuis toujours été éloigné du système ordinaire. Derrière cette dissonance culturelle peut se poser la question de savoir « comment faire » et surtout « pour quoi faire » pour les accompagnants d’aujourd’hui, qui depuis 2005 (</a:t>
                </a:r>
                <a:r>
                  <a:rPr lang="fr-FR" i="1" dirty="0">
                    <a:effectLst/>
                    <a:latin typeface="Times New Roman" panose="02020603050405020304" pitchFamily="18" charset="0"/>
                  </a:rPr>
                  <a:t>Loi n° 2005-102</a:t>
                </a:r>
                <a:r>
                  <a:rPr lang="fr-FR" dirty="0">
                    <a:effectLst/>
                    <a:latin typeface="Times New Roman" panose="02020603050405020304" pitchFamily="18" charset="0"/>
                  </a:rPr>
                  <a:t>, 2005) doivent faire avec ces publics dans une institution qui s’est construite sous le rite de la séparation. </a:t>
                </a:r>
              </a:p>
              <a:p>
                <a:pPr algn="l"/>
                <a:endParaRPr lang="fr-FR" sz="1200" b="0" baseline="0" dirty="0">
                  <a:ea typeface="Times New Roman" panose="02020603050405020304" pitchFamily="18" charset="0"/>
                </a:endParaRPr>
              </a:p>
              <a:p>
                <a:pPr algn="l"/>
                <a:r>
                  <a:rPr lang="fr-FR" sz="1200" b="0" baseline="0" dirty="0">
                    <a:ea typeface="Times New Roman" panose="02020603050405020304" pitchFamily="18" charset="0"/>
                  </a:rPr>
                  <a:t>(ANIMATION)</a:t>
                </a:r>
              </a:p>
              <a:p>
                <a:pPr algn="l"/>
                <a:endParaRPr lang="fr-FR" sz="1200" b="0" baseline="0" dirty="0">
                  <a:ea typeface="Times New Roman" panose="02020603050405020304" pitchFamily="18" charset="0"/>
                </a:endParaRPr>
              </a:p>
              <a:p>
                <a:pPr algn="l"/>
                <a:r>
                  <a:rPr lang="fr-FR" sz="1200" b="0" baseline="0" dirty="0">
                    <a:solidFill>
                      <a:srgbClr val="000000"/>
                    </a:solidFill>
                    <a:ea typeface="Times New Roman" panose="02020603050405020304" pitchFamily="18" charset="0"/>
                  </a:rPr>
                  <a:t>En effet,</a:t>
                </a:r>
                <a:r>
                  <a:rPr lang="fr-FR" sz="1200" b="1" baseline="0" dirty="0">
                    <a:solidFill>
                      <a:srgbClr val="000000"/>
                    </a:solidFill>
                    <a:ea typeface="Times New Roman" panose="02020603050405020304" pitchFamily="18" charset="0"/>
                  </a:rPr>
                  <a:t> face à une </a:t>
                </a:r>
                <a:r>
                  <a:rPr lang="fr-FR" sz="1200" b="1" dirty="0">
                    <a:ea typeface="Times New Roman" panose="02020603050405020304" pitchFamily="18" charset="0"/>
                  </a:rPr>
                  <a:t>Notion d’inclusion hétéroclite</a:t>
                </a:r>
                <a:r>
                  <a:rPr lang="fr-FR" sz="1200" dirty="0">
                    <a:ea typeface="Times New Roman" panose="02020603050405020304" pitchFamily="18" charset="0"/>
                  </a:rPr>
                  <a:t> + des </a:t>
                </a:r>
                <a:r>
                  <a:rPr lang="fr-FR" sz="1200" b="1" dirty="0">
                    <a:ea typeface="Times New Roman" panose="02020603050405020304" pitchFamily="18" charset="0"/>
                  </a:rPr>
                  <a:t>recommandations</a:t>
                </a:r>
                <a:r>
                  <a:rPr lang="fr-FR" sz="1200" dirty="0">
                    <a:ea typeface="Times New Roman" panose="02020603050405020304" pitchFamily="18" charset="0"/>
                  </a:rPr>
                  <a:t> qui restent dans </a:t>
                </a:r>
                <a:r>
                  <a:rPr lang="fr-FR" sz="1200" b="1" dirty="0">
                    <a:ea typeface="Times New Roman" panose="02020603050405020304" pitchFamily="18" charset="0"/>
                  </a:rPr>
                  <a:t>l’implicite</a:t>
                </a:r>
                <a:r>
                  <a:rPr lang="fr-FR" sz="1200" dirty="0">
                    <a:ea typeface="Times New Roman" panose="02020603050405020304" pitchFamily="18" charset="0"/>
                  </a:rPr>
                  <a:t> + des </a:t>
                </a:r>
                <a:r>
                  <a:rPr lang="fr-FR" sz="1200" b="1" dirty="0">
                    <a:ea typeface="Times New Roman" panose="02020603050405020304" pitchFamily="18" charset="0"/>
                  </a:rPr>
                  <a:t>lois</a:t>
                </a:r>
                <a:r>
                  <a:rPr lang="fr-FR" sz="1200" dirty="0">
                    <a:ea typeface="Times New Roman" panose="02020603050405020304" pitchFamily="18" charset="0"/>
                  </a:rPr>
                  <a:t> : handicap = limitation de l’activité DONC </a:t>
                </a:r>
                <a:r>
                  <a:rPr lang="fr-FR" sz="1200" b="1" dirty="0">
                    <a:ea typeface="Times New Roman" panose="02020603050405020304" pitchFamily="18" charset="0"/>
                  </a:rPr>
                  <a:t>compensation</a:t>
                </a:r>
              </a:p>
              <a:p>
                <a:pPr algn="ctr"/>
                <a:r>
                  <a:rPr lang="fr-FR" sz="1200" b="1" dirty="0">
                    <a:ea typeface="Times New Roman" panose="02020603050405020304" pitchFamily="18" charset="0"/>
                    <a:sym typeface="Wingdings" pitchFamily="2" charset="2"/>
                  </a:rPr>
                  <a:t> </a:t>
                </a:r>
                <a:r>
                  <a:rPr lang="fr-FR" sz="1200" dirty="0">
                    <a:ea typeface="Times New Roman" panose="02020603050405020304" pitchFamily="18" charset="0"/>
                    <a:sym typeface="Wingdings" pitchFamily="2" charset="2"/>
                  </a:rPr>
                  <a:t>L</a:t>
                </a:r>
                <a:r>
                  <a:rPr lang="fr-FR" sz="1200" dirty="0">
                    <a:ea typeface="Times New Roman" panose="02020603050405020304" pitchFamily="18" charset="0"/>
                  </a:rPr>
                  <a:t>’accompagnement des ERIH relèvent de </a:t>
                </a:r>
                <a:r>
                  <a:rPr lang="fr-FR" sz="1200" b="1" dirty="0">
                    <a:ea typeface="Times New Roman" panose="02020603050405020304" pitchFamily="18" charset="0"/>
                  </a:rPr>
                  <a:t>l’expérience propre des acteurs (CAA)</a:t>
                </a:r>
                <a:r>
                  <a:rPr lang="fr-FR" sz="1200" dirty="0">
                    <a:ea typeface="Times New Roman" panose="02020603050405020304" pitchFamily="18" charset="0"/>
                  </a:rPr>
                  <a:t>. QUI se demander quoi faire, comment et dans quel but ?</a:t>
                </a:r>
                <a:endParaRPr lang="fr-FR" sz="1200" dirty="0">
                  <a:latin typeface="Calibri" panose="020F0502020204030204" pitchFamily="34" charset="0"/>
                  <a:ea typeface="Times New Roman" panose="02020603050405020304" pitchFamily="18" charset="0"/>
                </a:endParaRPr>
              </a:p>
              <a:p>
                <a:r>
                  <a:rPr lang="fr-FR" dirty="0"/>
                  <a:t>SI nous nous posons la question affichée, il est aussi nécessaire de savoir  (ANIMATION)</a:t>
                </a:r>
                <a:br>
                  <a:rPr lang="fr-FR" dirty="0"/>
                </a:br>
                <a:r>
                  <a:rPr lang="fr-FR" dirty="0"/>
                  <a:t>…..</a:t>
                </a:r>
              </a:p>
              <a:p>
                <a:r>
                  <a:rPr lang="fr-FR" dirty="0"/>
                  <a:t>…..</a:t>
                </a:r>
              </a:p>
              <a:p>
                <a:r>
                  <a:rPr lang="fr-FR" dirty="0"/>
                  <a:t>…..</a:t>
                </a:r>
              </a:p>
              <a:p>
                <a:r>
                  <a:rPr lang="fr-FR" dirty="0"/>
                  <a:t> </a:t>
                </a:r>
              </a:p>
            </p:txBody>
          </p:sp>
        </mc:Choice>
        <mc:Fallback xmlns="">
          <p:sp>
            <p:nvSpPr>
              <p:cNvPr id="3" name="Espace réservé des notes 2"/>
              <p:cNvSpPr>
                <a:spLocks noGrp="1"/>
              </p:cNvSpPr>
              <p:nvPr>
                <p:ph type="body" idx="1"/>
              </p:nvPr>
            </p:nvSpPr>
            <p:spPr/>
            <p:txBody>
              <a:bodyPr/>
              <a:lstStyle/>
              <a:p>
                <a:pPr algn="l"/>
                <a:r>
                  <a:rPr lang="fr-FR" sz="1200" dirty="0">
                    <a:ea typeface="Times New Roman" panose="02020603050405020304" pitchFamily="18" charset="0"/>
                  </a:rPr>
                  <a:t>Nous nous sommes intéressé à la littérature fonctionnelle afin d’analyser le rapport que l’Université entretien avec l’objet inclusion.</a:t>
                </a:r>
              </a:p>
              <a:p>
                <a:pPr algn="l"/>
                <a:r>
                  <a:rPr lang="fr-FR" sz="1200" dirty="0">
                    <a:ea typeface="Times New Roman" panose="02020603050405020304" pitchFamily="18" charset="0"/>
                  </a:rPr>
                  <a:t>Nous remarquons que les organismes internationaux,</a:t>
                </a:r>
                <a:r>
                  <a:rPr lang="fr-FR" sz="1200" dirty="0">
                    <a:solidFill>
                      <a:srgbClr val="000000"/>
                    </a:solidFill>
                    <a:ea typeface="Times New Roman" panose="02020603050405020304" pitchFamily="18" charset="0"/>
                  </a:rPr>
                  <a:t> régionaux et nationaux </a:t>
                </a:r>
                <a:r>
                  <a:rPr lang="fr-FR" sz="1200" dirty="0">
                    <a:ea typeface="Times New Roman" panose="02020603050405020304" pitchFamily="18" charset="0"/>
                  </a:rPr>
                  <a:t>proposent </a:t>
                </a:r>
                <a:r>
                  <a:rPr lang="fr-FR" sz="1200" dirty="0">
                    <a:solidFill>
                      <a:srgbClr val="000000"/>
                    </a:solidFill>
                    <a:ea typeface="Times New Roman" panose="02020603050405020304" pitchFamily="18" charset="0"/>
                  </a:rPr>
                  <a:t>des ODD (ce qui correspond à la proposition  de ce que pourrait être une Ecole inclusive et la possibilité de débloquer des budget pour financer diverses projets) qui influent sur le positionnement stratégique des Universités qui font de l’Inclusion un axe de développement.</a:t>
                </a:r>
              </a:p>
              <a:p>
                <a:pPr algn="l"/>
                <a:r>
                  <a:rPr lang="fr-FR" sz="1200" dirty="0">
                    <a:solidFill>
                      <a:srgbClr val="000000"/>
                    </a:solidFill>
                    <a:ea typeface="Times New Roman" panose="02020603050405020304" pitchFamily="18" charset="0"/>
                  </a:rPr>
                  <a:t>C’est ce qui a une accélération de la démocratisation de l’école lors de ces 20 dernières années avec l’émergence de structure d’accueil pour les ERIH et la nomination d’un personnel spécifique pour mettre en œuvre les politiques publics inclusive</a:t>
                </a:r>
              </a:p>
              <a:p>
                <a:pPr algn="l"/>
                <a:endParaRPr lang="fr-FR" sz="1200" dirty="0">
                  <a:solidFill>
                    <a:srgbClr val="000000"/>
                  </a:solidFill>
                  <a:ea typeface="Times New Roman" panose="02020603050405020304" pitchFamily="18" charset="0"/>
                </a:endParaRPr>
              </a:p>
              <a:p>
                <a:pPr algn="l"/>
                <a:r>
                  <a:rPr lang="fr-FR" sz="1200" dirty="0">
                    <a:solidFill>
                      <a:srgbClr val="000000"/>
                    </a:solidFill>
                    <a:ea typeface="Times New Roman" panose="02020603050405020304" pitchFamily="18" charset="0"/>
                  </a:rPr>
                  <a:t>Néanmoins, </a:t>
                </a:r>
                <a:r>
                  <a:rPr lang="fr-FR" sz="1600" i="0">
                    <a:latin typeface="Cambria Math" panose="02040503050406030204" pitchFamily="18" charset="0"/>
                  </a:rPr>
                  <a:t>𝑅_𝐼𝑛𝑐𝑙𝑢</a:t>
                </a:r>
                <a:r>
                  <a:rPr lang="fr-FR" sz="1600" b="0" i="0">
                    <a:latin typeface="Cambria Math" panose="02040503050406030204" pitchFamily="18" charset="0"/>
                  </a:rPr>
                  <a:t>𝑠</a:t>
                </a:r>
                <a:r>
                  <a:rPr lang="fr-FR" sz="1600" i="0">
                    <a:latin typeface="Cambria Math" panose="02040503050406030204" pitchFamily="18" charset="0"/>
                  </a:rPr>
                  <a:t>𝑖𝑜𝑛^(𝑈𝑛𝑖𝑣𝑒𝑟𝑠𝑖𝑡é )</a:t>
                </a:r>
                <a:r>
                  <a:rPr lang="fr-FR" sz="1200" dirty="0">
                    <a:ea typeface="Times New Roman" panose="02020603050405020304" pitchFamily="18" charset="0"/>
                  </a:rPr>
                  <a:t>est le fruit de tensions qui se jouent dans des contextes internationaux et nationaux</a:t>
                </a:r>
                <a:r>
                  <a:rPr lang="fr-FR" sz="1200" baseline="0" dirty="0">
                    <a:ea typeface="Times New Roman" panose="02020603050405020304" pitchFamily="18" charset="0"/>
                  </a:rPr>
                  <a:t> qui se diffusent</a:t>
                </a:r>
                <a:r>
                  <a:rPr lang="fr-FR" sz="1200" dirty="0">
                    <a:ea typeface="Times New Roman" panose="02020603050405020304" pitchFamily="18" charset="0"/>
                  </a:rPr>
                  <a:t> des contextes locaux et donne naissance à une dissonance culture où les acteurs sont</a:t>
                </a:r>
                <a:r>
                  <a:rPr lang="fr-FR" sz="1200" baseline="0" dirty="0">
                    <a:ea typeface="Times New Roman" panose="02020603050405020304" pitchFamily="18" charset="0"/>
                  </a:rPr>
                  <a:t> prit entre </a:t>
                </a:r>
                <a:r>
                  <a:rPr lang="fr-FR" sz="1200" b="1" dirty="0">
                    <a:ea typeface="Times New Roman" panose="02020603050405020304" pitchFamily="18" charset="0"/>
                  </a:rPr>
                  <a:t>normes et usages</a:t>
                </a:r>
                <a:r>
                  <a:rPr lang="fr-FR" sz="1200" b="0" baseline="0" dirty="0">
                    <a:ea typeface="Times New Roman" panose="02020603050405020304" pitchFamily="18" charset="0"/>
                  </a:rPr>
                  <a:t> contradictoires</a:t>
                </a:r>
              </a:p>
              <a:p>
                <a:pPr algn="l"/>
                <a:r>
                  <a:rPr lang="fr-FR" sz="1200" b="0" baseline="0" dirty="0">
                    <a:solidFill>
                      <a:srgbClr val="000000"/>
                    </a:solidFill>
                    <a:ea typeface="Times New Roman" panose="02020603050405020304" pitchFamily="18" charset="0"/>
                  </a:rPr>
                  <a:t>En effet,</a:t>
                </a:r>
                <a:r>
                  <a:rPr lang="fr-FR" sz="1200" b="1" baseline="0" dirty="0">
                    <a:solidFill>
                      <a:srgbClr val="000000"/>
                    </a:solidFill>
                    <a:ea typeface="Times New Roman" panose="02020603050405020304" pitchFamily="18" charset="0"/>
                  </a:rPr>
                  <a:t> face à une </a:t>
                </a:r>
                <a:r>
                  <a:rPr lang="fr-FR" sz="1200" b="1" dirty="0">
                    <a:ea typeface="Times New Roman" panose="02020603050405020304" pitchFamily="18" charset="0"/>
                  </a:rPr>
                  <a:t>Notion d’inclusion hétéroclite</a:t>
                </a:r>
                <a:r>
                  <a:rPr lang="fr-FR" sz="1200" dirty="0">
                    <a:ea typeface="Times New Roman" panose="02020603050405020304" pitchFamily="18" charset="0"/>
                  </a:rPr>
                  <a:t> + des </a:t>
                </a:r>
                <a:r>
                  <a:rPr lang="fr-FR" sz="1200" b="1" dirty="0">
                    <a:ea typeface="Times New Roman" panose="02020603050405020304" pitchFamily="18" charset="0"/>
                  </a:rPr>
                  <a:t>recommandations</a:t>
                </a:r>
                <a:r>
                  <a:rPr lang="fr-FR" sz="1200" dirty="0">
                    <a:ea typeface="Times New Roman" panose="02020603050405020304" pitchFamily="18" charset="0"/>
                  </a:rPr>
                  <a:t> qui restent dans </a:t>
                </a:r>
                <a:r>
                  <a:rPr lang="fr-FR" sz="1200" b="1" dirty="0">
                    <a:ea typeface="Times New Roman" panose="02020603050405020304" pitchFamily="18" charset="0"/>
                  </a:rPr>
                  <a:t>l’implicite</a:t>
                </a:r>
                <a:r>
                  <a:rPr lang="fr-FR" sz="1200" dirty="0">
                    <a:ea typeface="Times New Roman" panose="02020603050405020304" pitchFamily="18" charset="0"/>
                  </a:rPr>
                  <a:t> + des </a:t>
                </a:r>
                <a:r>
                  <a:rPr lang="fr-FR" sz="1200" b="1" dirty="0">
                    <a:ea typeface="Times New Roman" panose="02020603050405020304" pitchFamily="18" charset="0"/>
                  </a:rPr>
                  <a:t>lois</a:t>
                </a:r>
                <a:r>
                  <a:rPr lang="fr-FR" sz="1200" dirty="0">
                    <a:ea typeface="Times New Roman" panose="02020603050405020304" pitchFamily="18" charset="0"/>
                  </a:rPr>
                  <a:t> : handicap = limitation de l’activité DONC </a:t>
                </a:r>
                <a:r>
                  <a:rPr lang="fr-FR" sz="1200" b="1" dirty="0">
                    <a:ea typeface="Times New Roman" panose="02020603050405020304" pitchFamily="18" charset="0"/>
                  </a:rPr>
                  <a:t>compensation</a:t>
                </a:r>
              </a:p>
              <a:p>
                <a:pPr algn="ctr"/>
                <a:r>
                  <a:rPr lang="fr-FR" sz="1200" b="1" dirty="0">
                    <a:ea typeface="Times New Roman" panose="02020603050405020304" pitchFamily="18" charset="0"/>
                    <a:sym typeface="Wingdings" pitchFamily="2" charset="2"/>
                  </a:rPr>
                  <a:t> </a:t>
                </a:r>
                <a:r>
                  <a:rPr lang="fr-FR" sz="1200" dirty="0">
                    <a:ea typeface="Times New Roman" panose="02020603050405020304" pitchFamily="18" charset="0"/>
                    <a:sym typeface="Wingdings" pitchFamily="2" charset="2"/>
                  </a:rPr>
                  <a:t>L</a:t>
                </a:r>
                <a:r>
                  <a:rPr lang="fr-FR" sz="1200" dirty="0">
                    <a:ea typeface="Times New Roman" panose="02020603050405020304" pitchFamily="18" charset="0"/>
                  </a:rPr>
                  <a:t>’accompagnement des ERIH relèvent de </a:t>
                </a:r>
                <a:r>
                  <a:rPr lang="fr-FR" sz="1200" b="1" dirty="0">
                    <a:ea typeface="Times New Roman" panose="02020603050405020304" pitchFamily="18" charset="0"/>
                  </a:rPr>
                  <a:t>l’expérience propre des acteurs (CAA)</a:t>
                </a:r>
                <a:r>
                  <a:rPr lang="fr-FR" sz="1200" dirty="0">
                    <a:ea typeface="Times New Roman" panose="02020603050405020304" pitchFamily="18" charset="0"/>
                  </a:rPr>
                  <a:t>. QUI se demander quoi faire, comment et dans quel but ?</a:t>
                </a:r>
                <a:endParaRPr lang="fr-FR" sz="1200" dirty="0">
                  <a:latin typeface="Calibri" panose="020F0502020204030204" pitchFamily="34" charset="0"/>
                  <a:ea typeface="Times New Roman" panose="02020603050405020304" pitchFamily="18" charset="0"/>
                </a:endParaRPr>
              </a:p>
              <a:p>
                <a:endParaRPr lang="fr-FR" dirty="0"/>
              </a:p>
              <a:p>
                <a:r>
                  <a:rPr lang="fr-FR" dirty="0"/>
                  <a:t>Dès lors, face à des textes réglementaires qui demeures flou et disent peu de chose sur les praxéologies professionnelles des CAA et une littérature scientifique scientifique qui a produit peu de connaissance sur le sujet, les questions suivantes ont émerger pour guider nos enquêtes de terrain </a:t>
                </a:r>
              </a:p>
              <a:p>
                <a:endParaRPr lang="fr-FR" dirty="0"/>
              </a:p>
            </p:txBody>
          </p:sp>
        </mc:Fallback>
      </mc:AlternateContent>
      <p:sp>
        <p:nvSpPr>
          <p:cNvPr id="4" name="Espace réservé du numéro de diapositive 3"/>
          <p:cNvSpPr>
            <a:spLocks noGrp="1"/>
          </p:cNvSpPr>
          <p:nvPr>
            <p:ph type="sldNum" sz="quarter" idx="5"/>
          </p:nvPr>
        </p:nvSpPr>
        <p:spPr/>
        <p:txBody>
          <a:bodyPr/>
          <a:lstStyle/>
          <a:p>
            <a:fld id="{745ACF16-DA59-E446-A875-02D1DB243CC2}" type="slidenum">
              <a:rPr lang="fr-FR" smtClean="0"/>
              <a:t>8</a:t>
            </a:fld>
            <a:endParaRPr lang="fr-FR"/>
          </a:p>
        </p:txBody>
      </p:sp>
    </p:spTree>
    <p:extLst>
      <p:ext uri="{BB962C8B-B14F-4D97-AF65-F5344CB8AC3E}">
        <p14:creationId xmlns:p14="http://schemas.microsoft.com/office/powerpoint/2010/main" val="107196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TAD  nous offre des outils pour analyser les pratiques professionnelles des personnels du système éducatif. </a:t>
            </a:r>
          </a:p>
          <a:p>
            <a:endParaRPr lang="fr-FR" dirty="0"/>
          </a:p>
          <a:p>
            <a:r>
              <a:rPr lang="fr-FR" dirty="0"/>
              <a:t>(ANIMATION)</a:t>
            </a:r>
          </a:p>
          <a:p>
            <a:endParaRPr lang="fr-FR" dirty="0"/>
          </a:p>
          <a:p>
            <a:r>
              <a:rPr lang="fr-FR" dirty="0"/>
              <a:t>Elle stipule ainsi que tout individu s’</a:t>
            </a:r>
            <a:r>
              <a:rPr lang="fr-FR" dirty="0" err="1"/>
              <a:t>assujeti</a:t>
            </a:r>
            <a:r>
              <a:rPr lang="fr-FR" dirty="0"/>
              <a:t> à différentes institution qui lui offre un rapport à un objet. C’est la somme de ses rapport qui participe à la construction de l’individu qui se construit ses propres rapports personnels.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(ANIMATION)</a:t>
            </a:r>
          </a:p>
          <a:p>
            <a:endParaRPr lang="fr-FR" dirty="0"/>
          </a:p>
          <a:p>
            <a:r>
              <a:rPr lang="fr-FR" dirty="0"/>
              <a:t>De cela émerge une organisation praxéologique qui cadre l’activité humaine</a:t>
            </a:r>
          </a:p>
          <a:p>
            <a:endParaRPr lang="fr-FR" dirty="0"/>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Ainsi, pour que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il y ai un rapport institutionnalisant (changement dans les pratiques personnelles et institutionnelles)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il faut travailler le rapport d'assujettissement aux institutions. Il faut que à la fois l'agent soit assujetti à l'institution mère et en même temps qu'il soit dans d’autre institution différent pour renouveler ses rapports personnels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45ACF16-DA59-E446-A875-02D1DB243CC2}" type="slidenum">
              <a:rPr lang="fr-FR" smtClean="0"/>
              <a:t>9</a:t>
            </a:fld>
            <a:endParaRPr lang="fr-FR"/>
          </a:p>
        </p:txBody>
      </p:sp>
    </p:spTree>
    <p:extLst>
      <p:ext uri="{BB962C8B-B14F-4D97-AF65-F5344CB8AC3E}">
        <p14:creationId xmlns:p14="http://schemas.microsoft.com/office/powerpoint/2010/main" val="40214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4E7B7681-5D7D-E346-B125-DE592431DCDE}" type="datetime1">
              <a:rPr lang="fr-FR" smtClean="0"/>
              <a:t>23/06/2023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r>
              <a:rPr lang="en-US"/>
              <a:t>Saïd AIT HAMMOU TALEB, LISEC, INSPE, Université de Lorraine</a:t>
            </a:r>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8833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7"/>
            <a:ext cx="11147071" cy="175526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4191" y="496135"/>
            <a:ext cx="10506991" cy="1755263"/>
          </a:xfrm>
          <a:prstGeom prst="rect">
            <a:avLst/>
          </a:prstGeo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1A028947-DD68-DD4F-B4A7-3584ADF50F95}" type="datetime1">
              <a:rPr lang="fr-FR" smtClean="0"/>
              <a:t>23/06/2023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r>
              <a:rPr lang="en-US"/>
              <a:t>Saïd AIT HAMMOU TALEB, LISEC, INSPE, Université de Lorraine</a:t>
            </a:r>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274933"/>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4638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DF4925B4-9058-E740-966F-BD03FD9D2344}" type="datetime1">
              <a:rPr lang="fr-FR" smtClean="0"/>
              <a:t>23/06/2023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r>
              <a:rPr lang="en-US"/>
              <a:t>Saïd AIT HAMMOU TALEB, LISEC, INSPE, Université de Lorraine</a:t>
            </a:r>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0961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lvl1pPr>
              <a:defRPr sz="1600"/>
            </a:lvl1pPr>
          </a:lstStyle>
          <a:p>
            <a:fld id="{5B3E758B-6C16-724D-9B2A-678961E3BCB2}" type="datetime1">
              <a:rPr lang="fr-FR" smtClean="0"/>
              <a:t>23/06/2023</a:t>
            </a:fld>
            <a:endParaRPr lang="en-US" dirty="0"/>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a:xfrm>
            <a:off x="484631" y="6419088"/>
            <a:ext cx="10504959" cy="365125"/>
          </a:xfrm>
        </p:spPr>
        <p:txBody>
          <a:bodyPr/>
          <a:lstStyle>
            <a:lvl1pPr>
              <a:defRPr sz="1600" b="0"/>
            </a:lvl1pPr>
          </a:lstStyle>
          <a:p>
            <a:r>
              <a:rPr lang="en-US"/>
              <a:t>Saïd AIT HAMMOU TALEB, LISEC, INSPE, Université de Lorraine</a:t>
            </a:r>
            <a:endParaRPr lang="en-US" dirty="0"/>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lvl1pPr>
              <a:defRPr sz="1600"/>
            </a:lvl1pPr>
          </a:lstStyle>
          <a:p>
            <a:fld id="{60553ECD-7F6D-420D-93CA-D8D15EB427AC}" type="slidenum">
              <a:rPr lang="en-US" smtClean="0"/>
              <a:pPr/>
              <a:t>‹N°›</a:t>
            </a:fld>
            <a:endParaRPr lang="en-US" dirty="0"/>
          </a:p>
        </p:txBody>
      </p:sp>
    </p:spTree>
    <p:extLst>
      <p:ext uri="{BB962C8B-B14F-4D97-AF65-F5344CB8AC3E}">
        <p14:creationId xmlns:p14="http://schemas.microsoft.com/office/powerpoint/2010/main" val="1696898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12F8601F-4279-E640-93E5-5C548D7F24ED}" type="datetime1">
              <a:rPr lang="fr-FR" smtClean="0"/>
              <a:t>23/06/2023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r>
              <a:rPr lang="en-US"/>
              <a:t>Saïd AIT HAMMOU TALEB, LISEC, INSPE, Université de Lorraine</a:t>
            </a:r>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321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175526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1007" y="496134"/>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lvl1pPr>
              <a:defRPr sz="1600"/>
            </a:lvl1pPr>
          </a:lstStyle>
          <a:p>
            <a:fld id="{2512E89D-28D7-AE45-8BAB-0D5A0A81E848}" type="datetime1">
              <a:rPr lang="fr-FR" smtClean="0"/>
              <a:t>23/06/2023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a:xfrm>
            <a:off x="484632" y="6419088"/>
            <a:ext cx="11143446" cy="365125"/>
          </a:xfrm>
        </p:spPr>
        <p:txBody>
          <a:bodyPr/>
          <a:lstStyle>
            <a:lvl1pPr>
              <a:defRPr sz="1600"/>
            </a:lvl1pPr>
          </a:lstStyle>
          <a:p>
            <a:r>
              <a:rPr lang="en-US"/>
              <a:t>Saïd AIT HAMMOU TALEB, LISEC, INSPE, Université de Lorraine</a:t>
            </a:r>
            <a:endParaRPr lang="en-US" dirty="0"/>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lvl1pPr>
              <a:defRPr sz="1800"/>
            </a:lvl1pPr>
          </a:lstStyle>
          <a:p>
            <a:fld id="{60553ECD-7F6D-420D-93CA-D8D15EB427AC}" type="slidenum">
              <a:rPr lang="en-US" smtClean="0"/>
              <a:pPr/>
              <a:t>‹N°›</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1007" y="2251397"/>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68596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03BC7321-56C5-8947-9AE6-BFE0D25A03DE}" type="datetime1">
              <a:rPr lang="fr-FR" smtClean="0"/>
              <a:t>23/06/2023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r>
              <a:rPr lang="en-US"/>
              <a:t>Saïd AIT HAMMOU TALEB, LISEC, INSPE, Université de Lorraine</a:t>
            </a:r>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264400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3FFEF5A4-606B-7E4D-BFCE-AB0001AFD362}" type="datetime1">
              <a:rPr lang="fr-FR" smtClean="0"/>
              <a:t>23/06/2023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r>
              <a:rPr lang="en-US"/>
              <a:t>Saïd AIT HAMMOU TALEB, LISEC, INSPE, Université de Lorraine</a:t>
            </a:r>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269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634908AB-A92E-6C48-8B90-620B2A8926EB}" type="datetime1">
              <a:rPr lang="fr-FR" smtClean="0"/>
              <a:t>23/06/2023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r>
              <a:rPr lang="en-US"/>
              <a:t>Saïd AIT HAMMOU TALEB, LISEC, INSPE, Université de Lorraine</a:t>
            </a:r>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94136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ECDF10BD-0DE8-6F45-95A8-8767732D48A0}" type="datetime1">
              <a:rPr lang="fr-FR" smtClean="0"/>
              <a:t>23/06/2023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r>
              <a:rPr lang="en-US"/>
              <a:t>Saïd AIT HAMMOU TALEB, LISEC, INSPE, Université de Lorraine</a:t>
            </a:r>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0220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3C61D0B-7389-6544-9AEF-8F4615BD108C}" type="datetime1">
              <a:rPr lang="fr-FR" smtClean="0"/>
              <a:t>23/06/2023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r>
              <a:rPr lang="en-US"/>
              <a:t>Saïd AIT HAMMOU TALEB, LISEC, INSPE, Université de Lorraine</a:t>
            </a:r>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286015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137BCB00-8F1E-6540-997C-7FE36D27AC1D}" type="datetime1">
              <a:rPr lang="fr-FR" smtClean="0"/>
              <a:t>23/06/2023</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Saïd AIT HAMMOU TALEB, LISEC, INSPE, Université de Lorraine</a:t>
            </a:r>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‹N°›</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68136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aid.ait-hammou-taleb@univ-lorraine.f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3917/admed.155.0085" TargetMode="External"/><Relationship Id="rId2" Type="http://schemas.openxmlformats.org/officeDocument/2006/relationships/hyperlink" Target="https://doi.org/10.3917/nresi.095.0175" TargetMode="External"/><Relationship Id="rId1" Type="http://schemas.openxmlformats.org/officeDocument/2006/relationships/slideLayout" Target="../slideLayouts/slideLayout2.xml"/><Relationship Id="rId6" Type="http://schemas.openxmlformats.org/officeDocument/2006/relationships/hyperlink" Target="https://doi.org/10.3917/nresi.092.0011" TargetMode="External"/><Relationship Id="rId5" Type="http://schemas.openxmlformats.org/officeDocument/2006/relationships/hyperlink" Target="https://doi.org/10.5902/1984686X52845" TargetMode="External"/><Relationship Id="rId4" Type="http://schemas.openxmlformats.org/officeDocument/2006/relationships/hyperlink" Target="https://doi.org/10.3917/es.044.00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8.sv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39.jpe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7E6DE8-E9C7-9BE8-3DBE-CAA6988F4BFD}"/>
              </a:ext>
            </a:extLst>
          </p:cNvPr>
          <p:cNvSpPr>
            <a:spLocks noGrp="1"/>
          </p:cNvSpPr>
          <p:nvPr>
            <p:ph type="dt" sz="half" idx="10"/>
          </p:nvPr>
        </p:nvSpPr>
        <p:spPr/>
        <p:txBody>
          <a:bodyPr/>
          <a:lstStyle/>
          <a:p>
            <a:fld id="{494E9ED6-3437-D648-A26C-689955EB2E7C}" type="datetime1">
              <a:rPr lang="fr-FR" smtClean="0"/>
              <a:t>23/06/2023</a:t>
            </a:fld>
            <a:endParaRPr lang="en-US" dirty="0"/>
          </a:p>
        </p:txBody>
      </p:sp>
      <p:sp>
        <p:nvSpPr>
          <p:cNvPr id="6" name="Espace réservé du numéro de diapositive 5">
            <a:extLst>
              <a:ext uri="{FF2B5EF4-FFF2-40B4-BE49-F238E27FC236}">
                <a16:creationId xmlns:a16="http://schemas.microsoft.com/office/drawing/2014/main" id="{B5DB8678-3A6E-7E94-FA57-317ADCB70AB1}"/>
              </a:ext>
            </a:extLst>
          </p:cNvPr>
          <p:cNvSpPr>
            <a:spLocks noGrp="1"/>
          </p:cNvSpPr>
          <p:nvPr>
            <p:ph type="sldNum" sz="quarter" idx="12"/>
          </p:nvPr>
        </p:nvSpPr>
        <p:spPr/>
        <p:txBody>
          <a:bodyPr/>
          <a:lstStyle/>
          <a:p>
            <a:fld id="{60553ECD-7F6D-420D-93CA-D8D15EB427AC}" type="slidenum">
              <a:rPr lang="en-US" smtClean="0"/>
              <a:pPr/>
              <a:t>1</a:t>
            </a:fld>
            <a:endParaRPr lang="en-US" dirty="0"/>
          </a:p>
        </p:txBody>
      </p:sp>
      <p:pic>
        <p:nvPicPr>
          <p:cNvPr id="7" name="Image 6">
            <a:extLst>
              <a:ext uri="{FF2B5EF4-FFF2-40B4-BE49-F238E27FC236}">
                <a16:creationId xmlns:a16="http://schemas.microsoft.com/office/drawing/2014/main" id="{C5C06EB9-B95F-556E-498B-AF0C738322F1}"/>
              </a:ext>
            </a:extLst>
          </p:cNvPr>
          <p:cNvPicPr>
            <a:picLocks noChangeAspect="1"/>
          </p:cNvPicPr>
          <p:nvPr/>
        </p:nvPicPr>
        <p:blipFill>
          <a:blip r:embed="rId3">
            <a:alphaModFix/>
          </a:blip>
          <a:stretch>
            <a:fillRect/>
          </a:stretch>
        </p:blipFill>
        <p:spPr>
          <a:xfrm>
            <a:off x="821576" y="710858"/>
            <a:ext cx="2550211" cy="1691640"/>
          </a:xfrm>
          <a:prstGeom prst="rect">
            <a:avLst/>
          </a:prstGeom>
        </p:spPr>
      </p:pic>
      <p:pic>
        <p:nvPicPr>
          <p:cNvPr id="8" name="Picture 2" descr="Accueil">
            <a:extLst>
              <a:ext uri="{FF2B5EF4-FFF2-40B4-BE49-F238E27FC236}">
                <a16:creationId xmlns:a16="http://schemas.microsoft.com/office/drawing/2014/main" id="{F7870543-0477-10C1-56E9-F6AA055103A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482600" y="3106180"/>
            <a:ext cx="3228163" cy="64563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E845FCB-40CD-15A4-38E4-023BADCB72E5}"/>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52208"/>
          <a:stretch/>
        </p:blipFill>
        <p:spPr>
          <a:xfrm>
            <a:off x="482600" y="4693400"/>
            <a:ext cx="3228163" cy="1215830"/>
          </a:xfrm>
          <a:prstGeom prst="rect">
            <a:avLst/>
          </a:prstGeom>
        </p:spPr>
      </p:pic>
      <p:sp>
        <p:nvSpPr>
          <p:cNvPr id="10" name="Sous-titre 2">
            <a:extLst>
              <a:ext uri="{FF2B5EF4-FFF2-40B4-BE49-F238E27FC236}">
                <a16:creationId xmlns:a16="http://schemas.microsoft.com/office/drawing/2014/main" id="{AD2A370A-E6A8-9DDF-5FF9-B6F14CDF4F58}"/>
              </a:ext>
            </a:extLst>
          </p:cNvPr>
          <p:cNvSpPr txBox="1">
            <a:spLocks/>
          </p:cNvSpPr>
          <p:nvPr/>
        </p:nvSpPr>
        <p:spPr>
          <a:xfrm>
            <a:off x="3935186" y="3495813"/>
            <a:ext cx="7694484" cy="271813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Saïd AIT HAMMOU TALEB</a:t>
            </a:r>
          </a:p>
          <a:p>
            <a:r>
              <a:rPr lang="fr-FR" sz="3200" dirty="0"/>
              <a:t>ATER</a:t>
            </a:r>
          </a:p>
          <a:p>
            <a:r>
              <a:rPr lang="fr-FR" sz="3200" dirty="0"/>
              <a:t>Nommé maître de conférence en sciences de l’éducation et de la formation</a:t>
            </a:r>
          </a:p>
          <a:p>
            <a:r>
              <a:rPr lang="fr-FR" sz="3200" dirty="0">
                <a:hlinkClick r:id="rId6"/>
              </a:rPr>
              <a:t>said.ait-hammou-taleb@univ-lorraine</a:t>
            </a:r>
            <a:r>
              <a:rPr lang="fr-FR" sz="3200">
                <a:hlinkClick r:id="rId6"/>
              </a:rPr>
              <a:t>.fr</a:t>
            </a:r>
            <a:endParaRPr lang="fr-FR" sz="3200"/>
          </a:p>
        </p:txBody>
      </p:sp>
      <p:graphicFrame>
        <p:nvGraphicFramePr>
          <p:cNvPr id="11" name="Tableau 12">
            <a:extLst>
              <a:ext uri="{FF2B5EF4-FFF2-40B4-BE49-F238E27FC236}">
                <a16:creationId xmlns:a16="http://schemas.microsoft.com/office/drawing/2014/main" id="{E8C83200-756E-EF0F-27BA-54DFF3CE8789}"/>
              </a:ext>
            </a:extLst>
          </p:cNvPr>
          <p:cNvGraphicFramePr>
            <a:graphicFrameLocks noGrp="1"/>
          </p:cNvGraphicFramePr>
          <p:nvPr>
            <p:extLst>
              <p:ext uri="{D42A27DB-BD31-4B8C-83A1-F6EECF244321}">
                <p14:modId xmlns:p14="http://schemas.microsoft.com/office/powerpoint/2010/main" val="371105808"/>
              </p:ext>
            </p:extLst>
          </p:nvPr>
        </p:nvGraphicFramePr>
        <p:xfrm>
          <a:off x="3935186" y="2503129"/>
          <a:ext cx="7689740" cy="1013243"/>
        </p:xfrm>
        <a:graphic>
          <a:graphicData uri="http://schemas.openxmlformats.org/drawingml/2006/table">
            <a:tbl>
              <a:tblPr firstRow="1" bandRow="1">
                <a:tableStyleId>{5C22544A-7EE6-4342-B048-85BDC9FD1C3A}</a:tableStyleId>
              </a:tblPr>
              <a:tblGrid>
                <a:gridCol w="7689740">
                  <a:extLst>
                    <a:ext uri="{9D8B030D-6E8A-4147-A177-3AD203B41FA5}">
                      <a16:colId xmlns:a16="http://schemas.microsoft.com/office/drawing/2014/main" val="3331445243"/>
                    </a:ext>
                  </a:extLst>
                </a:gridCol>
              </a:tblGrid>
              <a:tr h="1013243">
                <a:tc>
                  <a:txBody>
                    <a:bodyPr/>
                    <a:lstStyle/>
                    <a:p>
                      <a:endParaRPr lang="fr-FR" sz="2000" dirty="0"/>
                    </a:p>
                  </a:txBody>
                  <a:tcP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bl>
          </a:graphicData>
        </a:graphic>
      </p:graphicFrame>
      <p:sp>
        <p:nvSpPr>
          <p:cNvPr id="12" name="Titre 1">
            <a:extLst>
              <a:ext uri="{FF2B5EF4-FFF2-40B4-BE49-F238E27FC236}">
                <a16:creationId xmlns:a16="http://schemas.microsoft.com/office/drawing/2014/main" id="{650DEEBF-8760-91AE-FAA5-E4A0AE77AF23}"/>
              </a:ext>
            </a:extLst>
          </p:cNvPr>
          <p:cNvSpPr txBox="1">
            <a:spLocks/>
          </p:cNvSpPr>
          <p:nvPr/>
        </p:nvSpPr>
        <p:spPr>
          <a:xfrm>
            <a:off x="3935186" y="644047"/>
            <a:ext cx="7689740" cy="265931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pPr algn="ctr">
              <a:lnSpc>
                <a:spcPct val="90000"/>
              </a:lnSpc>
            </a:pPr>
            <a:r>
              <a:rPr lang="fr-FR" sz="4800" i="1" dirty="0"/>
              <a:t>Les chargés d’accueil et d’accompagnement : agents, acteurs et auteurs de l’Université Inclusive</a:t>
            </a:r>
          </a:p>
        </p:txBody>
      </p:sp>
      <p:sp>
        <p:nvSpPr>
          <p:cNvPr id="14" name="Espace réservé du pied de page 13">
            <a:extLst>
              <a:ext uri="{FF2B5EF4-FFF2-40B4-BE49-F238E27FC236}">
                <a16:creationId xmlns:a16="http://schemas.microsoft.com/office/drawing/2014/main" id="{ACCF8FE9-84C0-76CD-9DD7-B7DB05E00058}"/>
              </a:ext>
            </a:extLst>
          </p:cNvPr>
          <p:cNvSpPr>
            <a:spLocks noGrp="1"/>
          </p:cNvSpPr>
          <p:nvPr>
            <p:ph type="ftr" sz="quarter" idx="11"/>
          </p:nvPr>
        </p:nvSpPr>
        <p:spPr/>
        <p:txBody>
          <a:bodyPr/>
          <a:lstStyle/>
          <a:p>
            <a:r>
              <a:rPr lang="en-US"/>
              <a:t>Saïd AIT HAMMOU TALEB, LISEC, INSPE, Université de Lorraine</a:t>
            </a:r>
            <a:endParaRPr lang="en-US" dirty="0"/>
          </a:p>
        </p:txBody>
      </p:sp>
    </p:spTree>
    <p:extLst>
      <p:ext uri="{BB962C8B-B14F-4D97-AF65-F5344CB8AC3E}">
        <p14:creationId xmlns:p14="http://schemas.microsoft.com/office/powerpoint/2010/main" val="44884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10</a:t>
            </a:fld>
            <a:endParaRPr lang="en-US" dirty="0"/>
          </a:p>
        </p:txBody>
      </p:sp>
      <p:pic>
        <p:nvPicPr>
          <p:cNvPr id="10" name="Image 9">
            <a:extLst>
              <a:ext uri="{FF2B5EF4-FFF2-40B4-BE49-F238E27FC236}">
                <a16:creationId xmlns:a16="http://schemas.microsoft.com/office/drawing/2014/main" id="{4B9971CA-1DD8-901B-D6A7-B938A3FE9B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64169"/>
          <a:stretch/>
        </p:blipFill>
        <p:spPr>
          <a:xfrm>
            <a:off x="0" y="1338109"/>
            <a:ext cx="3047725" cy="4181782"/>
          </a:xfrm>
          <a:prstGeom prst="rect">
            <a:avLst/>
          </a:prstGeom>
        </p:spPr>
      </p:pic>
      <p:sp>
        <p:nvSpPr>
          <p:cNvPr id="11" name="ZoneTexte 10">
            <a:extLst>
              <a:ext uri="{FF2B5EF4-FFF2-40B4-BE49-F238E27FC236}">
                <a16:creationId xmlns:a16="http://schemas.microsoft.com/office/drawing/2014/main" id="{08D49AB0-72D8-2EA4-8305-11A127B0D64E}"/>
              </a:ext>
            </a:extLst>
          </p:cNvPr>
          <p:cNvSpPr txBox="1"/>
          <p:nvPr/>
        </p:nvSpPr>
        <p:spPr>
          <a:xfrm>
            <a:off x="5713789" y="668894"/>
            <a:ext cx="3305520" cy="3416320"/>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1, t</a:t>
            </a:r>
            <a:r>
              <a:rPr lang="fr-FR" sz="2400" baseline="-25000" dirty="0">
                <a:ea typeface="Times New Roman" panose="02020603050405020304" pitchFamily="18" charset="0"/>
              </a:rPr>
              <a:t>1</a:t>
            </a:r>
          </a:p>
          <a:p>
            <a:pPr algn="ctr"/>
            <a:endParaRPr lang="fr-FR" sz="2400" dirty="0">
              <a:ea typeface="Times New Roman" panose="02020603050405020304" pitchFamily="18" charset="0"/>
            </a:endParaRPr>
          </a:p>
          <a:p>
            <a:pPr algn="ctr"/>
            <a:r>
              <a:rPr lang="fr-FR" sz="2400" dirty="0"/>
              <a:t>Technique 1</a:t>
            </a:r>
          </a:p>
          <a:p>
            <a:pPr algn="ctr"/>
            <a:r>
              <a:rPr lang="fr-FR" sz="2400" dirty="0"/>
              <a:t>Technique 2</a:t>
            </a:r>
          </a:p>
          <a:p>
            <a:pPr algn="ctr"/>
            <a:r>
              <a:rPr lang="fr-FR" sz="2400" dirty="0"/>
              <a:t>Technique 3</a:t>
            </a:r>
          </a:p>
          <a:p>
            <a:pPr algn="ctr"/>
            <a:r>
              <a:rPr lang="fr-FR" sz="2400" dirty="0"/>
              <a:t>Technique 4</a:t>
            </a:r>
          </a:p>
          <a:p>
            <a:pPr algn="ctr"/>
            <a:r>
              <a:rPr lang="fr-FR" sz="2400" dirty="0"/>
              <a:t>Technique 5</a:t>
            </a:r>
          </a:p>
          <a:p>
            <a:pPr algn="ctr"/>
            <a:r>
              <a:rPr lang="fr-FR" sz="2400" dirty="0"/>
              <a:t>Technique 6</a:t>
            </a:r>
          </a:p>
          <a:p>
            <a:pPr algn="ctr"/>
            <a:endParaRPr lang="fr-FR" sz="2400" dirty="0"/>
          </a:p>
        </p:txBody>
      </p:sp>
      <p:sp>
        <p:nvSpPr>
          <p:cNvPr id="12" name="ZoneTexte 11">
            <a:extLst>
              <a:ext uri="{FF2B5EF4-FFF2-40B4-BE49-F238E27FC236}">
                <a16:creationId xmlns:a16="http://schemas.microsoft.com/office/drawing/2014/main" id="{3012532E-8FDC-E197-613B-412D44FF8661}"/>
              </a:ext>
            </a:extLst>
          </p:cNvPr>
          <p:cNvSpPr txBox="1"/>
          <p:nvPr/>
        </p:nvSpPr>
        <p:spPr>
          <a:xfrm>
            <a:off x="9019309" y="668894"/>
            <a:ext cx="3147292" cy="2677656"/>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2, t</a:t>
            </a:r>
            <a:r>
              <a:rPr lang="fr-FR" sz="2400" baseline="-25000" dirty="0">
                <a:effectLst/>
                <a:ea typeface="Times New Roman" panose="02020603050405020304" pitchFamily="18" charset="0"/>
              </a:rPr>
              <a:t>2</a:t>
            </a:r>
          </a:p>
          <a:p>
            <a:pPr algn="ctr"/>
            <a:endParaRPr lang="fr-FR" sz="2400" dirty="0">
              <a:effectLst/>
              <a:ea typeface="Times New Roman" panose="02020603050405020304" pitchFamily="18" charset="0"/>
            </a:endParaRPr>
          </a:p>
          <a:p>
            <a:pPr algn="ctr"/>
            <a:r>
              <a:rPr lang="fr-FR" sz="2400" dirty="0"/>
              <a:t>Technique 1</a:t>
            </a:r>
          </a:p>
          <a:p>
            <a:pPr algn="ctr"/>
            <a:r>
              <a:rPr lang="fr-FR" sz="2400" dirty="0"/>
              <a:t>Technique 2</a:t>
            </a:r>
          </a:p>
          <a:p>
            <a:pPr algn="ctr"/>
            <a:r>
              <a:rPr lang="fr-FR" sz="2400" dirty="0"/>
              <a:t>Technique 3</a:t>
            </a:r>
          </a:p>
          <a:p>
            <a:pPr algn="ctr"/>
            <a:r>
              <a:rPr lang="fr-FR" sz="2400" dirty="0"/>
              <a:t>Technique 4</a:t>
            </a:r>
          </a:p>
          <a:p>
            <a:pPr algn="ctr"/>
            <a:endParaRPr lang="fr-FR" sz="2400" dirty="0"/>
          </a:p>
        </p:txBody>
      </p:sp>
      <p:sp>
        <p:nvSpPr>
          <p:cNvPr id="13" name="ZoneTexte 12">
            <a:extLst>
              <a:ext uri="{FF2B5EF4-FFF2-40B4-BE49-F238E27FC236}">
                <a16:creationId xmlns:a16="http://schemas.microsoft.com/office/drawing/2014/main" id="{7E2DE871-4E60-46CF-59B7-4FCF0B3E6DD5}"/>
              </a:ext>
            </a:extLst>
          </p:cNvPr>
          <p:cNvSpPr txBox="1"/>
          <p:nvPr/>
        </p:nvSpPr>
        <p:spPr>
          <a:xfrm>
            <a:off x="5720952" y="4085214"/>
            <a:ext cx="3305520" cy="1938992"/>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4, t</a:t>
            </a:r>
            <a:r>
              <a:rPr lang="fr-FR" sz="2400" baseline="-25000" dirty="0">
                <a:ea typeface="Times New Roman" panose="02020603050405020304" pitchFamily="18" charset="0"/>
              </a:rPr>
              <a:t>4</a:t>
            </a:r>
          </a:p>
          <a:p>
            <a:pPr algn="ctr"/>
            <a:endParaRPr lang="fr-FR" sz="2400" dirty="0">
              <a:effectLst/>
              <a:ea typeface="Times New Roman" panose="02020603050405020304" pitchFamily="18" charset="0"/>
            </a:endParaRPr>
          </a:p>
          <a:p>
            <a:pPr algn="ctr"/>
            <a:r>
              <a:rPr lang="fr-FR" sz="2400" dirty="0"/>
              <a:t>Technique 1</a:t>
            </a:r>
          </a:p>
          <a:p>
            <a:pPr algn="ctr"/>
            <a:r>
              <a:rPr lang="fr-FR" sz="2400" dirty="0"/>
              <a:t>Technique 2</a:t>
            </a:r>
          </a:p>
          <a:p>
            <a:pPr algn="ctr"/>
            <a:r>
              <a:rPr lang="fr-FR" sz="2400" dirty="0"/>
              <a:t>Technique 3</a:t>
            </a:r>
          </a:p>
        </p:txBody>
      </p:sp>
      <p:sp>
        <p:nvSpPr>
          <p:cNvPr id="14" name="ZoneTexte 13">
            <a:extLst>
              <a:ext uri="{FF2B5EF4-FFF2-40B4-BE49-F238E27FC236}">
                <a16:creationId xmlns:a16="http://schemas.microsoft.com/office/drawing/2014/main" id="{102471E4-9CAF-7BD4-575B-5A9A0030213D}"/>
              </a:ext>
            </a:extLst>
          </p:cNvPr>
          <p:cNvSpPr txBox="1"/>
          <p:nvPr/>
        </p:nvSpPr>
        <p:spPr>
          <a:xfrm>
            <a:off x="9026472" y="3346550"/>
            <a:ext cx="3147292" cy="2677656"/>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3, t</a:t>
            </a:r>
            <a:r>
              <a:rPr lang="fr-FR" sz="2400" baseline="-25000" dirty="0">
                <a:effectLst/>
                <a:ea typeface="Times New Roman" panose="02020603050405020304" pitchFamily="18" charset="0"/>
              </a:rPr>
              <a:t>3</a:t>
            </a:r>
          </a:p>
          <a:p>
            <a:pPr algn="ctr"/>
            <a:endParaRPr lang="fr-FR" sz="2400" dirty="0">
              <a:effectLst/>
              <a:ea typeface="Times New Roman" panose="02020603050405020304" pitchFamily="18" charset="0"/>
            </a:endParaRPr>
          </a:p>
          <a:p>
            <a:pPr algn="ctr"/>
            <a:r>
              <a:rPr lang="fr-FR" sz="2400" dirty="0"/>
              <a:t>Technique 1</a:t>
            </a:r>
          </a:p>
          <a:p>
            <a:pPr algn="ctr"/>
            <a:r>
              <a:rPr lang="fr-FR" sz="2400" dirty="0"/>
              <a:t>Technique 2</a:t>
            </a:r>
          </a:p>
          <a:p>
            <a:pPr algn="ctr"/>
            <a:r>
              <a:rPr lang="fr-FR" sz="2400" dirty="0"/>
              <a:t>Technique 3</a:t>
            </a:r>
          </a:p>
          <a:p>
            <a:pPr algn="ctr"/>
            <a:r>
              <a:rPr lang="fr-FR" sz="2400" dirty="0"/>
              <a:t>Technique 4</a:t>
            </a:r>
          </a:p>
          <a:p>
            <a:pPr algn="ctr"/>
            <a:endParaRPr lang="fr-FR" sz="2400" dirty="0">
              <a:effectLst/>
              <a:ea typeface="Times New Roman" panose="02020603050405020304" pitchFamily="18" charset="0"/>
            </a:endParaRPr>
          </a:p>
        </p:txBody>
      </p:sp>
      <p:pic>
        <p:nvPicPr>
          <p:cNvPr id="15" name="Graphique 14" descr="Flèche : droite avec un remplissage uni">
            <a:extLst>
              <a:ext uri="{FF2B5EF4-FFF2-40B4-BE49-F238E27FC236}">
                <a16:creationId xmlns:a16="http://schemas.microsoft.com/office/drawing/2014/main" id="{46471644-8A4F-E5E8-4013-6BCA2CFBA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175411" y="2223654"/>
            <a:ext cx="2410691" cy="2410691"/>
          </a:xfrm>
          <a:prstGeom prst="rect">
            <a:avLst/>
          </a:prstGeom>
        </p:spPr>
      </p:pic>
      <p:graphicFrame>
        <p:nvGraphicFramePr>
          <p:cNvPr id="16" name="Tableau 15">
            <a:extLst>
              <a:ext uri="{FF2B5EF4-FFF2-40B4-BE49-F238E27FC236}">
                <a16:creationId xmlns:a16="http://schemas.microsoft.com/office/drawing/2014/main" id="{6469E999-A539-0997-1F4F-041F95954205}"/>
              </a:ext>
            </a:extLst>
          </p:cNvPr>
          <p:cNvGraphicFramePr>
            <a:graphicFrameLocks noGrp="1"/>
          </p:cNvGraphicFramePr>
          <p:nvPr>
            <p:extLst>
              <p:ext uri="{D42A27DB-BD31-4B8C-83A1-F6EECF244321}">
                <p14:modId xmlns:p14="http://schemas.microsoft.com/office/powerpoint/2010/main" val="514436974"/>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La TAD pour identifier 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35381304-0D00-5C67-5352-AC9FA2F7A10A}"/>
              </a:ext>
            </a:extLst>
          </p:cNvPr>
          <p:cNvSpPr txBox="1"/>
          <p:nvPr/>
        </p:nvSpPr>
        <p:spPr>
          <a:xfrm>
            <a:off x="484631" y="5884588"/>
            <a:ext cx="3376370" cy="461665"/>
          </a:xfrm>
          <a:prstGeom prst="rect">
            <a:avLst/>
          </a:prstGeom>
          <a:noFill/>
        </p:spPr>
        <p:txBody>
          <a:bodyPr wrap="square">
            <a:spAutoFit/>
          </a:bodyPr>
          <a:lstStyle/>
          <a:p>
            <a:r>
              <a:rPr lang="fr-FR" sz="2400" i="1" dirty="0"/>
              <a:t>(Chevallard, 1997, 1999) </a:t>
            </a:r>
          </a:p>
        </p:txBody>
      </p:sp>
    </p:spTree>
    <p:extLst>
      <p:ext uri="{BB962C8B-B14F-4D97-AF65-F5344CB8AC3E}">
        <p14:creationId xmlns:p14="http://schemas.microsoft.com/office/powerpoint/2010/main" val="25814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2291233492"/>
              </p:ext>
            </p:extLst>
          </p:nvPr>
        </p:nvGraphicFramePr>
        <p:xfrm>
          <a:off x="3991927" y="465708"/>
          <a:ext cx="7637744" cy="5953379"/>
        </p:xfrm>
        <a:graphic>
          <a:graphicData uri="http://schemas.openxmlformats.org/drawingml/2006/table">
            <a:tbl>
              <a:tblPr firstRow="1" bandRow="1">
                <a:tableStyleId>{5C22544A-7EE6-4342-B048-85BDC9FD1C3A}</a:tableStyleId>
              </a:tblPr>
              <a:tblGrid>
                <a:gridCol w="7637744">
                  <a:extLst>
                    <a:ext uri="{9D8B030D-6E8A-4147-A177-3AD203B41FA5}">
                      <a16:colId xmlns:a16="http://schemas.microsoft.com/office/drawing/2014/main" val="3331445243"/>
                    </a:ext>
                  </a:extLst>
                </a:gridCol>
              </a:tblGrid>
              <a:tr h="2963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r h="2989548">
                <a:tc>
                  <a:txBody>
                    <a:bodyPr/>
                    <a:lstStyle/>
                    <a:p>
                      <a:pPr marL="0" indent="0">
                        <a:buFont typeface="+mj-lt"/>
                        <a:buNone/>
                      </a:pPr>
                      <a:r>
                        <a:rPr lang="fr-FR" sz="3500" dirty="0">
                          <a:solidFill>
                            <a:schemeClr val="tx1"/>
                          </a:solidFill>
                        </a:rPr>
                        <a:t>2. Les praxéologies professionnelles du CAA</a:t>
                      </a:r>
                    </a:p>
                    <a:p>
                      <a:endParaRPr lang="fr-FR" sz="2000" dirty="0"/>
                    </a:p>
                  </a:txBody>
                  <a:tcPr anchor="ct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62098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12</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21A47240-80AC-3ACB-B1A6-07D4EBD3E8C4}"/>
              </a:ext>
            </a:extLst>
          </p:cNvPr>
          <p:cNvSpPr txBox="1"/>
          <p:nvPr/>
        </p:nvSpPr>
        <p:spPr>
          <a:xfrm>
            <a:off x="249381" y="1050967"/>
            <a:ext cx="2923309" cy="4924424"/>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1, t</a:t>
            </a:r>
            <a:r>
              <a:rPr lang="fr-FR" sz="2400" baseline="-25000" dirty="0">
                <a:ea typeface="Times New Roman" panose="02020603050405020304" pitchFamily="18" charset="0"/>
              </a:rPr>
              <a:t>1</a:t>
            </a:r>
          </a:p>
          <a:p>
            <a:pPr algn="ctr"/>
            <a:endParaRPr lang="fr-FR" sz="2400" dirty="0">
              <a:ea typeface="Times New Roman" panose="02020603050405020304" pitchFamily="18" charset="0"/>
            </a:endParaRPr>
          </a:p>
          <a:p>
            <a:pPr algn="ctr"/>
            <a:endParaRPr lang="fr-FR" sz="2400" dirty="0">
              <a:ea typeface="Times New Roman" panose="02020603050405020304" pitchFamily="18" charset="0"/>
            </a:endParaRPr>
          </a:p>
          <a:p>
            <a:pPr algn="ctr"/>
            <a:r>
              <a:rPr lang="fr-FR" sz="2200" dirty="0"/>
              <a:t>S’ENTRETENIR AVEC L’ERIH POUR IDENTIFIER SES BESOINS</a:t>
            </a:r>
          </a:p>
          <a:p>
            <a:pPr algn="ctr"/>
            <a:endParaRPr lang="fr-FR" sz="2400" dirty="0"/>
          </a:p>
          <a:p>
            <a:pPr algn="ctr"/>
            <a:endParaRPr lang="fr-FR" sz="2400" dirty="0"/>
          </a:p>
          <a:p>
            <a:pPr algn="ctr"/>
            <a:endParaRPr lang="fr-FR" sz="2400" dirty="0"/>
          </a:p>
          <a:p>
            <a:pPr algn="ctr"/>
            <a:endParaRPr lang="fr-FR" sz="2400" dirty="0"/>
          </a:p>
          <a:p>
            <a:pPr algn="ctr"/>
            <a:endParaRPr lang="fr-FR" sz="2400" dirty="0"/>
          </a:p>
        </p:txBody>
      </p:sp>
      <p:sp>
        <p:nvSpPr>
          <p:cNvPr id="7" name="ZoneTexte 6">
            <a:extLst>
              <a:ext uri="{FF2B5EF4-FFF2-40B4-BE49-F238E27FC236}">
                <a16:creationId xmlns:a16="http://schemas.microsoft.com/office/drawing/2014/main" id="{BC16E0BB-B37F-9A69-8859-3D770C71D732}"/>
              </a:ext>
            </a:extLst>
          </p:cNvPr>
          <p:cNvSpPr txBox="1"/>
          <p:nvPr/>
        </p:nvSpPr>
        <p:spPr>
          <a:xfrm>
            <a:off x="3172691" y="1050967"/>
            <a:ext cx="2923308" cy="4924425"/>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2, t</a:t>
            </a:r>
            <a:r>
              <a:rPr lang="fr-FR" sz="2400" baseline="-25000" dirty="0">
                <a:effectLst/>
                <a:ea typeface="Times New Roman" panose="02020603050405020304" pitchFamily="18" charset="0"/>
              </a:rPr>
              <a:t>2</a:t>
            </a:r>
          </a:p>
          <a:p>
            <a:pPr algn="ctr"/>
            <a:endParaRPr lang="fr-FR" sz="2400" dirty="0">
              <a:effectLst/>
              <a:ea typeface="Times New Roman" panose="02020603050405020304" pitchFamily="18" charset="0"/>
            </a:endParaRPr>
          </a:p>
          <a:p>
            <a:pPr algn="ctr"/>
            <a:endParaRPr lang="fr-FR" sz="2400" dirty="0">
              <a:effectLst/>
              <a:ea typeface="Times New Roman" panose="02020603050405020304" pitchFamily="18" charset="0"/>
            </a:endParaRPr>
          </a:p>
          <a:p>
            <a:pPr algn="ctr"/>
            <a:r>
              <a:rPr lang="fr-FR" sz="2200" dirty="0"/>
              <a:t>ÉCHANGER AVEC LES ACTEURS DE LA SCOLARISATION DE L’ERIH POUR DEFINIR LE PAEH</a:t>
            </a:r>
          </a:p>
          <a:p>
            <a:pPr algn="ctr"/>
            <a:endParaRPr lang="fr-FR" sz="2400" dirty="0"/>
          </a:p>
          <a:p>
            <a:pPr algn="ctr"/>
            <a:endParaRPr lang="fr-FR" sz="2400" dirty="0"/>
          </a:p>
          <a:p>
            <a:pPr algn="ctr"/>
            <a:endParaRPr lang="fr-FR" sz="2400" dirty="0"/>
          </a:p>
          <a:p>
            <a:pPr algn="ctr"/>
            <a:endParaRPr lang="fr-FR" sz="2400" dirty="0"/>
          </a:p>
        </p:txBody>
      </p:sp>
      <p:sp>
        <p:nvSpPr>
          <p:cNvPr id="8" name="ZoneTexte 7">
            <a:extLst>
              <a:ext uri="{FF2B5EF4-FFF2-40B4-BE49-F238E27FC236}">
                <a16:creationId xmlns:a16="http://schemas.microsoft.com/office/drawing/2014/main" id="{7C0070E4-FEC7-B14A-617B-C41961E44511}"/>
              </a:ext>
            </a:extLst>
          </p:cNvPr>
          <p:cNvSpPr txBox="1"/>
          <p:nvPr/>
        </p:nvSpPr>
        <p:spPr>
          <a:xfrm>
            <a:off x="9019307" y="1050967"/>
            <a:ext cx="2920589" cy="4924424"/>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4, t</a:t>
            </a:r>
            <a:r>
              <a:rPr lang="fr-FR" sz="2400" baseline="-25000" dirty="0">
                <a:ea typeface="Times New Roman" panose="02020603050405020304" pitchFamily="18" charset="0"/>
              </a:rPr>
              <a:t>4</a:t>
            </a:r>
          </a:p>
          <a:p>
            <a:pPr algn="ctr"/>
            <a:endParaRPr lang="fr-FR" sz="2400" dirty="0">
              <a:ea typeface="Times New Roman" panose="02020603050405020304" pitchFamily="18" charset="0"/>
            </a:endParaRPr>
          </a:p>
          <a:p>
            <a:pPr algn="ctr"/>
            <a:endParaRPr lang="fr-FR" sz="2400" dirty="0">
              <a:effectLst/>
              <a:ea typeface="Times New Roman" panose="02020603050405020304" pitchFamily="18" charset="0"/>
            </a:endParaRPr>
          </a:p>
          <a:p>
            <a:pPr algn="ctr"/>
            <a:r>
              <a:rPr lang="fr-FR" sz="2200" dirty="0"/>
              <a:t>MEDIATISER LES RELATIONS ENTRE L’ERIH ET LES INSTITUTIONS EXTERNES A L’UNIVERSITE</a:t>
            </a:r>
          </a:p>
          <a:p>
            <a:pPr algn="just"/>
            <a:endParaRPr lang="fr-FR" sz="2400" dirty="0">
              <a:effectLst/>
              <a:ea typeface="Times New Roman" panose="02020603050405020304" pitchFamily="18" charset="0"/>
            </a:endParaRPr>
          </a:p>
          <a:p>
            <a:pPr algn="just"/>
            <a:endParaRPr lang="fr-FR" sz="2400" dirty="0">
              <a:effectLst/>
              <a:ea typeface="Times New Roman" panose="02020603050405020304" pitchFamily="18" charset="0"/>
            </a:endParaRPr>
          </a:p>
          <a:p>
            <a:pPr algn="just"/>
            <a:endParaRPr lang="fr-FR" sz="2400" dirty="0">
              <a:effectLst/>
              <a:ea typeface="Times New Roman" panose="02020603050405020304" pitchFamily="18" charset="0"/>
            </a:endParaRPr>
          </a:p>
        </p:txBody>
      </p:sp>
      <p:sp>
        <p:nvSpPr>
          <p:cNvPr id="9" name="ZoneTexte 8">
            <a:extLst>
              <a:ext uri="{FF2B5EF4-FFF2-40B4-BE49-F238E27FC236}">
                <a16:creationId xmlns:a16="http://schemas.microsoft.com/office/drawing/2014/main" id="{3FC58303-CF0A-F94A-950C-719D3F522518}"/>
              </a:ext>
            </a:extLst>
          </p:cNvPr>
          <p:cNvSpPr txBox="1"/>
          <p:nvPr/>
        </p:nvSpPr>
        <p:spPr>
          <a:xfrm>
            <a:off x="6095999" y="1050967"/>
            <a:ext cx="2923309" cy="4924425"/>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3, t</a:t>
            </a:r>
            <a:r>
              <a:rPr lang="fr-FR" sz="2400" baseline="-25000" dirty="0">
                <a:effectLst/>
                <a:ea typeface="Times New Roman" panose="02020603050405020304" pitchFamily="18" charset="0"/>
              </a:rPr>
              <a:t>3</a:t>
            </a:r>
          </a:p>
          <a:p>
            <a:pPr algn="ctr"/>
            <a:endParaRPr lang="fr-FR" sz="2400" dirty="0">
              <a:effectLst/>
              <a:ea typeface="Times New Roman" panose="02020603050405020304" pitchFamily="18" charset="0"/>
            </a:endParaRPr>
          </a:p>
          <a:p>
            <a:pPr algn="ctr"/>
            <a:endParaRPr lang="fr-FR" sz="2400" dirty="0">
              <a:effectLst/>
              <a:ea typeface="Times New Roman" panose="02020603050405020304" pitchFamily="18" charset="0"/>
            </a:endParaRPr>
          </a:p>
          <a:p>
            <a:pPr algn="ctr"/>
            <a:r>
              <a:rPr lang="fr-FR" sz="2200" dirty="0"/>
              <a:t>METTRE EN OEUVRE LES ACTIONS NECESSAIRES POUR RESPECTER LE PAEH ET RECHERCHER DES RESSOURCES POUR REPONDRE AUX AUTRES BESOINS DE L’ERIH</a:t>
            </a:r>
          </a:p>
        </p:txBody>
      </p:sp>
    </p:spTree>
    <p:extLst>
      <p:ext uri="{BB962C8B-B14F-4D97-AF65-F5344CB8AC3E}">
        <p14:creationId xmlns:p14="http://schemas.microsoft.com/office/powerpoint/2010/main" val="34072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13</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21A47240-80AC-3ACB-B1A6-07D4EBD3E8C4}"/>
              </a:ext>
            </a:extLst>
          </p:cNvPr>
          <p:cNvSpPr txBox="1"/>
          <p:nvPr/>
        </p:nvSpPr>
        <p:spPr>
          <a:xfrm>
            <a:off x="0" y="1050967"/>
            <a:ext cx="2923309" cy="4924424"/>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1, t</a:t>
            </a:r>
            <a:r>
              <a:rPr lang="fr-FR" sz="2400" baseline="-25000" dirty="0">
                <a:ea typeface="Times New Roman" panose="02020603050405020304" pitchFamily="18" charset="0"/>
              </a:rPr>
              <a:t>1</a:t>
            </a:r>
          </a:p>
          <a:p>
            <a:pPr algn="ctr"/>
            <a:endParaRPr lang="fr-FR" sz="2400" dirty="0">
              <a:ea typeface="Times New Roman" panose="02020603050405020304" pitchFamily="18" charset="0"/>
            </a:endParaRPr>
          </a:p>
          <a:p>
            <a:pPr algn="ctr"/>
            <a:endParaRPr lang="fr-FR" sz="2400" dirty="0">
              <a:ea typeface="Times New Roman" panose="02020603050405020304" pitchFamily="18" charset="0"/>
            </a:endParaRPr>
          </a:p>
          <a:p>
            <a:pPr algn="ctr"/>
            <a:r>
              <a:rPr lang="fr-FR" sz="2200" dirty="0"/>
              <a:t>S’ENTRETENIR AVEC L’ERIH POUR IDENTIFIER SES BESOINS</a:t>
            </a:r>
          </a:p>
          <a:p>
            <a:pPr algn="ctr"/>
            <a:endParaRPr lang="fr-FR" sz="2400" dirty="0"/>
          </a:p>
          <a:p>
            <a:pPr algn="ctr"/>
            <a:endParaRPr lang="fr-FR" sz="2400" dirty="0"/>
          </a:p>
          <a:p>
            <a:pPr algn="ctr"/>
            <a:endParaRPr lang="fr-FR" sz="2400" dirty="0"/>
          </a:p>
          <a:p>
            <a:pPr algn="ctr"/>
            <a:endParaRPr lang="fr-FR" sz="2400" dirty="0"/>
          </a:p>
          <a:p>
            <a:pPr algn="ctr"/>
            <a:endParaRPr lang="fr-FR" sz="2400" dirty="0"/>
          </a:p>
        </p:txBody>
      </p:sp>
      <p:graphicFrame>
        <p:nvGraphicFramePr>
          <p:cNvPr id="10" name="Tableau 9">
            <a:extLst>
              <a:ext uri="{FF2B5EF4-FFF2-40B4-BE49-F238E27FC236}">
                <a16:creationId xmlns:a16="http://schemas.microsoft.com/office/drawing/2014/main" id="{FD4B66F2-4CF5-28A5-2EFA-DC591C5CF38B}"/>
              </a:ext>
            </a:extLst>
          </p:cNvPr>
          <p:cNvGraphicFramePr>
            <a:graphicFrameLocks noGrp="1"/>
          </p:cNvGraphicFramePr>
          <p:nvPr/>
        </p:nvGraphicFramePr>
        <p:xfrm>
          <a:off x="2987104" y="1201103"/>
          <a:ext cx="8706362" cy="4455795"/>
        </p:xfrm>
        <a:graphic>
          <a:graphicData uri="http://schemas.openxmlformats.org/drawingml/2006/table">
            <a:tbl>
              <a:tblPr>
                <a:tableStyleId>{5C22544A-7EE6-4342-B048-85BDC9FD1C3A}</a:tableStyleId>
              </a:tblPr>
              <a:tblGrid>
                <a:gridCol w="8706362">
                  <a:extLst>
                    <a:ext uri="{9D8B030D-6E8A-4147-A177-3AD203B41FA5}">
                      <a16:colId xmlns:a16="http://schemas.microsoft.com/office/drawing/2014/main" val="2518662169"/>
                    </a:ext>
                  </a:extLst>
                </a:gridCol>
              </a:tblGrid>
              <a:tr h="2413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1" u="none" strike="noStrike" dirty="0">
                          <a:effectLst/>
                        </a:rPr>
                        <a:t>Techniques</a:t>
                      </a:r>
                      <a:endParaRPr lang="fr-F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665437"/>
                  </a:ext>
                </a:extLst>
              </a:tr>
              <a:tr h="2413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1</a:t>
                      </a:r>
                      <a:r>
                        <a:rPr lang="fr-FR" sz="2400" u="none" strike="noStrike" dirty="0">
                          <a:effectLst/>
                        </a:rPr>
                        <a:t> : « Écouter l’étudiant parler de lui lorsqu’il arrive à l’Université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38465761"/>
                  </a:ext>
                </a:extLst>
              </a:tr>
              <a:tr h="241300">
                <a:tc>
                  <a:txBody>
                    <a:bodyPr/>
                    <a:lstStyle/>
                    <a:p>
                      <a:pPr algn="just" fontAlgn="ctr"/>
                      <a:r>
                        <a:rPr lang="fr-FR" sz="2400" u="none" strike="noStrike" dirty="0">
                          <a:effectLst/>
                        </a:rPr>
                        <a:t>T</a:t>
                      </a:r>
                      <a:r>
                        <a:rPr lang="fr-FR" sz="2400" u="none" strike="noStrike" baseline="-25000" dirty="0">
                          <a:effectLst/>
                        </a:rPr>
                        <a:t>2</a:t>
                      </a:r>
                      <a:r>
                        <a:rPr lang="fr-FR" sz="2400" u="none" strike="noStrike" dirty="0">
                          <a:effectLst/>
                        </a:rPr>
                        <a:t> : « Questionner l’étudiant sur sa scolarité passée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67558858"/>
                  </a:ext>
                </a:extLst>
              </a:tr>
              <a:tr h="241300">
                <a:tc>
                  <a:txBody>
                    <a:bodyPr/>
                    <a:lstStyle/>
                    <a:p>
                      <a:pPr algn="just" fontAlgn="ctr"/>
                      <a:r>
                        <a:rPr lang="fr-FR" sz="2400" u="none" strike="noStrike" dirty="0">
                          <a:effectLst/>
                        </a:rPr>
                        <a:t>T</a:t>
                      </a:r>
                      <a:r>
                        <a:rPr lang="fr-FR" sz="2400" u="none" strike="noStrike" baseline="-25000" dirty="0">
                          <a:effectLst/>
                        </a:rPr>
                        <a:t>3</a:t>
                      </a:r>
                      <a:r>
                        <a:rPr lang="fr-FR" sz="2400" u="none" strike="noStrike" dirty="0">
                          <a:effectLst/>
                        </a:rPr>
                        <a:t> : « Faire parler l’ERIH pour savoir ce dont il estime avoir besoin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15337014"/>
                  </a:ext>
                </a:extLst>
              </a:tr>
              <a:tr h="457200">
                <a:tc>
                  <a:txBody>
                    <a:bodyPr/>
                    <a:lstStyle/>
                    <a:p>
                      <a:pPr algn="just" fontAlgn="ctr"/>
                      <a:r>
                        <a:rPr lang="fr-FR" sz="2400" u="none" strike="noStrike" dirty="0">
                          <a:effectLst/>
                        </a:rPr>
                        <a:t>T</a:t>
                      </a:r>
                      <a:r>
                        <a:rPr lang="fr-FR" sz="2400" u="none" strike="noStrike" baseline="-25000" dirty="0">
                          <a:effectLst/>
                        </a:rPr>
                        <a:t>4</a:t>
                      </a:r>
                      <a:r>
                        <a:rPr lang="fr-FR" sz="2400" u="none" strike="noStrike" dirty="0">
                          <a:effectLst/>
                        </a:rPr>
                        <a:t> : « Proposer à l’ERIH des actions à mettre en œuvre pour son cursus en se référant aux aménagements définis par l’Université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06538024"/>
                  </a:ext>
                </a:extLst>
              </a:tr>
              <a:tr h="241300">
                <a:tc>
                  <a:txBody>
                    <a:bodyPr/>
                    <a:lstStyle/>
                    <a:p>
                      <a:pPr algn="just" fontAlgn="ctr"/>
                      <a:r>
                        <a:rPr lang="fr-FR" sz="2400" u="none" strike="noStrike" dirty="0">
                          <a:effectLst/>
                        </a:rPr>
                        <a:t>T</a:t>
                      </a:r>
                      <a:r>
                        <a:rPr lang="fr-FR" sz="2400" u="none" strike="noStrike" baseline="-25000" dirty="0">
                          <a:effectLst/>
                        </a:rPr>
                        <a:t>5</a:t>
                      </a:r>
                      <a:r>
                        <a:rPr lang="fr-FR" sz="2400" u="none" strike="noStrike" dirty="0">
                          <a:effectLst/>
                        </a:rPr>
                        <a:t> : « Contacter régulièrement l’étudiant s’il ne le fait pas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25634096"/>
                  </a:ext>
                </a:extLst>
              </a:tr>
              <a:tr h="254000">
                <a:tc>
                  <a:txBody>
                    <a:bodyPr/>
                    <a:lstStyle/>
                    <a:p>
                      <a:pPr algn="just" fontAlgn="ctr"/>
                      <a:r>
                        <a:rPr lang="fr-FR" sz="2400" u="none" strike="noStrike" dirty="0">
                          <a:effectLst/>
                        </a:rPr>
                        <a:t>T</a:t>
                      </a:r>
                      <a:r>
                        <a:rPr lang="fr-FR" sz="2400" u="none" strike="noStrike" baseline="-25000" dirty="0">
                          <a:effectLst/>
                        </a:rPr>
                        <a:t>6</a:t>
                      </a:r>
                      <a:r>
                        <a:rPr lang="fr-FR" sz="2400" u="none" strike="noStrike" dirty="0">
                          <a:effectLst/>
                        </a:rPr>
                        <a:t> : « Organiser régulièrement des entretiens avec l’ERIH pour faire le point sur sa situation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21427301"/>
                  </a:ext>
                </a:extLst>
              </a:tr>
            </a:tbl>
          </a:graphicData>
        </a:graphic>
      </p:graphicFrame>
    </p:spTree>
    <p:extLst>
      <p:ext uri="{BB962C8B-B14F-4D97-AF65-F5344CB8AC3E}">
        <p14:creationId xmlns:p14="http://schemas.microsoft.com/office/powerpoint/2010/main" val="250659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14</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7" name="ZoneTexte 6">
            <a:extLst>
              <a:ext uri="{FF2B5EF4-FFF2-40B4-BE49-F238E27FC236}">
                <a16:creationId xmlns:a16="http://schemas.microsoft.com/office/drawing/2014/main" id="{BC16E0BB-B37F-9A69-8859-3D770C71D732}"/>
              </a:ext>
            </a:extLst>
          </p:cNvPr>
          <p:cNvSpPr txBox="1"/>
          <p:nvPr/>
        </p:nvSpPr>
        <p:spPr>
          <a:xfrm>
            <a:off x="0" y="1050967"/>
            <a:ext cx="2923308" cy="4924425"/>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2, t</a:t>
            </a:r>
            <a:r>
              <a:rPr lang="fr-FR" sz="2400" baseline="-25000" dirty="0">
                <a:effectLst/>
                <a:ea typeface="Times New Roman" panose="02020603050405020304" pitchFamily="18" charset="0"/>
              </a:rPr>
              <a:t>2</a:t>
            </a:r>
          </a:p>
          <a:p>
            <a:pPr algn="ctr"/>
            <a:endParaRPr lang="fr-FR" sz="2400" dirty="0">
              <a:effectLst/>
              <a:ea typeface="Times New Roman" panose="02020603050405020304" pitchFamily="18" charset="0"/>
            </a:endParaRPr>
          </a:p>
          <a:p>
            <a:pPr algn="ctr"/>
            <a:endParaRPr lang="fr-FR" sz="2400" dirty="0">
              <a:effectLst/>
              <a:ea typeface="Times New Roman" panose="02020603050405020304" pitchFamily="18" charset="0"/>
            </a:endParaRPr>
          </a:p>
          <a:p>
            <a:pPr algn="ctr"/>
            <a:r>
              <a:rPr lang="fr-FR" sz="2200" dirty="0"/>
              <a:t>ÉCHANGER AVEC LES ACTEURS DE LA SCOLARISATION DE L’ERIH POUR DEFINIR LE PAEH</a:t>
            </a:r>
          </a:p>
          <a:p>
            <a:pPr algn="ctr"/>
            <a:endParaRPr lang="fr-FR" sz="2400" dirty="0"/>
          </a:p>
          <a:p>
            <a:pPr algn="ctr"/>
            <a:endParaRPr lang="fr-FR" sz="2400" dirty="0"/>
          </a:p>
          <a:p>
            <a:pPr algn="ctr"/>
            <a:endParaRPr lang="fr-FR" sz="2400" dirty="0"/>
          </a:p>
          <a:p>
            <a:pPr algn="ctr"/>
            <a:endParaRPr lang="fr-FR" sz="2400" dirty="0"/>
          </a:p>
        </p:txBody>
      </p:sp>
      <p:graphicFrame>
        <p:nvGraphicFramePr>
          <p:cNvPr id="10" name="Tableau 9">
            <a:extLst>
              <a:ext uri="{FF2B5EF4-FFF2-40B4-BE49-F238E27FC236}">
                <a16:creationId xmlns:a16="http://schemas.microsoft.com/office/drawing/2014/main" id="{9500D0AE-B132-FEF8-FC2F-0787C576B877}"/>
              </a:ext>
            </a:extLst>
          </p:cNvPr>
          <p:cNvGraphicFramePr>
            <a:graphicFrameLocks noGrp="1"/>
          </p:cNvGraphicFramePr>
          <p:nvPr>
            <p:extLst>
              <p:ext uri="{D42A27DB-BD31-4B8C-83A1-F6EECF244321}">
                <p14:modId xmlns:p14="http://schemas.microsoft.com/office/powerpoint/2010/main" val="1931080551"/>
              </p:ext>
            </p:extLst>
          </p:nvPr>
        </p:nvGraphicFramePr>
        <p:xfrm>
          <a:off x="2987102" y="844868"/>
          <a:ext cx="8706363" cy="5168265"/>
        </p:xfrm>
        <a:graphic>
          <a:graphicData uri="http://schemas.openxmlformats.org/drawingml/2006/table">
            <a:tbl>
              <a:tblPr>
                <a:tableStyleId>{5C22544A-7EE6-4342-B048-85BDC9FD1C3A}</a:tableStyleId>
              </a:tblPr>
              <a:tblGrid>
                <a:gridCol w="8706363">
                  <a:extLst>
                    <a:ext uri="{9D8B030D-6E8A-4147-A177-3AD203B41FA5}">
                      <a16:colId xmlns:a16="http://schemas.microsoft.com/office/drawing/2014/main" val="2543542973"/>
                    </a:ext>
                  </a:extLst>
                </a:gridCol>
              </a:tblGrid>
              <a:tr h="3358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1" u="none" strike="noStrike" dirty="0">
                          <a:effectLst/>
                        </a:rPr>
                        <a:t>Techniques</a:t>
                      </a:r>
                      <a:endParaRPr lang="fr-F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7856358"/>
                  </a:ext>
                </a:extLst>
              </a:tr>
              <a:tr h="8890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1</a:t>
                      </a:r>
                      <a:r>
                        <a:rPr lang="fr-FR" sz="2400" u="none" strike="noStrike" dirty="0">
                          <a:effectLst/>
                        </a:rPr>
                        <a:t> : « Diffuser la Demande d’Accompagnement (DA) au médecin pour vérifier si la pathologie justifie les préconisations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74552754"/>
                  </a:ext>
                </a:extLst>
              </a:tr>
              <a:tr h="4572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2</a:t>
                      </a:r>
                      <a:r>
                        <a:rPr lang="fr-FR" sz="2400" u="none" strike="noStrike" dirty="0">
                          <a:effectLst/>
                        </a:rPr>
                        <a:t> : « Diffuser les préconisations du médecin aux autres acteurs de la scolarisation de l’ERIH pour évaluer sa pertinence.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40317372"/>
                  </a:ext>
                </a:extLst>
              </a:tr>
              <a:tr h="4572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3</a:t>
                      </a:r>
                      <a:r>
                        <a:rPr lang="fr-FR" sz="2400" u="none" strike="noStrike" dirty="0">
                          <a:effectLst/>
                        </a:rPr>
                        <a:t> : « Négocier l’aménagement du cursus scolaire pour définir le PAEH, et, si besoin, animer des équipes plurielles pour définir les compensations dont pourra bénéficier l’ERIH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35128074"/>
                  </a:ext>
                </a:extLst>
              </a:tr>
              <a:tr h="2540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4</a:t>
                      </a:r>
                      <a:r>
                        <a:rPr lang="fr-FR" sz="2400" u="none" strike="noStrike" dirty="0">
                          <a:effectLst/>
                        </a:rPr>
                        <a:t> : « Faire valider le PAEH auprès de la Présidence de l’Université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92204962"/>
                  </a:ext>
                </a:extLst>
              </a:tr>
            </a:tbl>
          </a:graphicData>
        </a:graphic>
      </p:graphicFrame>
    </p:spTree>
    <p:extLst>
      <p:ext uri="{BB962C8B-B14F-4D97-AF65-F5344CB8AC3E}">
        <p14:creationId xmlns:p14="http://schemas.microsoft.com/office/powerpoint/2010/main" val="23915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15</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9" name="ZoneTexte 8">
            <a:extLst>
              <a:ext uri="{FF2B5EF4-FFF2-40B4-BE49-F238E27FC236}">
                <a16:creationId xmlns:a16="http://schemas.microsoft.com/office/drawing/2014/main" id="{3FC58303-CF0A-F94A-950C-719D3F522518}"/>
              </a:ext>
            </a:extLst>
          </p:cNvPr>
          <p:cNvSpPr txBox="1"/>
          <p:nvPr/>
        </p:nvSpPr>
        <p:spPr>
          <a:xfrm>
            <a:off x="0" y="1050967"/>
            <a:ext cx="2923309" cy="4924425"/>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3, t</a:t>
            </a:r>
            <a:r>
              <a:rPr lang="fr-FR" sz="2400" baseline="-25000" dirty="0">
                <a:effectLst/>
                <a:ea typeface="Times New Roman" panose="02020603050405020304" pitchFamily="18" charset="0"/>
              </a:rPr>
              <a:t>3</a:t>
            </a:r>
          </a:p>
          <a:p>
            <a:pPr algn="ctr"/>
            <a:endParaRPr lang="fr-FR" sz="2400" dirty="0">
              <a:effectLst/>
              <a:ea typeface="Times New Roman" panose="02020603050405020304" pitchFamily="18" charset="0"/>
            </a:endParaRPr>
          </a:p>
          <a:p>
            <a:pPr algn="ctr"/>
            <a:r>
              <a:rPr lang="fr-FR" sz="2200" dirty="0"/>
              <a:t>METTRE EN OEUVRE LES ACTIONS NECESSAIRES POUR RESPECTER LE PAEH ET RECHERCHER DES RESSOURCES POUR REPONDRE AUX AUTRES BESOINS DE L’ERIH</a:t>
            </a:r>
          </a:p>
        </p:txBody>
      </p:sp>
      <p:graphicFrame>
        <p:nvGraphicFramePr>
          <p:cNvPr id="10" name="Tableau 9">
            <a:extLst>
              <a:ext uri="{FF2B5EF4-FFF2-40B4-BE49-F238E27FC236}">
                <a16:creationId xmlns:a16="http://schemas.microsoft.com/office/drawing/2014/main" id="{82842231-AE4F-2D22-6D1B-824BE9D98C5A}"/>
              </a:ext>
            </a:extLst>
          </p:cNvPr>
          <p:cNvGraphicFramePr>
            <a:graphicFrameLocks noGrp="1"/>
          </p:cNvGraphicFramePr>
          <p:nvPr/>
        </p:nvGraphicFramePr>
        <p:xfrm>
          <a:off x="2987104" y="986790"/>
          <a:ext cx="8706362" cy="4884420"/>
        </p:xfrm>
        <a:graphic>
          <a:graphicData uri="http://schemas.openxmlformats.org/drawingml/2006/table">
            <a:tbl>
              <a:tblPr>
                <a:tableStyleId>{5C22544A-7EE6-4342-B048-85BDC9FD1C3A}</a:tableStyleId>
              </a:tblPr>
              <a:tblGrid>
                <a:gridCol w="8706362">
                  <a:extLst>
                    <a:ext uri="{9D8B030D-6E8A-4147-A177-3AD203B41FA5}">
                      <a16:colId xmlns:a16="http://schemas.microsoft.com/office/drawing/2014/main" val="3528406648"/>
                    </a:ext>
                  </a:extLst>
                </a:gridCol>
              </a:tblGrid>
              <a:tr h="4572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1" u="none" strike="noStrike" dirty="0">
                          <a:effectLst/>
                        </a:rPr>
                        <a:t>Techniques</a:t>
                      </a:r>
                      <a:endParaRPr lang="fr-F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5845334"/>
                  </a:ext>
                </a:extLst>
              </a:tr>
              <a:tr h="4572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1</a:t>
                      </a:r>
                      <a:r>
                        <a:rPr lang="fr-FR" sz="2400" u="none" strike="noStrike" dirty="0">
                          <a:effectLst/>
                        </a:rPr>
                        <a:t> : « Faire adapter les supports pédagogiques aux besoins de l’ERIH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16368758"/>
                  </a:ext>
                </a:extLst>
              </a:tr>
              <a:tr h="6731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2</a:t>
                      </a:r>
                      <a:r>
                        <a:rPr lang="fr-FR" sz="2400" u="none" strike="noStrike" dirty="0">
                          <a:effectLst/>
                        </a:rPr>
                        <a:t> : « Mettre à disposition des ressources, humaines et matérielles, pour aider l’ERIH durant son cursus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98503442"/>
                  </a:ext>
                </a:extLst>
              </a:tr>
              <a:tr h="6731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3</a:t>
                      </a:r>
                      <a:r>
                        <a:rPr lang="fr-FR" sz="2400" u="none" strike="noStrike" dirty="0">
                          <a:effectLst/>
                        </a:rPr>
                        <a:t> : « Veiller à ce que l’arrêté signé par la présidence de l’Université soit mis en œuvre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30162090"/>
                  </a:ext>
                </a:extLst>
              </a:tr>
              <a:tr h="2540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4</a:t>
                      </a:r>
                      <a:r>
                        <a:rPr lang="fr-FR" sz="2400" u="none" strike="noStrike" dirty="0">
                          <a:effectLst/>
                        </a:rPr>
                        <a:t> : « Orienter l’ERIH vers les services de l’Université pour répondre à ses demandes »</a:t>
                      </a:r>
                      <a:endParaRPr lang="fr-FR"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79427364"/>
                  </a:ext>
                </a:extLst>
              </a:tr>
            </a:tbl>
          </a:graphicData>
        </a:graphic>
      </p:graphicFrame>
    </p:spTree>
    <p:extLst>
      <p:ext uri="{BB962C8B-B14F-4D97-AF65-F5344CB8AC3E}">
        <p14:creationId xmlns:p14="http://schemas.microsoft.com/office/powerpoint/2010/main" val="53182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16</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8" name="ZoneTexte 7">
            <a:extLst>
              <a:ext uri="{FF2B5EF4-FFF2-40B4-BE49-F238E27FC236}">
                <a16:creationId xmlns:a16="http://schemas.microsoft.com/office/drawing/2014/main" id="{7C0070E4-FEC7-B14A-617B-C41961E44511}"/>
              </a:ext>
            </a:extLst>
          </p:cNvPr>
          <p:cNvSpPr txBox="1"/>
          <p:nvPr/>
        </p:nvSpPr>
        <p:spPr>
          <a:xfrm>
            <a:off x="0" y="1050967"/>
            <a:ext cx="2920589" cy="4924424"/>
          </a:xfrm>
          <a:prstGeom prst="rect">
            <a:avLst/>
          </a:prstGeom>
          <a:noFill/>
          <a:ln w="28575">
            <a:solidFill>
              <a:schemeClr val="tx1"/>
            </a:solidFill>
          </a:ln>
        </p:spPr>
        <p:txBody>
          <a:bodyPr wrap="square">
            <a:no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4, t</a:t>
            </a:r>
            <a:r>
              <a:rPr lang="fr-FR" sz="2400" baseline="-25000" dirty="0">
                <a:ea typeface="Times New Roman" panose="02020603050405020304" pitchFamily="18" charset="0"/>
              </a:rPr>
              <a:t>4</a:t>
            </a:r>
          </a:p>
          <a:p>
            <a:pPr algn="ctr"/>
            <a:endParaRPr lang="fr-FR" sz="2400" dirty="0">
              <a:ea typeface="Times New Roman" panose="02020603050405020304" pitchFamily="18" charset="0"/>
            </a:endParaRPr>
          </a:p>
          <a:p>
            <a:pPr algn="ctr"/>
            <a:endParaRPr lang="fr-FR" sz="2400" dirty="0">
              <a:effectLst/>
              <a:ea typeface="Times New Roman" panose="02020603050405020304" pitchFamily="18" charset="0"/>
            </a:endParaRPr>
          </a:p>
          <a:p>
            <a:pPr algn="ctr"/>
            <a:r>
              <a:rPr lang="fr-FR" sz="2200" dirty="0"/>
              <a:t>MEDIATISER LES RELATIONS ENTRE L’ERIH ET LES INSTITUTIONS EXTERNES A L’UNIVERSITE</a:t>
            </a:r>
          </a:p>
          <a:p>
            <a:pPr algn="just"/>
            <a:endParaRPr lang="fr-FR" sz="2400" dirty="0">
              <a:effectLst/>
              <a:ea typeface="Times New Roman" panose="02020603050405020304" pitchFamily="18" charset="0"/>
            </a:endParaRPr>
          </a:p>
          <a:p>
            <a:pPr algn="just"/>
            <a:endParaRPr lang="fr-FR" sz="2400" dirty="0">
              <a:effectLst/>
              <a:ea typeface="Times New Roman" panose="02020603050405020304" pitchFamily="18" charset="0"/>
            </a:endParaRPr>
          </a:p>
          <a:p>
            <a:pPr algn="just"/>
            <a:endParaRPr lang="fr-FR" sz="2400" dirty="0">
              <a:effectLst/>
              <a:ea typeface="Times New Roman" panose="02020603050405020304" pitchFamily="18" charset="0"/>
            </a:endParaRPr>
          </a:p>
        </p:txBody>
      </p:sp>
      <p:graphicFrame>
        <p:nvGraphicFramePr>
          <p:cNvPr id="10" name="Tableau 9">
            <a:extLst>
              <a:ext uri="{FF2B5EF4-FFF2-40B4-BE49-F238E27FC236}">
                <a16:creationId xmlns:a16="http://schemas.microsoft.com/office/drawing/2014/main" id="{BEAD14AA-400D-6E6D-8266-3447BA3E7A43}"/>
              </a:ext>
            </a:extLst>
          </p:cNvPr>
          <p:cNvGraphicFramePr>
            <a:graphicFrameLocks noGrp="1"/>
          </p:cNvGraphicFramePr>
          <p:nvPr/>
        </p:nvGraphicFramePr>
        <p:xfrm>
          <a:off x="2984384" y="1540193"/>
          <a:ext cx="8709082" cy="3777615"/>
        </p:xfrm>
        <a:graphic>
          <a:graphicData uri="http://schemas.openxmlformats.org/drawingml/2006/table">
            <a:tbl>
              <a:tblPr>
                <a:tableStyleId>{5C22544A-7EE6-4342-B048-85BDC9FD1C3A}</a:tableStyleId>
              </a:tblPr>
              <a:tblGrid>
                <a:gridCol w="8709082">
                  <a:extLst>
                    <a:ext uri="{9D8B030D-6E8A-4147-A177-3AD203B41FA5}">
                      <a16:colId xmlns:a16="http://schemas.microsoft.com/office/drawing/2014/main" val="2701533499"/>
                    </a:ext>
                  </a:extLst>
                </a:gridCol>
              </a:tblGrid>
              <a:tr h="4572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1" u="none" strike="noStrike" dirty="0">
                          <a:effectLst/>
                        </a:rPr>
                        <a:t>Techniques</a:t>
                      </a:r>
                      <a:endParaRPr lang="fr-F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9870924"/>
                  </a:ext>
                </a:extLst>
              </a:tr>
              <a:tr h="4572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1</a:t>
                      </a:r>
                      <a:r>
                        <a:rPr lang="fr-FR" sz="2400" u="none" strike="noStrike" dirty="0">
                          <a:effectLst/>
                        </a:rPr>
                        <a:t> : « Demander à l’ERIH s’il a effectué ses demandes de prestations sociales »</a:t>
                      </a:r>
                    </a:p>
                  </a:txBody>
                  <a:tcPr marL="9525" marR="9525" marT="9525" marB="0" anchor="ctr"/>
                </a:tc>
                <a:extLst>
                  <a:ext uri="{0D108BD9-81ED-4DB2-BD59-A6C34878D82A}">
                    <a16:rowId xmlns:a16="http://schemas.microsoft.com/office/drawing/2014/main" val="50409695"/>
                  </a:ext>
                </a:extLst>
              </a:tr>
              <a:tr h="6731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2</a:t>
                      </a:r>
                      <a:r>
                        <a:rPr lang="fr-FR" sz="2400" u="none" strike="noStrike" dirty="0">
                          <a:effectLst/>
                        </a:rPr>
                        <a:t> : « Aider l’ERIH à effectuer ses demandes de prestations sociales auprès des organismes institutionnels »</a:t>
                      </a:r>
                    </a:p>
                  </a:txBody>
                  <a:tcPr marL="9525" marR="9525" marT="9525" marB="0" anchor="ctr"/>
                </a:tc>
                <a:extLst>
                  <a:ext uri="{0D108BD9-81ED-4DB2-BD59-A6C34878D82A}">
                    <a16:rowId xmlns:a16="http://schemas.microsoft.com/office/drawing/2014/main" val="2845184207"/>
                  </a:ext>
                </a:extLst>
              </a:tr>
              <a:tr h="254000">
                <a:tc>
                  <a:txBody>
                    <a:bodyPr/>
                    <a:lstStyle/>
                    <a:p>
                      <a:pPr algn="just" fontAlgn="ctr"/>
                      <a:endParaRPr lang="fr-FR" sz="2400" u="none" strike="noStrike" dirty="0">
                        <a:effectLst/>
                      </a:endParaRPr>
                    </a:p>
                    <a:p>
                      <a:pPr algn="just" fontAlgn="ctr"/>
                      <a:r>
                        <a:rPr lang="fr-FR" sz="2400" u="none" strike="noStrike" dirty="0">
                          <a:effectLst/>
                        </a:rPr>
                        <a:t>T</a:t>
                      </a:r>
                      <a:r>
                        <a:rPr lang="fr-FR" sz="2400" u="none" strike="noStrike" baseline="-25000" dirty="0">
                          <a:effectLst/>
                        </a:rPr>
                        <a:t>3</a:t>
                      </a:r>
                      <a:r>
                        <a:rPr lang="fr-FR" sz="2400" u="none" strike="noStrike" dirty="0">
                          <a:effectLst/>
                        </a:rPr>
                        <a:t> : « Contacter les acteurs extérieurs en charge du suivi de l’ERIH »</a:t>
                      </a:r>
                    </a:p>
                  </a:txBody>
                  <a:tcPr marL="9525" marR="9525" marT="9525" marB="0" anchor="ctr"/>
                </a:tc>
                <a:extLst>
                  <a:ext uri="{0D108BD9-81ED-4DB2-BD59-A6C34878D82A}">
                    <a16:rowId xmlns:a16="http://schemas.microsoft.com/office/drawing/2014/main" val="1352716568"/>
                  </a:ext>
                </a:extLst>
              </a:tr>
            </a:tbl>
          </a:graphicData>
        </a:graphic>
      </p:graphicFrame>
    </p:spTree>
    <p:extLst>
      <p:ext uri="{BB962C8B-B14F-4D97-AF65-F5344CB8AC3E}">
        <p14:creationId xmlns:p14="http://schemas.microsoft.com/office/powerpoint/2010/main" val="245106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17</a:t>
            </a:fld>
            <a:endParaRPr lang="en-US" dirty="0"/>
          </a:p>
        </p:txBody>
      </p:sp>
      <p:graphicFrame>
        <p:nvGraphicFramePr>
          <p:cNvPr id="2" name="Tableau 1">
            <a:extLst>
              <a:ext uri="{FF2B5EF4-FFF2-40B4-BE49-F238E27FC236}">
                <a16:creationId xmlns:a16="http://schemas.microsoft.com/office/drawing/2014/main" id="{875333D2-D686-D140-C38D-C517F5C476FC}"/>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Les tâches du CAA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21A47240-80AC-3ACB-B1A6-07D4EBD3E8C4}"/>
              </a:ext>
            </a:extLst>
          </p:cNvPr>
          <p:cNvSpPr txBox="1"/>
          <p:nvPr/>
        </p:nvSpPr>
        <p:spPr>
          <a:xfrm>
            <a:off x="249381" y="1050967"/>
            <a:ext cx="2923309" cy="461665"/>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1, t</a:t>
            </a:r>
            <a:r>
              <a:rPr lang="fr-FR" sz="2400" baseline="-25000" dirty="0">
                <a:ea typeface="Times New Roman" panose="02020603050405020304" pitchFamily="18" charset="0"/>
              </a:rPr>
              <a:t>1</a:t>
            </a:r>
          </a:p>
        </p:txBody>
      </p:sp>
      <p:sp>
        <p:nvSpPr>
          <p:cNvPr id="7" name="ZoneTexte 6">
            <a:extLst>
              <a:ext uri="{FF2B5EF4-FFF2-40B4-BE49-F238E27FC236}">
                <a16:creationId xmlns:a16="http://schemas.microsoft.com/office/drawing/2014/main" id="{BC16E0BB-B37F-9A69-8859-3D770C71D732}"/>
              </a:ext>
            </a:extLst>
          </p:cNvPr>
          <p:cNvSpPr txBox="1"/>
          <p:nvPr/>
        </p:nvSpPr>
        <p:spPr>
          <a:xfrm>
            <a:off x="3172691" y="1050967"/>
            <a:ext cx="2923308" cy="461665"/>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2, t</a:t>
            </a:r>
            <a:r>
              <a:rPr lang="fr-FR" sz="2400" baseline="-25000" dirty="0">
                <a:effectLst/>
                <a:ea typeface="Times New Roman" panose="02020603050405020304" pitchFamily="18" charset="0"/>
              </a:rPr>
              <a:t>2</a:t>
            </a:r>
            <a:endParaRPr lang="fr-FR" sz="2400" dirty="0"/>
          </a:p>
        </p:txBody>
      </p:sp>
      <p:sp>
        <p:nvSpPr>
          <p:cNvPr id="8" name="ZoneTexte 7">
            <a:extLst>
              <a:ext uri="{FF2B5EF4-FFF2-40B4-BE49-F238E27FC236}">
                <a16:creationId xmlns:a16="http://schemas.microsoft.com/office/drawing/2014/main" id="{7C0070E4-FEC7-B14A-617B-C41961E44511}"/>
              </a:ext>
            </a:extLst>
          </p:cNvPr>
          <p:cNvSpPr txBox="1"/>
          <p:nvPr/>
        </p:nvSpPr>
        <p:spPr>
          <a:xfrm>
            <a:off x="9019307" y="1050967"/>
            <a:ext cx="2920589" cy="461665"/>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4, t</a:t>
            </a:r>
            <a:r>
              <a:rPr lang="fr-FR" sz="2400" baseline="-25000" dirty="0">
                <a:ea typeface="Times New Roman" panose="02020603050405020304" pitchFamily="18" charset="0"/>
              </a:rPr>
              <a:t>4</a:t>
            </a:r>
            <a:endParaRPr lang="fr-FR" sz="2400" dirty="0">
              <a:effectLst/>
              <a:ea typeface="Times New Roman" panose="02020603050405020304" pitchFamily="18" charset="0"/>
            </a:endParaRPr>
          </a:p>
        </p:txBody>
      </p:sp>
      <p:sp>
        <p:nvSpPr>
          <p:cNvPr id="9" name="ZoneTexte 8">
            <a:extLst>
              <a:ext uri="{FF2B5EF4-FFF2-40B4-BE49-F238E27FC236}">
                <a16:creationId xmlns:a16="http://schemas.microsoft.com/office/drawing/2014/main" id="{3FC58303-CF0A-F94A-950C-719D3F522518}"/>
              </a:ext>
            </a:extLst>
          </p:cNvPr>
          <p:cNvSpPr txBox="1"/>
          <p:nvPr/>
        </p:nvSpPr>
        <p:spPr>
          <a:xfrm>
            <a:off x="6095999" y="1050967"/>
            <a:ext cx="2923309" cy="461665"/>
          </a:xfrm>
          <a:prstGeom prst="rect">
            <a:avLst/>
          </a:prstGeom>
          <a:noFill/>
          <a:ln w="28575">
            <a:solidFill>
              <a:schemeClr val="tx1"/>
            </a:solidFill>
          </a:ln>
        </p:spPr>
        <p:txBody>
          <a:bodyPr wrap="square">
            <a:spAutoFit/>
          </a:bodyPr>
          <a:lstStyle/>
          <a:p>
            <a:pPr algn="ctr"/>
            <a:r>
              <a:rPr lang="fr-FR" sz="2400" dirty="0">
                <a:ea typeface="Times New Roman" panose="02020603050405020304" pitchFamily="18" charset="0"/>
              </a:rPr>
              <a:t>T</a:t>
            </a:r>
            <a:r>
              <a:rPr lang="fr-FR" sz="2400" dirty="0">
                <a:effectLst/>
                <a:ea typeface="Times New Roman" panose="02020603050405020304" pitchFamily="18" charset="0"/>
              </a:rPr>
              <a:t>âche 3, t</a:t>
            </a:r>
            <a:r>
              <a:rPr lang="fr-FR" sz="2400" baseline="-25000" dirty="0">
                <a:effectLst/>
                <a:ea typeface="Times New Roman" panose="02020603050405020304" pitchFamily="18" charset="0"/>
              </a:rPr>
              <a:t>3</a:t>
            </a:r>
          </a:p>
        </p:txBody>
      </p:sp>
      <p:sp>
        <p:nvSpPr>
          <p:cNvPr id="11" name="ZoneTexte 10">
            <a:extLst>
              <a:ext uri="{FF2B5EF4-FFF2-40B4-BE49-F238E27FC236}">
                <a16:creationId xmlns:a16="http://schemas.microsoft.com/office/drawing/2014/main" id="{BD8C34C0-7FE5-23B6-1EF3-EE723786771B}"/>
              </a:ext>
            </a:extLst>
          </p:cNvPr>
          <p:cNvSpPr txBox="1"/>
          <p:nvPr/>
        </p:nvSpPr>
        <p:spPr>
          <a:xfrm>
            <a:off x="2849839" y="3244334"/>
            <a:ext cx="8779831" cy="2246769"/>
          </a:xfrm>
          <a:prstGeom prst="rect">
            <a:avLst/>
          </a:prstGeom>
          <a:noFill/>
        </p:spPr>
        <p:txBody>
          <a:bodyPr wrap="square">
            <a:spAutoFit/>
          </a:bodyPr>
          <a:lstStyle/>
          <a:p>
            <a:r>
              <a:rPr lang="fr-FR" sz="2800" dirty="0">
                <a:solidFill>
                  <a:schemeClr val="tx1"/>
                </a:solidFill>
              </a:rPr>
              <a:t>Le CAA,</a:t>
            </a:r>
          </a:p>
          <a:p>
            <a:endParaRPr lang="fr-FR" sz="2800" dirty="0">
              <a:solidFill>
                <a:schemeClr val="tx1"/>
              </a:solidFill>
            </a:endParaRPr>
          </a:p>
          <a:p>
            <a:pPr marL="457200" indent="-457200">
              <a:buFont typeface="Arial" panose="020B0604020202020204" pitchFamily="34" charset="0"/>
              <a:buChar char="•"/>
            </a:pPr>
            <a:r>
              <a:rPr lang="fr-FR" sz="2800" dirty="0"/>
              <a:t>Agent de l’institution</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A</a:t>
            </a:r>
            <a:r>
              <a:rPr lang="fr-FR" sz="2800" dirty="0">
                <a:solidFill>
                  <a:schemeClr val="tx1"/>
                </a:solidFill>
              </a:rPr>
              <a:t>cteur et auteur de l’Université Inclusive</a:t>
            </a:r>
            <a:endParaRPr lang="fr-FR" sz="2800" dirty="0"/>
          </a:p>
        </p:txBody>
      </p:sp>
      <p:pic>
        <p:nvPicPr>
          <p:cNvPr id="12" name="Graphique 11" descr="Flèches de chevron contour">
            <a:extLst>
              <a:ext uri="{FF2B5EF4-FFF2-40B4-BE49-F238E27FC236}">
                <a16:creationId xmlns:a16="http://schemas.microsoft.com/office/drawing/2014/main" id="{FFA3D937-E224-6ED3-80CC-163BD269E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4602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3195492354"/>
              </p:ext>
            </p:extLst>
          </p:nvPr>
        </p:nvGraphicFramePr>
        <p:xfrm>
          <a:off x="3991927" y="465708"/>
          <a:ext cx="7637744" cy="5953379"/>
        </p:xfrm>
        <a:graphic>
          <a:graphicData uri="http://schemas.openxmlformats.org/drawingml/2006/table">
            <a:tbl>
              <a:tblPr firstRow="1" bandRow="1">
                <a:tableStyleId>{5C22544A-7EE6-4342-B048-85BDC9FD1C3A}</a:tableStyleId>
              </a:tblPr>
              <a:tblGrid>
                <a:gridCol w="7637744">
                  <a:extLst>
                    <a:ext uri="{9D8B030D-6E8A-4147-A177-3AD203B41FA5}">
                      <a16:colId xmlns:a16="http://schemas.microsoft.com/office/drawing/2014/main" val="3331445243"/>
                    </a:ext>
                  </a:extLst>
                </a:gridCol>
              </a:tblGrid>
              <a:tr h="2963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r h="2989548">
                <a:tc>
                  <a:txBody>
                    <a:bodyPr/>
                    <a:lstStyle/>
                    <a:p>
                      <a:pPr marL="0" indent="0">
                        <a:buFont typeface="+mj-lt"/>
                        <a:buNone/>
                      </a:pPr>
                      <a:r>
                        <a:rPr lang="fr-FR" sz="3500" dirty="0">
                          <a:solidFill>
                            <a:schemeClr val="tx1"/>
                          </a:solidFill>
                        </a:rPr>
                        <a:t>3. Le CAA agent de l’Université</a:t>
                      </a:r>
                    </a:p>
                    <a:p>
                      <a:endParaRPr lang="fr-FR" sz="2000" dirty="0"/>
                    </a:p>
                  </a:txBody>
                  <a:tcPr anchor="ct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240353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19</a:t>
            </a:fld>
            <a:endParaRPr lang="en-US" dirty="0"/>
          </a:p>
        </p:txBody>
      </p:sp>
      <p:sp>
        <p:nvSpPr>
          <p:cNvPr id="3" name="ZoneTexte 2">
            <a:extLst>
              <a:ext uri="{FF2B5EF4-FFF2-40B4-BE49-F238E27FC236}">
                <a16:creationId xmlns:a16="http://schemas.microsoft.com/office/drawing/2014/main" id="{1C30829A-2416-33A1-9C75-BE93B64A2AD6}"/>
              </a:ext>
            </a:extLst>
          </p:cNvPr>
          <p:cNvSpPr txBox="1"/>
          <p:nvPr/>
        </p:nvSpPr>
        <p:spPr>
          <a:xfrm>
            <a:off x="484630" y="511746"/>
            <a:ext cx="11145041" cy="3046988"/>
          </a:xfrm>
          <a:prstGeom prst="rect">
            <a:avLst/>
          </a:prstGeom>
          <a:noFill/>
        </p:spPr>
        <p:txBody>
          <a:bodyPr wrap="square">
            <a:spAutoFit/>
          </a:bodyPr>
          <a:lstStyle>
            <a:defPPr>
              <a:defRPr lang="fr-FR"/>
            </a:defPPr>
            <a:lvl1pPr>
              <a:defRPr sz="2400">
                <a:solidFill>
                  <a:srgbClr val="000000"/>
                </a:solidFill>
                <a:effectLst/>
                <a:ea typeface="Times New Roman" panose="02020603050405020304" pitchFamily="18" charset="0"/>
              </a:defRPr>
            </a:lvl1pPr>
          </a:lstStyle>
          <a:p>
            <a:endParaRPr lang="fr-FR" dirty="0"/>
          </a:p>
          <a:p>
            <a:r>
              <a:rPr lang="fr-FR" dirty="0"/>
              <a:t>Certaines de ces techniques vont dans le sens d’un état agentique (Milgram, 1963), un CAA assujetti (Chevallard, 1997, 1999) à son institution</a:t>
            </a:r>
          </a:p>
          <a:p>
            <a:endParaRPr lang="fr-FR" dirty="0"/>
          </a:p>
          <a:p>
            <a:r>
              <a:rPr lang="fr-FR" dirty="0"/>
              <a:t>« T4 - Proposer à l’ERIH des actions à mettre en œuvre pour son cursus en se référant aux aménagements définis par l’Université », « T5 - Contacter régulièrement l’étudiant pour assurer son suivi » et « T6 - Organiser régulièrement des entretiens avec l’ERIH pour faire le point sur sa situation »</a:t>
            </a:r>
          </a:p>
        </p:txBody>
      </p:sp>
      <p:graphicFrame>
        <p:nvGraphicFramePr>
          <p:cNvPr id="8" name="Tableau 7">
            <a:extLst>
              <a:ext uri="{FF2B5EF4-FFF2-40B4-BE49-F238E27FC236}">
                <a16:creationId xmlns:a16="http://schemas.microsoft.com/office/drawing/2014/main" id="{DBA3CC61-D0AE-F20F-8E2A-92C92CA5F17E}"/>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2" name="Graphique 1" descr="Flèches de chevron contour">
            <a:extLst>
              <a:ext uri="{FF2B5EF4-FFF2-40B4-BE49-F238E27FC236}">
                <a16:creationId xmlns:a16="http://schemas.microsoft.com/office/drawing/2014/main" id="{44F25000-6116-297F-79DB-5AA085EB21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30" y="2798808"/>
            <a:ext cx="1434357" cy="4088592"/>
          </a:xfrm>
          <a:prstGeom prst="rect">
            <a:avLst/>
          </a:prstGeom>
        </p:spPr>
      </p:pic>
      <p:sp>
        <p:nvSpPr>
          <p:cNvPr id="9" name="ZoneTexte 8">
            <a:extLst>
              <a:ext uri="{FF2B5EF4-FFF2-40B4-BE49-F238E27FC236}">
                <a16:creationId xmlns:a16="http://schemas.microsoft.com/office/drawing/2014/main" id="{187CA948-7A88-B0A6-D515-120CD0588A27}"/>
              </a:ext>
            </a:extLst>
          </p:cNvPr>
          <p:cNvSpPr txBox="1"/>
          <p:nvPr/>
        </p:nvSpPr>
        <p:spPr>
          <a:xfrm>
            <a:off x="1856232" y="3688942"/>
            <a:ext cx="9751885" cy="1200329"/>
          </a:xfrm>
          <a:prstGeom prst="rect">
            <a:avLst/>
          </a:prstGeom>
          <a:noFill/>
        </p:spPr>
        <p:txBody>
          <a:bodyPr wrap="square">
            <a:spAutoFit/>
          </a:bodyPr>
          <a:lstStyle>
            <a:defPPr>
              <a:defRPr lang="fr-FR"/>
            </a:defPPr>
            <a:lvl1pPr>
              <a:defRPr sz="2400">
                <a:solidFill>
                  <a:srgbClr val="000000"/>
                </a:solidFill>
                <a:effectLst/>
                <a:ea typeface="Times New Roman" panose="02020603050405020304" pitchFamily="18" charset="0"/>
              </a:defRPr>
            </a:lvl1pPr>
          </a:lstStyle>
          <a:p>
            <a:pPr algn="ctr"/>
            <a:r>
              <a:rPr lang="fr-FR" b="1" dirty="0">
                <a:sym typeface="Wingdings" pitchFamily="2" charset="2"/>
              </a:rPr>
              <a:t>U</a:t>
            </a:r>
            <a:r>
              <a:rPr lang="fr-FR" b="1" dirty="0"/>
              <a:t>ne activité du CAA en lien avec des procédures de contrôle en rapport avec les préconisations et les attendus de l’institution Université. </a:t>
            </a:r>
          </a:p>
        </p:txBody>
      </p:sp>
      <p:sp>
        <p:nvSpPr>
          <p:cNvPr id="10" name="ZoneTexte 9">
            <a:extLst>
              <a:ext uri="{FF2B5EF4-FFF2-40B4-BE49-F238E27FC236}">
                <a16:creationId xmlns:a16="http://schemas.microsoft.com/office/drawing/2014/main" id="{B2330D92-C106-D314-B9DF-5DE1B3D28F76}"/>
              </a:ext>
            </a:extLst>
          </p:cNvPr>
          <p:cNvSpPr txBox="1"/>
          <p:nvPr/>
        </p:nvSpPr>
        <p:spPr>
          <a:xfrm>
            <a:off x="1856231" y="4889271"/>
            <a:ext cx="9751885" cy="1200329"/>
          </a:xfrm>
          <a:prstGeom prst="rect">
            <a:avLst/>
          </a:prstGeom>
          <a:noFill/>
        </p:spPr>
        <p:txBody>
          <a:bodyPr wrap="square">
            <a:spAutoFit/>
          </a:bodyPr>
          <a:lstStyle>
            <a:defPPr>
              <a:defRPr lang="fr-FR"/>
            </a:defPPr>
            <a:lvl1pPr>
              <a:defRPr sz="2400">
                <a:solidFill>
                  <a:srgbClr val="000000"/>
                </a:solidFill>
                <a:effectLst/>
                <a:ea typeface="Times New Roman" panose="02020603050405020304" pitchFamily="18" charset="0"/>
              </a:defRPr>
            </a:lvl1pPr>
          </a:lstStyle>
          <a:p>
            <a:endParaRPr lang="fr-FR" b="1" dirty="0"/>
          </a:p>
          <a:p>
            <a:pPr algn="ctr"/>
            <a:r>
              <a:rPr lang="fr-FR" dirty="0"/>
              <a:t>Des « </a:t>
            </a:r>
            <a:r>
              <a:rPr lang="fr-FR" i="1" dirty="0"/>
              <a:t>garants du droit à la compensation des ‘limitations’ »</a:t>
            </a:r>
            <a:r>
              <a:rPr lang="fr-FR" dirty="0"/>
              <a:t> (Ait  Hammou Taleb, 2022)</a:t>
            </a:r>
          </a:p>
        </p:txBody>
      </p:sp>
    </p:spTree>
    <p:extLst>
      <p:ext uri="{BB962C8B-B14F-4D97-AF65-F5344CB8AC3E}">
        <p14:creationId xmlns:p14="http://schemas.microsoft.com/office/powerpoint/2010/main" val="13587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3751065452"/>
              </p:ext>
            </p:extLst>
          </p:nvPr>
        </p:nvGraphicFramePr>
        <p:xfrm>
          <a:off x="3991926" y="269761"/>
          <a:ext cx="8200073" cy="5932500"/>
        </p:xfrm>
        <a:graphic>
          <a:graphicData uri="http://schemas.openxmlformats.org/drawingml/2006/table">
            <a:tbl>
              <a:tblPr firstRow="1" bandRow="1">
                <a:tableStyleId>{5C22544A-7EE6-4342-B048-85BDC9FD1C3A}</a:tableStyleId>
              </a:tblPr>
              <a:tblGrid>
                <a:gridCol w="8200073">
                  <a:extLst>
                    <a:ext uri="{9D8B030D-6E8A-4147-A177-3AD203B41FA5}">
                      <a16:colId xmlns:a16="http://schemas.microsoft.com/office/drawing/2014/main" val="3331445243"/>
                    </a:ext>
                  </a:extLst>
                </a:gridCol>
              </a:tblGrid>
              <a:tr h="2747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L w="12700" cmpd="sng">
                      <a:noFill/>
                    </a:lnL>
                    <a:lnR w="12700" cmpd="sng">
                      <a:noFill/>
                    </a:lnR>
                    <a:lnT w="127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924524"/>
                  </a:ext>
                </a:extLst>
              </a:tr>
              <a:tr h="3122244">
                <a:tc>
                  <a:txBody>
                    <a:bodyPr/>
                    <a:lstStyle/>
                    <a:p>
                      <a:pPr marL="457200" indent="-457200">
                        <a:buFont typeface="+mj-lt"/>
                        <a:buAutoNum type="arabicPeriod"/>
                      </a:pPr>
                      <a:endParaRPr lang="fr-FR" sz="2000" dirty="0"/>
                    </a:p>
                    <a:p>
                      <a:pPr marL="457200" indent="-457200">
                        <a:buFont typeface="+mj-lt"/>
                        <a:buAutoNum type="arabicPeriod"/>
                      </a:pPr>
                      <a:r>
                        <a:rPr lang="fr-FR" sz="2800" u="none" dirty="0">
                          <a:solidFill>
                            <a:schemeClr val="tx1"/>
                          </a:solidFill>
                        </a:rPr>
                        <a:t>Contexte</a:t>
                      </a:r>
                    </a:p>
                    <a:p>
                      <a:pPr marL="457200" indent="-457200">
                        <a:buFont typeface="+mj-lt"/>
                        <a:buAutoNum type="arabicPeriod"/>
                      </a:pPr>
                      <a:r>
                        <a:rPr lang="fr-FR" sz="2800" u="none" dirty="0">
                          <a:solidFill>
                            <a:schemeClr val="tx1"/>
                          </a:solidFill>
                        </a:rPr>
                        <a:t>Les praxéologies professionnelles du CAA</a:t>
                      </a:r>
                    </a:p>
                    <a:p>
                      <a:pPr marL="457200" indent="-457200">
                        <a:buFont typeface="+mj-lt"/>
                        <a:buAutoNum type="arabicPeriod"/>
                      </a:pPr>
                      <a:r>
                        <a:rPr lang="fr-FR" sz="2800" dirty="0">
                          <a:solidFill>
                            <a:schemeClr val="tx1"/>
                          </a:solidFill>
                        </a:rPr>
                        <a:t>Le CAA agent de l’Université</a:t>
                      </a:r>
                    </a:p>
                    <a:p>
                      <a:pPr marL="457200" indent="-457200">
                        <a:buFont typeface="+mj-lt"/>
                        <a:buAutoNum type="arabicPeriod"/>
                      </a:pPr>
                      <a:r>
                        <a:rPr lang="fr-FR" sz="2800" dirty="0">
                          <a:solidFill>
                            <a:schemeClr val="tx1"/>
                          </a:solidFill>
                        </a:rPr>
                        <a:t>Le CAA acteur et auteur de l’Université Inclusive </a:t>
                      </a:r>
                    </a:p>
                    <a:p>
                      <a:pPr marL="457200" indent="-457200">
                        <a:buFont typeface="+mj-lt"/>
                        <a:buAutoNum type="arabicPeriod"/>
                      </a:pPr>
                      <a:r>
                        <a:rPr lang="fr-FR" sz="2800" dirty="0">
                          <a:solidFill>
                            <a:schemeClr val="tx1"/>
                          </a:solidFill>
                        </a:rPr>
                        <a:t>Conclusion</a:t>
                      </a:r>
                    </a:p>
                    <a:p>
                      <a:endParaRPr lang="fr-FR" sz="2000" dirty="0"/>
                    </a:p>
                  </a:txBody>
                  <a:tcP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23700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20</a:t>
            </a:fld>
            <a:endParaRPr lang="en-US" dirty="0"/>
          </a:p>
        </p:txBody>
      </p:sp>
      <p:sp>
        <p:nvSpPr>
          <p:cNvPr id="7" name="ZoneTexte 6">
            <a:extLst>
              <a:ext uri="{FF2B5EF4-FFF2-40B4-BE49-F238E27FC236}">
                <a16:creationId xmlns:a16="http://schemas.microsoft.com/office/drawing/2014/main" id="{2E967E63-009E-DA50-406C-F5029C9BECE8}"/>
              </a:ext>
            </a:extLst>
          </p:cNvPr>
          <p:cNvSpPr txBox="1"/>
          <p:nvPr/>
        </p:nvSpPr>
        <p:spPr>
          <a:xfrm>
            <a:off x="523479" y="511746"/>
            <a:ext cx="11145041" cy="2677656"/>
          </a:xfrm>
          <a:prstGeom prst="rect">
            <a:avLst/>
          </a:prstGeom>
          <a:noFill/>
        </p:spPr>
        <p:txBody>
          <a:bodyPr wrap="square">
            <a:spAutoFit/>
          </a:bodyPr>
          <a:lstStyle/>
          <a:p>
            <a:pPr algn="just"/>
            <a:endParaRPr lang="fr-FR" sz="2400" dirty="0">
              <a:solidFill>
                <a:srgbClr val="000000"/>
              </a:solidFill>
              <a:effectLst/>
              <a:ea typeface="Times New Roman" panose="02020603050405020304" pitchFamily="18" charset="0"/>
            </a:endParaRPr>
          </a:p>
          <a:p>
            <a:pPr algn="just"/>
            <a:r>
              <a:rPr lang="fr-FR" sz="2400" dirty="0">
                <a:solidFill>
                  <a:srgbClr val="000000"/>
                </a:solidFill>
                <a:effectLst/>
                <a:ea typeface="Times New Roman" panose="02020603050405020304" pitchFamily="18" charset="0"/>
              </a:rPr>
              <a:t>Elles vont aussi dans le sens d’activités d’agents qui demeurent</a:t>
            </a:r>
            <a:r>
              <a:rPr lang="fr-FR" sz="2400" i="1" dirty="0">
                <a:solidFill>
                  <a:srgbClr val="000000"/>
                </a:solidFill>
                <a:effectLst/>
                <a:ea typeface="Times New Roman" panose="02020603050405020304" pitchFamily="18" charset="0"/>
              </a:rPr>
              <a:t> :</a:t>
            </a:r>
          </a:p>
          <a:p>
            <a:pPr algn="just"/>
            <a:endParaRPr lang="fr-FR" sz="2400" i="1" dirty="0">
              <a:solidFill>
                <a:srgbClr val="000000"/>
              </a:solidFill>
              <a:ea typeface="Times New Roman" panose="02020603050405020304" pitchFamily="18" charset="0"/>
            </a:endParaRPr>
          </a:p>
          <a:p>
            <a:pPr marL="342900" indent="-342900" algn="just">
              <a:buClr>
                <a:schemeClr val="accent1"/>
              </a:buClr>
              <a:buFont typeface="Wingdings" pitchFamily="2" charset="2"/>
              <a:buChar char="Ø"/>
            </a:pPr>
            <a:r>
              <a:rPr lang="fr-FR" sz="2400" i="1" dirty="0">
                <a:solidFill>
                  <a:srgbClr val="000000"/>
                </a:solidFill>
                <a:effectLst/>
                <a:ea typeface="Times New Roman" panose="02020603050405020304" pitchFamily="18" charset="0"/>
              </a:rPr>
              <a:t>« </a:t>
            </a:r>
            <a:r>
              <a:rPr lang="fr-FR" sz="2400" dirty="0">
                <a:solidFill>
                  <a:srgbClr val="000000"/>
                </a:solidFill>
                <a:effectLst/>
                <a:ea typeface="Times New Roman" panose="02020603050405020304" pitchFamily="18" charset="0"/>
                <a:cs typeface="Calibri" panose="020F0502020204030204" pitchFamily="34" charset="0"/>
              </a:rPr>
              <a:t>figées à des fonctions d’application </a:t>
            </a:r>
            <a:r>
              <a:rPr lang="fr-FR" sz="2400" dirty="0">
                <a:effectLst/>
                <a:ea typeface="Times New Roman" panose="02020603050405020304" pitchFamily="18" charset="0"/>
                <a:cs typeface="Calibri" panose="020F0502020204030204" pitchFamily="34" charset="0"/>
              </a:rPr>
              <a:t>» (Bas, 2011 ; Parker, 1999) </a:t>
            </a:r>
            <a:r>
              <a:rPr lang="fr-FR" sz="2400" dirty="0">
                <a:solidFill>
                  <a:srgbClr val="000000"/>
                </a:solidFill>
                <a:effectLst/>
                <a:ea typeface="Times New Roman" panose="02020603050405020304" pitchFamily="18" charset="0"/>
                <a:cs typeface="Calibri" panose="020F0502020204030204" pitchFamily="34" charset="0"/>
              </a:rPr>
              <a:t>et </a:t>
            </a:r>
          </a:p>
          <a:p>
            <a:pPr marL="342900" indent="-342900" algn="just">
              <a:buClr>
                <a:schemeClr val="accent1"/>
              </a:buClr>
              <a:buFont typeface="Wingdings" pitchFamily="2" charset="2"/>
              <a:buChar char="Ø"/>
            </a:pPr>
            <a:endParaRPr lang="fr-FR" sz="2400" dirty="0">
              <a:solidFill>
                <a:srgbClr val="000000"/>
              </a:solidFill>
              <a:ea typeface="Times New Roman" panose="02020603050405020304" pitchFamily="18" charset="0"/>
              <a:cs typeface="Calibri" panose="020F0502020204030204" pitchFamily="34" charset="0"/>
            </a:endParaRPr>
          </a:p>
          <a:p>
            <a:pPr marL="342900" indent="-342900" algn="just">
              <a:buClr>
                <a:schemeClr val="accent1"/>
              </a:buClr>
              <a:buFont typeface="Wingdings" pitchFamily="2" charset="2"/>
              <a:buChar char="Ø"/>
            </a:pPr>
            <a:r>
              <a:rPr lang="fr-FR" sz="2400" dirty="0">
                <a:solidFill>
                  <a:srgbClr val="000000"/>
                </a:solidFill>
                <a:effectLst/>
                <a:ea typeface="Times New Roman" panose="02020603050405020304" pitchFamily="18" charset="0"/>
                <a:cs typeface="Calibri" panose="020F0502020204030204" pitchFamily="34" charset="0"/>
              </a:rPr>
              <a:t>dans une logique institutionnelle de contrôle de la population que constituent </a:t>
            </a:r>
            <a:r>
              <a:rPr lang="fr-FR" sz="2400" dirty="0">
                <a:solidFill>
                  <a:srgbClr val="000000"/>
                </a:solidFill>
                <a:ea typeface="Times New Roman" panose="02020603050405020304" pitchFamily="18" charset="0"/>
              </a:rPr>
              <a:t>les ERIH (Perez, 2021 ), dont ils sont les acteurs de sa mise en œuvre</a:t>
            </a:r>
          </a:p>
        </p:txBody>
      </p:sp>
      <p:graphicFrame>
        <p:nvGraphicFramePr>
          <p:cNvPr id="8" name="Tableau 7">
            <a:extLst>
              <a:ext uri="{FF2B5EF4-FFF2-40B4-BE49-F238E27FC236}">
                <a16:creationId xmlns:a16="http://schemas.microsoft.com/office/drawing/2014/main" id="{DBA3CC61-D0AE-F20F-8E2A-92C92CA5F17E}"/>
              </a:ext>
            </a:extLst>
          </p:cNvPr>
          <p:cNvGraphicFramePr>
            <a:graphicFrameLocks noGrp="1"/>
          </p:cNvGraphicFramePr>
          <p:nvPr>
            <p:extLst>
              <p:ext uri="{D42A27DB-BD31-4B8C-83A1-F6EECF244321}">
                <p14:modId xmlns:p14="http://schemas.microsoft.com/office/powerpoint/2010/main" val="103853461"/>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9" name="ZoneTexte 8">
            <a:extLst>
              <a:ext uri="{FF2B5EF4-FFF2-40B4-BE49-F238E27FC236}">
                <a16:creationId xmlns:a16="http://schemas.microsoft.com/office/drawing/2014/main" id="{C1F2CF3F-238C-5225-ED0A-2E84BF31DA41}"/>
              </a:ext>
            </a:extLst>
          </p:cNvPr>
          <p:cNvSpPr txBox="1"/>
          <p:nvPr/>
        </p:nvSpPr>
        <p:spPr>
          <a:xfrm>
            <a:off x="523479" y="4019415"/>
            <a:ext cx="1114504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000000"/>
                </a:solidFill>
                <a:effectLst/>
                <a:ea typeface="Times New Roman" panose="02020603050405020304" pitchFamily="18" charset="0"/>
              </a:rPr>
              <a:t>Or, pour être </a:t>
            </a:r>
            <a:r>
              <a:rPr lang="fr-FR" sz="2400" dirty="0">
                <a:effectLst/>
                <a:ea typeface="Times New Roman" panose="02020603050405020304" pitchFamily="18" charset="0"/>
              </a:rPr>
              <a:t>fonctionnel, le rapport institutionnel ne peut être réduit à ce seul rapport d’assujettissement.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effectLs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lang="fr-FR" sz="2400" dirty="0">
                <a:effectLst/>
                <a:ea typeface="Times New Roman" panose="02020603050405020304" pitchFamily="18" charset="0"/>
              </a:rPr>
              <a:t>Dans notre analyse,  4 / 17  techniques renvoient à un autre rapport</a:t>
            </a:r>
            <a:endParaRPr lang="fr-FR" sz="2400" dirty="0"/>
          </a:p>
        </p:txBody>
      </p:sp>
    </p:spTree>
    <p:extLst>
      <p:ext uri="{BB962C8B-B14F-4D97-AF65-F5344CB8AC3E}">
        <p14:creationId xmlns:p14="http://schemas.microsoft.com/office/powerpoint/2010/main" val="19684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1297520257"/>
              </p:ext>
            </p:extLst>
          </p:nvPr>
        </p:nvGraphicFramePr>
        <p:xfrm>
          <a:off x="3991927" y="465708"/>
          <a:ext cx="7637744" cy="5953379"/>
        </p:xfrm>
        <a:graphic>
          <a:graphicData uri="http://schemas.openxmlformats.org/drawingml/2006/table">
            <a:tbl>
              <a:tblPr firstRow="1" bandRow="1">
                <a:tableStyleId>{5C22544A-7EE6-4342-B048-85BDC9FD1C3A}</a:tableStyleId>
              </a:tblPr>
              <a:tblGrid>
                <a:gridCol w="7637744">
                  <a:extLst>
                    <a:ext uri="{9D8B030D-6E8A-4147-A177-3AD203B41FA5}">
                      <a16:colId xmlns:a16="http://schemas.microsoft.com/office/drawing/2014/main" val="3331445243"/>
                    </a:ext>
                  </a:extLst>
                </a:gridCol>
              </a:tblGrid>
              <a:tr h="2963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r h="2989548">
                <a:tc>
                  <a:txBody>
                    <a:bodyPr/>
                    <a:lstStyle/>
                    <a:p>
                      <a:pPr marL="457200" indent="-457200">
                        <a:buFont typeface="+mj-lt"/>
                        <a:buAutoNum type="arabicPeriod"/>
                      </a:pPr>
                      <a:endParaRPr lang="fr-FR" sz="2000" dirty="0"/>
                    </a:p>
                    <a:p>
                      <a:pPr marL="0" indent="0">
                        <a:buFont typeface="+mj-lt"/>
                        <a:buNone/>
                      </a:pPr>
                      <a:r>
                        <a:rPr lang="fr-FR" sz="3500" dirty="0">
                          <a:solidFill>
                            <a:schemeClr val="tx1"/>
                          </a:solidFill>
                        </a:rPr>
                        <a:t>4. Le CAA, acteur et auteur de l’Université Inclusive</a:t>
                      </a:r>
                    </a:p>
                  </a:txBody>
                  <a:tcPr anchor="ct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360450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FC8AE6-94B5-DAD6-5956-BBB3964E2567}"/>
              </a:ext>
            </a:extLst>
          </p:cNvPr>
          <p:cNvSpPr>
            <a:spLocks noGrp="1"/>
          </p:cNvSpPr>
          <p:nvPr>
            <p:ph type="dt" sz="half" idx="10"/>
          </p:nvPr>
        </p:nvSpPr>
        <p:spPr/>
        <p:txBody>
          <a:bodyPr/>
          <a:lstStyle/>
          <a:p>
            <a:fld id="{F8046835-4E03-2B48-8FAB-7EC48779FD7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A1D7F633-179F-3F34-E8A8-172ADD2AD716}"/>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B36F3B9F-0EED-AA1E-DAD9-8815861E0640}"/>
              </a:ext>
            </a:extLst>
          </p:cNvPr>
          <p:cNvSpPr>
            <a:spLocks noGrp="1"/>
          </p:cNvSpPr>
          <p:nvPr>
            <p:ph type="sldNum" sz="quarter" idx="12"/>
          </p:nvPr>
        </p:nvSpPr>
        <p:spPr/>
        <p:txBody>
          <a:bodyPr/>
          <a:lstStyle/>
          <a:p>
            <a:fld id="{60553ECD-7F6D-420D-93CA-D8D15EB427AC}" type="slidenum">
              <a:rPr lang="en-US" smtClean="0"/>
              <a:pPr/>
              <a:t>22</a:t>
            </a:fld>
            <a:endParaRPr lang="en-US" dirty="0"/>
          </a:p>
        </p:txBody>
      </p:sp>
      <p:sp>
        <p:nvSpPr>
          <p:cNvPr id="2" name="ZoneTexte 1">
            <a:extLst>
              <a:ext uri="{FF2B5EF4-FFF2-40B4-BE49-F238E27FC236}">
                <a16:creationId xmlns:a16="http://schemas.microsoft.com/office/drawing/2014/main" id="{33439E1F-E565-F3B8-86AC-3794D726D7B0}"/>
              </a:ext>
            </a:extLst>
          </p:cNvPr>
          <p:cNvSpPr txBox="1"/>
          <p:nvPr/>
        </p:nvSpPr>
        <p:spPr>
          <a:xfrm>
            <a:off x="-21266" y="738583"/>
            <a:ext cx="6096002" cy="3570208"/>
          </a:xfrm>
          <a:prstGeom prst="rect">
            <a:avLst/>
          </a:prstGeom>
          <a:noFill/>
          <a:ln w="76200">
            <a:solidFill>
              <a:schemeClr val="accent1"/>
            </a:solidFill>
          </a:ln>
        </p:spPr>
        <p:txBody>
          <a:bodyPr wrap="square">
            <a:spAutoFit/>
          </a:bodyPr>
          <a:lstStyle/>
          <a:p>
            <a:pPr algn="ctr"/>
            <a:r>
              <a:rPr lang="fr-FR" sz="2200" b="1" dirty="0">
                <a:solidFill>
                  <a:srgbClr val="000000"/>
                </a:solidFill>
                <a:effectLst/>
                <a:ea typeface="Times New Roman" panose="02020603050405020304" pitchFamily="18" charset="0"/>
              </a:rPr>
              <a:t>Tâche t</a:t>
            </a:r>
            <a:r>
              <a:rPr lang="fr-FR" sz="2200" b="1" baseline="-25000" dirty="0">
                <a:solidFill>
                  <a:srgbClr val="000000"/>
                </a:solidFill>
                <a:effectLst/>
                <a:ea typeface="Times New Roman" panose="02020603050405020304" pitchFamily="18" charset="0"/>
              </a:rPr>
              <a:t>1</a:t>
            </a:r>
            <a:r>
              <a:rPr lang="fr-FR" sz="2200" b="1" dirty="0">
                <a:solidFill>
                  <a:srgbClr val="000000"/>
                </a:solidFill>
                <a:effectLst/>
                <a:ea typeface="Times New Roman" panose="02020603050405020304" pitchFamily="18" charset="0"/>
              </a:rPr>
              <a:t> : </a:t>
            </a:r>
            <a:r>
              <a:rPr lang="fr-FR" sz="2200" b="1" dirty="0">
                <a:effectLst/>
              </a:rPr>
              <a:t>« S’entretenir avec l’ERIH pour identifier ses besoins »</a:t>
            </a:r>
          </a:p>
          <a:p>
            <a:pPr algn="ctr"/>
            <a:endParaRPr lang="fr-FR" sz="2200" b="1" dirty="0">
              <a:effectLst/>
            </a:endParaRPr>
          </a:p>
          <a:p>
            <a:pPr algn="just">
              <a:spcBef>
                <a:spcPts val="1200"/>
              </a:spcBef>
              <a:spcAft>
                <a:spcPts val="1200"/>
              </a:spcAft>
            </a:pPr>
            <a:r>
              <a:rPr lang="fr-FR" sz="2200" i="1" dirty="0">
                <a:effectLst/>
                <a:ea typeface="Times New Roman" panose="02020603050405020304" pitchFamily="18" charset="0"/>
              </a:rPr>
              <a:t>T</a:t>
            </a:r>
            <a:r>
              <a:rPr lang="fr-FR" sz="2200" i="1" baseline="-25000" dirty="0">
                <a:effectLst/>
                <a:ea typeface="Times New Roman" panose="02020603050405020304" pitchFamily="18" charset="0"/>
              </a:rPr>
              <a:t>1</a:t>
            </a:r>
            <a:r>
              <a:rPr lang="fr-FR" sz="2200" i="1" dirty="0">
                <a:effectLst/>
                <a:ea typeface="Times New Roman" panose="02020603050405020304" pitchFamily="18" charset="0"/>
              </a:rPr>
              <a:t> - Écouter l’étudiant parler de lui lorsqu’il arrive à l’Université</a:t>
            </a:r>
          </a:p>
          <a:p>
            <a:pPr algn="just">
              <a:spcBef>
                <a:spcPts val="1200"/>
              </a:spcBef>
              <a:spcAft>
                <a:spcPts val="1200"/>
              </a:spcAft>
            </a:pPr>
            <a:r>
              <a:rPr lang="fr-FR" sz="2200" i="1" dirty="0">
                <a:effectLst/>
                <a:ea typeface="Times New Roman" panose="02020603050405020304" pitchFamily="18" charset="0"/>
              </a:rPr>
              <a:t>T</a:t>
            </a:r>
            <a:r>
              <a:rPr lang="fr-FR" sz="2200" i="1" baseline="-25000" dirty="0">
                <a:effectLst/>
                <a:ea typeface="Times New Roman" panose="02020603050405020304" pitchFamily="18" charset="0"/>
              </a:rPr>
              <a:t>2</a:t>
            </a:r>
            <a:r>
              <a:rPr lang="fr-FR" sz="2200" i="1" dirty="0">
                <a:effectLst/>
                <a:ea typeface="Times New Roman" panose="02020603050405020304" pitchFamily="18" charset="0"/>
              </a:rPr>
              <a:t> - Questionner l’étudiant sur sa scolarité passée</a:t>
            </a:r>
          </a:p>
          <a:p>
            <a:pPr algn="just">
              <a:spcBef>
                <a:spcPts val="1200"/>
              </a:spcBef>
              <a:spcAft>
                <a:spcPts val="1200"/>
              </a:spcAft>
            </a:pPr>
            <a:r>
              <a:rPr lang="fr-FR" sz="2200" i="1" dirty="0">
                <a:effectLst/>
                <a:ea typeface="Times New Roman" panose="02020603050405020304" pitchFamily="18" charset="0"/>
              </a:rPr>
              <a:t>T</a:t>
            </a:r>
            <a:r>
              <a:rPr lang="fr-FR" sz="2200" i="1" baseline="-25000" dirty="0">
                <a:effectLst/>
                <a:ea typeface="Times New Roman" panose="02020603050405020304" pitchFamily="18" charset="0"/>
              </a:rPr>
              <a:t>3</a:t>
            </a:r>
            <a:r>
              <a:rPr lang="fr-FR" sz="2200" i="1" dirty="0">
                <a:effectLst/>
                <a:ea typeface="Times New Roman" panose="02020603050405020304" pitchFamily="18" charset="0"/>
              </a:rPr>
              <a:t> - Demander à l’ERIH ce dont il estime avoir besoin</a:t>
            </a:r>
            <a:endParaRPr lang="fr-FR" sz="2200" dirty="0">
              <a:effectLst/>
              <a:ea typeface="Times New Roman" panose="02020603050405020304" pitchFamily="18" charset="0"/>
            </a:endParaRPr>
          </a:p>
        </p:txBody>
      </p:sp>
      <p:sp>
        <p:nvSpPr>
          <p:cNvPr id="3" name="ZoneTexte 2">
            <a:extLst>
              <a:ext uri="{FF2B5EF4-FFF2-40B4-BE49-F238E27FC236}">
                <a16:creationId xmlns:a16="http://schemas.microsoft.com/office/drawing/2014/main" id="{B963B7C5-6E01-1807-9EBD-15FF3E7A9348}"/>
              </a:ext>
            </a:extLst>
          </p:cNvPr>
          <p:cNvSpPr txBox="1"/>
          <p:nvPr/>
        </p:nvSpPr>
        <p:spPr>
          <a:xfrm>
            <a:off x="1877786" y="4579109"/>
            <a:ext cx="9764485" cy="1569660"/>
          </a:xfrm>
          <a:prstGeom prst="rect">
            <a:avLst/>
          </a:prstGeom>
          <a:noFill/>
        </p:spPr>
        <p:txBody>
          <a:bodyPr wrap="square">
            <a:spAutoFit/>
          </a:bodyPr>
          <a:lstStyle/>
          <a:p>
            <a:r>
              <a:rPr lang="fr-FR" sz="2400" dirty="0">
                <a:solidFill>
                  <a:srgbClr val="000000"/>
                </a:solidFill>
                <a:effectLst/>
                <a:ea typeface="Times New Roman" panose="02020603050405020304" pitchFamily="18" charset="0"/>
                <a:cs typeface="Times"/>
              </a:rPr>
              <a:t>Des effets </a:t>
            </a:r>
            <a:r>
              <a:rPr lang="fr-FR" sz="2400" dirty="0" err="1">
                <a:solidFill>
                  <a:srgbClr val="000000"/>
                </a:solidFill>
                <a:effectLst/>
                <a:ea typeface="Times New Roman" panose="02020603050405020304" pitchFamily="18" charset="0"/>
                <a:cs typeface="Times"/>
              </a:rPr>
              <a:t>capacitants</a:t>
            </a:r>
            <a:r>
              <a:rPr lang="fr-FR" sz="2400" dirty="0">
                <a:solidFill>
                  <a:srgbClr val="000000"/>
                </a:solidFill>
                <a:effectLst/>
                <a:ea typeface="Times New Roman" panose="02020603050405020304" pitchFamily="18" charset="0"/>
                <a:cs typeface="Times"/>
              </a:rPr>
              <a:t> qui peuvent s’observer dans les </a:t>
            </a:r>
            <a:r>
              <a:rPr lang="fr-FR" sz="2400" b="1" dirty="0">
                <a:solidFill>
                  <a:srgbClr val="000000"/>
                </a:solidFill>
                <a:effectLst/>
                <a:ea typeface="Times New Roman" panose="02020603050405020304" pitchFamily="18" charset="0"/>
                <a:cs typeface="Times"/>
              </a:rPr>
              <a:t>échanges</a:t>
            </a:r>
            <a:r>
              <a:rPr lang="fr-FR" sz="2400" dirty="0">
                <a:solidFill>
                  <a:srgbClr val="000000"/>
                </a:solidFill>
                <a:effectLst/>
                <a:ea typeface="Times New Roman" panose="02020603050405020304" pitchFamily="18" charset="0"/>
                <a:cs typeface="Times"/>
              </a:rPr>
              <a:t> par </a:t>
            </a:r>
            <a:r>
              <a:rPr lang="fr-FR" sz="2400" dirty="0">
                <a:solidFill>
                  <a:srgbClr val="000000"/>
                </a:solidFill>
                <a:effectLst/>
                <a:ea typeface="Times New Roman" panose="02020603050405020304" pitchFamily="18" charset="0"/>
              </a:rPr>
              <a:t>« </a:t>
            </a:r>
            <a:r>
              <a:rPr lang="fr-FR" sz="2400" b="1" dirty="0">
                <a:solidFill>
                  <a:srgbClr val="000000"/>
                </a:solidFill>
                <a:effectLst/>
                <a:ea typeface="Times New Roman" panose="02020603050405020304" pitchFamily="18" charset="0"/>
              </a:rPr>
              <a:t>une écoute bienveillante</a:t>
            </a:r>
            <a:r>
              <a:rPr lang="fr-FR" sz="2400" b="1" dirty="0">
                <a:solidFill>
                  <a:srgbClr val="000000"/>
                </a:solidFill>
                <a:ea typeface="Times New Roman" panose="02020603050405020304" pitchFamily="18" charset="0"/>
              </a:rPr>
              <a:t> </a:t>
            </a:r>
            <a:r>
              <a:rPr lang="fr-FR" sz="2400" dirty="0">
                <a:solidFill>
                  <a:srgbClr val="000000"/>
                </a:solidFill>
                <a:ea typeface="Times New Roman" panose="02020603050405020304" pitchFamily="18" charset="0"/>
              </a:rPr>
              <a:t>»</a:t>
            </a:r>
            <a:r>
              <a:rPr lang="fr-FR" sz="2400" dirty="0">
                <a:solidFill>
                  <a:srgbClr val="000000"/>
                </a:solidFill>
                <a:effectLst/>
                <a:ea typeface="Times New Roman" panose="02020603050405020304" pitchFamily="18" charset="0"/>
              </a:rPr>
              <a:t> = « la réalisation d’une situation dans laquelle chacune des différentes parties arrive à comprendre l’autre du point de vue de l’autre » (Rogers, 1942</a:t>
            </a:r>
            <a:r>
              <a:rPr lang="fr-FR" sz="2400" dirty="0">
                <a:solidFill>
                  <a:srgbClr val="000000"/>
                </a:solidFill>
                <a:ea typeface="Times New Roman" panose="02020603050405020304" pitchFamily="18" charset="0"/>
              </a:rPr>
              <a:t> ; </a:t>
            </a:r>
            <a:r>
              <a:rPr lang="fr-FR" sz="2400" dirty="0">
                <a:solidFill>
                  <a:srgbClr val="000000"/>
                </a:solidFill>
                <a:effectLst/>
                <a:ea typeface="Times New Roman" panose="02020603050405020304" pitchFamily="18" charset="0"/>
              </a:rPr>
              <a:t>Perez, 2017) </a:t>
            </a:r>
          </a:p>
        </p:txBody>
      </p:sp>
      <p:sp>
        <p:nvSpPr>
          <p:cNvPr id="7" name="ZoneTexte 6">
            <a:extLst>
              <a:ext uri="{FF2B5EF4-FFF2-40B4-BE49-F238E27FC236}">
                <a16:creationId xmlns:a16="http://schemas.microsoft.com/office/drawing/2014/main" id="{0E1A8A62-44D5-2567-B64E-9444F3BC7154}"/>
              </a:ext>
            </a:extLst>
          </p:cNvPr>
          <p:cNvSpPr txBox="1"/>
          <p:nvPr/>
        </p:nvSpPr>
        <p:spPr>
          <a:xfrm>
            <a:off x="6074732" y="738583"/>
            <a:ext cx="6096002" cy="3570208"/>
          </a:xfrm>
          <a:prstGeom prst="rect">
            <a:avLst/>
          </a:prstGeom>
          <a:noFill/>
          <a:ln w="76200">
            <a:solidFill>
              <a:schemeClr val="tx1"/>
            </a:solidFill>
          </a:ln>
        </p:spPr>
        <p:txBody>
          <a:bodyPr wrap="square">
            <a:noAutofit/>
          </a:bodyPr>
          <a:lstStyle/>
          <a:p>
            <a:pPr algn="ctr"/>
            <a:r>
              <a:rPr lang="fr-FR" sz="2200" b="1" dirty="0">
                <a:effectLst/>
              </a:rPr>
              <a:t>Tâche t</a:t>
            </a:r>
            <a:r>
              <a:rPr lang="fr-FR" sz="2200" b="1" baseline="-25000" dirty="0">
                <a:effectLst/>
              </a:rPr>
              <a:t>2</a:t>
            </a:r>
            <a:r>
              <a:rPr lang="fr-FR" sz="2200" b="1" dirty="0">
                <a:effectLst/>
              </a:rPr>
              <a:t> : « Échanger avec les acteurs de la scolarisation de l’ERIH pour définir le PAEH »</a:t>
            </a:r>
          </a:p>
          <a:p>
            <a:pPr algn="ctr"/>
            <a:endParaRPr lang="fr-FR" sz="2200" b="1" dirty="0">
              <a:effectLst/>
            </a:endParaRPr>
          </a:p>
          <a:p>
            <a:pPr algn="just">
              <a:spcBef>
                <a:spcPts val="1200"/>
              </a:spcBef>
              <a:spcAft>
                <a:spcPts val="1200"/>
              </a:spcAft>
            </a:pPr>
            <a:r>
              <a:rPr lang="fr-FR" sz="2200" i="1" dirty="0">
                <a:effectLst/>
                <a:ea typeface="Times New Roman" panose="02020603050405020304" pitchFamily="18" charset="0"/>
              </a:rPr>
              <a:t>T</a:t>
            </a:r>
            <a:r>
              <a:rPr lang="fr-FR" sz="2200" i="1" baseline="-25000" dirty="0">
                <a:effectLst/>
                <a:ea typeface="Times New Roman" panose="02020603050405020304" pitchFamily="18" charset="0"/>
              </a:rPr>
              <a:t>3</a:t>
            </a:r>
            <a:r>
              <a:rPr lang="fr-FR" sz="2200" i="1" dirty="0">
                <a:effectLst/>
                <a:ea typeface="Times New Roman" panose="02020603050405020304" pitchFamily="18" charset="0"/>
              </a:rPr>
              <a:t> – </a:t>
            </a:r>
            <a:r>
              <a:rPr lang="fr-FR" sz="2200" i="1" dirty="0">
                <a:ea typeface="Times New Roman" panose="02020603050405020304" pitchFamily="18" charset="0"/>
              </a:rPr>
              <a:t>« </a:t>
            </a:r>
            <a:r>
              <a:rPr lang="fr-FR" sz="2200" i="1" dirty="0"/>
              <a:t>Négocier l’aménagement du cursus scolaire pour définir le PAEH, et, si besoin, animer des équipes plurielles pour définir les compensations dont pourra bénéficier l’ERIH »</a:t>
            </a:r>
          </a:p>
          <a:p>
            <a:pPr algn="just">
              <a:spcBef>
                <a:spcPts val="1200"/>
              </a:spcBef>
              <a:spcAft>
                <a:spcPts val="1200"/>
              </a:spcAft>
            </a:pPr>
            <a:endParaRPr lang="fr-FR" sz="2200" dirty="0">
              <a:effectLst/>
              <a:ea typeface="Times New Roman" panose="02020603050405020304" pitchFamily="18" charset="0"/>
            </a:endParaRPr>
          </a:p>
        </p:txBody>
      </p:sp>
      <p:graphicFrame>
        <p:nvGraphicFramePr>
          <p:cNvPr id="8" name="Tableau 7">
            <a:extLst>
              <a:ext uri="{FF2B5EF4-FFF2-40B4-BE49-F238E27FC236}">
                <a16:creationId xmlns:a16="http://schemas.microsoft.com/office/drawing/2014/main" id="{9BF0D901-7825-02BD-4B13-B65E00127B4B}"/>
              </a:ext>
            </a:extLst>
          </p:cNvPr>
          <p:cNvGraphicFramePr>
            <a:graphicFrameLocks noGrp="1"/>
          </p:cNvGraphicFramePr>
          <p:nvPr>
            <p:extLst>
              <p:ext uri="{D42A27DB-BD31-4B8C-83A1-F6EECF244321}">
                <p14:modId xmlns:p14="http://schemas.microsoft.com/office/powerpoint/2010/main" val="472168272"/>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10" name="Graphique 9" descr="Flèches de chevron contour">
            <a:extLst>
              <a:ext uri="{FF2B5EF4-FFF2-40B4-BE49-F238E27FC236}">
                <a16:creationId xmlns:a16="http://schemas.microsoft.com/office/drawing/2014/main" id="{F0343258-D9CE-D1D4-15B0-97C9CC7D44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231" y="4308791"/>
            <a:ext cx="1434357" cy="2110297"/>
          </a:xfrm>
          <a:prstGeom prst="rect">
            <a:avLst/>
          </a:prstGeom>
        </p:spPr>
      </p:pic>
    </p:spTree>
    <p:extLst>
      <p:ext uri="{BB962C8B-B14F-4D97-AF65-F5344CB8AC3E}">
        <p14:creationId xmlns:p14="http://schemas.microsoft.com/office/powerpoint/2010/main" val="9339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23</a:t>
            </a:fld>
            <a:endParaRPr lang="en-US" dirty="0"/>
          </a:p>
        </p:txBody>
      </p:sp>
      <p:sp>
        <p:nvSpPr>
          <p:cNvPr id="2" name="ZoneTexte 1">
            <a:extLst>
              <a:ext uri="{FF2B5EF4-FFF2-40B4-BE49-F238E27FC236}">
                <a16:creationId xmlns:a16="http://schemas.microsoft.com/office/drawing/2014/main" id="{76AB6DB9-FD0C-E393-D1ED-F60B1508BF79}"/>
              </a:ext>
            </a:extLst>
          </p:cNvPr>
          <p:cNvSpPr txBox="1"/>
          <p:nvPr/>
        </p:nvSpPr>
        <p:spPr>
          <a:xfrm>
            <a:off x="5159829" y="762376"/>
            <a:ext cx="6673281"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C00000"/>
                </a:solidFill>
                <a:effectLst/>
              </a:rPr>
              <a:t>Changement</a:t>
            </a:r>
            <a:r>
              <a:rPr kumimoji="0" lang="fr-FR" altLang="fr-FR" sz="2400" b="1" i="0" u="none" strike="noStrike" cap="none" normalizeH="0" dirty="0">
                <a:ln>
                  <a:noFill/>
                </a:ln>
                <a:solidFill>
                  <a:srgbClr val="C00000"/>
                </a:solidFill>
                <a:effectLst/>
              </a:rPr>
              <a:t> par des interactions dans les micro-institutions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dirty="0">
              <a:ln>
                <a:noFill/>
              </a:ln>
              <a:solidFill>
                <a:srgbClr val="C00000"/>
              </a:solidFill>
              <a:effectLst/>
            </a:endParaRPr>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extLst>
              <p:ext uri="{D42A27DB-BD31-4B8C-83A1-F6EECF244321}">
                <p14:modId xmlns:p14="http://schemas.microsoft.com/office/powerpoint/2010/main" val="3883443727"/>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7" name="Image 6">
            <a:extLst>
              <a:ext uri="{FF2B5EF4-FFF2-40B4-BE49-F238E27FC236}">
                <a16:creationId xmlns:a16="http://schemas.microsoft.com/office/drawing/2014/main" id="{D8FEC537-0FE0-96F1-FAFA-C3FB5BC8303B}"/>
              </a:ext>
            </a:extLst>
          </p:cNvPr>
          <p:cNvPicPr>
            <a:picLocks noChangeAspect="1"/>
          </p:cNvPicPr>
          <p:nvPr/>
        </p:nvPicPr>
        <p:blipFill>
          <a:blip r:embed="rId3"/>
          <a:stretch>
            <a:fillRect/>
          </a:stretch>
        </p:blipFill>
        <p:spPr>
          <a:xfrm>
            <a:off x="-1251523" y="429756"/>
            <a:ext cx="7772400" cy="5929896"/>
          </a:xfrm>
          <a:prstGeom prst="rect">
            <a:avLst/>
          </a:prstGeom>
        </p:spPr>
      </p:pic>
      <p:sp>
        <p:nvSpPr>
          <p:cNvPr id="9" name="ZoneTexte 8">
            <a:extLst>
              <a:ext uri="{FF2B5EF4-FFF2-40B4-BE49-F238E27FC236}">
                <a16:creationId xmlns:a16="http://schemas.microsoft.com/office/drawing/2014/main" id="{3D1DA0F2-C192-0695-63EA-04D782971437}"/>
              </a:ext>
            </a:extLst>
          </p:cNvPr>
          <p:cNvSpPr txBox="1"/>
          <p:nvPr/>
        </p:nvSpPr>
        <p:spPr>
          <a:xfrm>
            <a:off x="4196443" y="5407673"/>
            <a:ext cx="7433228" cy="830997"/>
          </a:xfrm>
          <a:prstGeom prst="rect">
            <a:avLst/>
          </a:prstGeom>
          <a:noFill/>
        </p:spPr>
        <p:txBody>
          <a:bodyPr wrap="square">
            <a:spAutoFit/>
          </a:bodyPr>
          <a:lstStyle/>
          <a:p>
            <a:pPr algn="ctr"/>
            <a:r>
              <a:rPr lang="fr-FR" sz="2400" dirty="0"/>
              <a:t>« I</a:t>
            </a:r>
            <a:r>
              <a:rPr lang="fr-FR" sz="2400" i="0" dirty="0">
                <a:effectLst/>
              </a:rPr>
              <a:t>nterventions médiatrices » </a:t>
            </a:r>
            <a:r>
              <a:rPr lang="fr-FR" sz="2400" dirty="0"/>
              <a:t>(</a:t>
            </a:r>
            <a:r>
              <a:rPr lang="fr-FR" sz="2400" dirty="0" err="1"/>
              <a:t>Sivilotti</a:t>
            </a:r>
            <a:r>
              <a:rPr lang="fr-FR" sz="2400" dirty="0"/>
              <a:t>, 2020)</a:t>
            </a:r>
            <a:r>
              <a:rPr lang="fr-FR" sz="2400" i="0" dirty="0">
                <a:effectLst/>
              </a:rPr>
              <a:t> visant à améliorer les parcours universitaires</a:t>
            </a:r>
            <a:endParaRPr lang="fr-FR" sz="2400" dirty="0"/>
          </a:p>
        </p:txBody>
      </p:sp>
      <p:sp>
        <p:nvSpPr>
          <p:cNvPr id="3" name="ZoneTexte 2">
            <a:extLst>
              <a:ext uri="{FF2B5EF4-FFF2-40B4-BE49-F238E27FC236}">
                <a16:creationId xmlns:a16="http://schemas.microsoft.com/office/drawing/2014/main" id="{A0EF4429-74AE-D259-F8ED-6B23C2D8EDFC}"/>
              </a:ext>
            </a:extLst>
          </p:cNvPr>
          <p:cNvSpPr txBox="1"/>
          <p:nvPr/>
        </p:nvSpPr>
        <p:spPr>
          <a:xfrm>
            <a:off x="5159828" y="1962705"/>
            <a:ext cx="6673281" cy="304698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dirty="0">
                <a:ln>
                  <a:noFill/>
                </a:ln>
                <a:solidFill>
                  <a:srgbClr val="C00000"/>
                </a:solidFill>
                <a:effectLst/>
              </a:rPr>
              <a:t>LE CROISEMENT DES RAPPORTS PERSONNELS DES UNS ET DES AUTRES PARTICIPENT AUX CHANGEMENTS</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2400" b="1" baseline="0"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dirty="0">
                <a:ln>
                  <a:noFill/>
                </a:ln>
                <a:solidFill>
                  <a:srgbClr val="C00000"/>
                </a:solidFill>
                <a:effectLst/>
              </a:rPr>
              <a:t>LE CAA FAVORISE CES CROISEMENTS PAR LA CREATION DE MULTIPLES, et complémentaires, MICRO-INSTITUTIONS AU SEIN DE L’UNIVERSITE</a:t>
            </a:r>
            <a:endParaRPr kumimoji="0" lang="fr-FR" altLang="fr-FR" sz="2400" b="1" i="0" u="none" strike="noStrike" cap="none" normalizeH="0" baseline="0" dirty="0">
              <a:ln>
                <a:noFill/>
              </a:ln>
              <a:solidFill>
                <a:srgbClr val="C00000"/>
              </a:solidFill>
              <a:effectLst/>
            </a:endParaRPr>
          </a:p>
        </p:txBody>
      </p:sp>
    </p:spTree>
    <p:extLst>
      <p:ext uri="{BB962C8B-B14F-4D97-AF65-F5344CB8AC3E}">
        <p14:creationId xmlns:p14="http://schemas.microsoft.com/office/powerpoint/2010/main" val="29746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24</a:t>
            </a:fld>
            <a:endParaRPr lang="en-US" dirty="0"/>
          </a:p>
        </p:txBody>
      </p:sp>
      <p:sp>
        <p:nvSpPr>
          <p:cNvPr id="2" name="ZoneTexte 1">
            <a:extLst>
              <a:ext uri="{FF2B5EF4-FFF2-40B4-BE49-F238E27FC236}">
                <a16:creationId xmlns:a16="http://schemas.microsoft.com/office/drawing/2014/main" id="{76AB6DB9-FD0C-E393-D1ED-F60B1508BF79}"/>
              </a:ext>
            </a:extLst>
          </p:cNvPr>
          <p:cNvSpPr txBox="1"/>
          <p:nvPr/>
        </p:nvSpPr>
        <p:spPr>
          <a:xfrm>
            <a:off x="4784271" y="762376"/>
            <a:ext cx="7048839"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C00000"/>
                </a:solidFill>
                <a:effectLst/>
              </a:rPr>
              <a:t>Changement</a:t>
            </a:r>
            <a:r>
              <a:rPr kumimoji="0" lang="fr-FR" altLang="fr-FR" sz="2400" b="1" i="0" u="none" strike="noStrike" cap="none" normalizeH="0" dirty="0">
                <a:ln>
                  <a:noFill/>
                </a:ln>
                <a:solidFill>
                  <a:srgbClr val="C00000"/>
                </a:solidFill>
                <a:effectLst/>
              </a:rPr>
              <a:t> par des interactions dans les micro-institutions</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2400" b="1" baseline="0" dirty="0">
              <a:solidFill>
                <a:srgbClr val="C00000"/>
              </a:solidFill>
            </a:endParaRPr>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extLst>
              <p:ext uri="{D42A27DB-BD31-4B8C-83A1-F6EECF244321}">
                <p14:modId xmlns:p14="http://schemas.microsoft.com/office/powerpoint/2010/main" val="3543537342"/>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9" name="Image 8">
            <a:extLst>
              <a:ext uri="{FF2B5EF4-FFF2-40B4-BE49-F238E27FC236}">
                <a16:creationId xmlns:a16="http://schemas.microsoft.com/office/drawing/2014/main" id="{533138F8-C4CD-AD54-CDD8-98214C45A5DC}"/>
              </a:ext>
            </a:extLst>
          </p:cNvPr>
          <p:cNvPicPr>
            <a:picLocks noChangeAspect="1"/>
          </p:cNvPicPr>
          <p:nvPr/>
        </p:nvPicPr>
        <p:blipFill>
          <a:blip r:embed="rId3"/>
          <a:stretch>
            <a:fillRect/>
          </a:stretch>
        </p:blipFill>
        <p:spPr>
          <a:xfrm>
            <a:off x="-1251523" y="429756"/>
            <a:ext cx="7772400" cy="5929896"/>
          </a:xfrm>
          <a:prstGeom prst="rect">
            <a:avLst/>
          </a:prstGeom>
        </p:spPr>
      </p:pic>
      <p:sp>
        <p:nvSpPr>
          <p:cNvPr id="10" name="ZoneTexte 9">
            <a:extLst>
              <a:ext uri="{FF2B5EF4-FFF2-40B4-BE49-F238E27FC236}">
                <a16:creationId xmlns:a16="http://schemas.microsoft.com/office/drawing/2014/main" id="{89F7349B-F992-A206-9A1C-2DADC154D5DD}"/>
              </a:ext>
            </a:extLst>
          </p:cNvPr>
          <p:cNvSpPr txBox="1"/>
          <p:nvPr/>
        </p:nvSpPr>
        <p:spPr>
          <a:xfrm>
            <a:off x="4784270" y="1962705"/>
            <a:ext cx="7048839"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2400" b="1" dirty="0">
                <a:solidFill>
                  <a:srgbClr val="C00000"/>
                </a:solidFill>
              </a:rPr>
              <a:t>Des praxéologies qui tendent à décloisonner les relations inter-institutionnelles </a:t>
            </a:r>
            <a:r>
              <a:rPr lang="fr-FR" sz="2400" b="1" dirty="0">
                <a:solidFill>
                  <a:srgbClr val="C00000"/>
                </a:solidFill>
              </a:rPr>
              <a:t>(Chauvière &amp; Plaisance, 2000 ; Ebersold &amp; Detraux, 2013)</a:t>
            </a:r>
            <a:endParaRPr lang="fr-FR" altLang="fr-FR" sz="2400" b="1" dirty="0">
              <a:solidFill>
                <a:srgbClr val="C00000"/>
              </a:solidFill>
            </a:endParaRPr>
          </a:p>
        </p:txBody>
      </p:sp>
      <p:pic>
        <p:nvPicPr>
          <p:cNvPr id="7" name="Image 6">
            <a:extLst>
              <a:ext uri="{FF2B5EF4-FFF2-40B4-BE49-F238E27FC236}">
                <a16:creationId xmlns:a16="http://schemas.microsoft.com/office/drawing/2014/main" id="{91D85DBC-4001-724D-9997-0D56BC417799}"/>
              </a:ext>
            </a:extLst>
          </p:cNvPr>
          <p:cNvPicPr>
            <a:picLocks noChangeAspect="1"/>
          </p:cNvPicPr>
          <p:nvPr/>
        </p:nvPicPr>
        <p:blipFill>
          <a:blip r:embed="rId4"/>
          <a:stretch>
            <a:fillRect/>
          </a:stretch>
        </p:blipFill>
        <p:spPr>
          <a:xfrm>
            <a:off x="5322452" y="3316799"/>
            <a:ext cx="6689947" cy="2916131"/>
          </a:xfrm>
          <a:prstGeom prst="rect">
            <a:avLst/>
          </a:prstGeom>
        </p:spPr>
      </p:pic>
    </p:spTree>
    <p:extLst>
      <p:ext uri="{BB962C8B-B14F-4D97-AF65-F5344CB8AC3E}">
        <p14:creationId xmlns:p14="http://schemas.microsoft.com/office/powerpoint/2010/main" val="9799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dirty="0"/>
              <a:t>Saïd AIT HAMMOU TALEB, LISEC, INSPE, Université de Lorraine</a:t>
            </a:r>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25</a:t>
            </a:fld>
            <a:endParaRPr lang="en-US" dirty="0"/>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extLst>
              <p:ext uri="{D42A27DB-BD31-4B8C-83A1-F6EECF244321}">
                <p14:modId xmlns:p14="http://schemas.microsoft.com/office/powerpoint/2010/main" val="2144013849"/>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12" name="ZoneTexte 11">
            <a:extLst>
              <a:ext uri="{FF2B5EF4-FFF2-40B4-BE49-F238E27FC236}">
                <a16:creationId xmlns:a16="http://schemas.microsoft.com/office/drawing/2014/main" id="{B1591102-830A-B169-2448-8983ACD2CB8D}"/>
              </a:ext>
            </a:extLst>
          </p:cNvPr>
          <p:cNvSpPr txBox="1"/>
          <p:nvPr/>
        </p:nvSpPr>
        <p:spPr>
          <a:xfrm>
            <a:off x="4662189" y="2305616"/>
            <a:ext cx="7428617" cy="2246769"/>
          </a:xfrm>
          <a:prstGeom prst="rect">
            <a:avLst/>
          </a:prstGeom>
          <a:noFill/>
        </p:spPr>
        <p:txBody>
          <a:bodyPr wrap="square" rtlCol="0">
            <a:spAutoFit/>
          </a:bodyPr>
          <a:lstStyle/>
          <a:p>
            <a:pPr marL="342900" indent="-342900">
              <a:buFont typeface="Arial" panose="020B0604020202020204" pitchFamily="34" charset="0"/>
              <a:buChar char="•"/>
            </a:pPr>
            <a:r>
              <a:rPr lang="fr-FR" sz="2800" dirty="0"/>
              <a:t>Donne une place à l’ERIH </a:t>
            </a:r>
            <a:r>
              <a:rPr lang="fr-FR" sz="2800" dirty="0">
                <a:effectLst/>
              </a:rPr>
              <a:t>(</a:t>
            </a:r>
            <a:r>
              <a:rPr lang="fr-FR" sz="2800" dirty="0" err="1">
                <a:effectLst/>
              </a:rPr>
              <a:t>Suau</a:t>
            </a:r>
            <a:r>
              <a:rPr lang="fr-FR" sz="2800" dirty="0">
                <a:effectLst/>
              </a:rPr>
              <a:t>, 2016, 2018)</a:t>
            </a:r>
          </a:p>
          <a:p>
            <a:endParaRPr lang="fr-FR" sz="2800" dirty="0"/>
          </a:p>
          <a:p>
            <a:pPr marL="342900" indent="-342900">
              <a:buFont typeface="Arial" panose="020B0604020202020204" pitchFamily="34" charset="0"/>
              <a:buChar char="•"/>
            </a:pPr>
            <a:r>
              <a:rPr lang="fr-FR" sz="2800" dirty="0"/>
              <a:t>Propose un autre rapport à l’inclusion</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effectLst/>
              </a:rPr>
              <a:t>Contribue à la transformation du collectif </a:t>
            </a:r>
            <a:endParaRPr lang="fr-FR" sz="2800" dirty="0"/>
          </a:p>
        </p:txBody>
      </p:sp>
      <p:pic>
        <p:nvPicPr>
          <p:cNvPr id="2" name="Graphique 1" descr="Flèches de chevron contour">
            <a:extLst>
              <a:ext uri="{FF2B5EF4-FFF2-40B4-BE49-F238E27FC236}">
                <a16:creationId xmlns:a16="http://schemas.microsoft.com/office/drawing/2014/main" id="{9C29A32E-82F6-BF1A-E5CF-A63FDC24B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7832" y="1384704"/>
            <a:ext cx="1434357" cy="4088592"/>
          </a:xfrm>
          <a:prstGeom prst="rect">
            <a:avLst/>
          </a:prstGeom>
        </p:spPr>
      </p:pic>
      <p:sp>
        <p:nvSpPr>
          <p:cNvPr id="9" name="ZoneTexte 8">
            <a:extLst>
              <a:ext uri="{FF2B5EF4-FFF2-40B4-BE49-F238E27FC236}">
                <a16:creationId xmlns:a16="http://schemas.microsoft.com/office/drawing/2014/main" id="{4F1C12EF-6ACF-F5F4-67A7-913589B4857E}"/>
              </a:ext>
            </a:extLst>
          </p:cNvPr>
          <p:cNvSpPr txBox="1"/>
          <p:nvPr/>
        </p:nvSpPr>
        <p:spPr>
          <a:xfrm>
            <a:off x="0" y="1166843"/>
            <a:ext cx="3398520" cy="4154984"/>
          </a:xfrm>
          <a:prstGeom prst="rect">
            <a:avLst/>
          </a:prstGeom>
          <a:noFill/>
        </p:spPr>
        <p:txBody>
          <a:bodyPr wrap="square" rtlCol="0">
            <a:spAutoFit/>
          </a:bodyPr>
          <a:lstStyle/>
          <a:p>
            <a:pPr algn="ctr"/>
            <a:r>
              <a:rPr lang="fr-FR" sz="2400" b="1" dirty="0"/>
              <a:t>Besoins de l’ERIH</a:t>
            </a:r>
          </a:p>
          <a:p>
            <a:pPr algn="ctr"/>
            <a:endParaRPr lang="fr-FR" sz="2400" b="1" dirty="0"/>
          </a:p>
          <a:p>
            <a:pPr algn="ctr"/>
            <a:endParaRPr lang="fr-FR" sz="2400" b="1" dirty="0"/>
          </a:p>
          <a:p>
            <a:pPr algn="ctr"/>
            <a:endParaRPr lang="fr-FR" sz="2400" dirty="0"/>
          </a:p>
          <a:p>
            <a:pPr algn="ctr"/>
            <a:r>
              <a:rPr lang="fr-FR" sz="2400" dirty="0"/>
              <a:t>- </a:t>
            </a:r>
            <a:r>
              <a:rPr lang="fr-FR" sz="2400" b="1" dirty="0"/>
              <a:t>CAA</a:t>
            </a:r>
            <a:r>
              <a:rPr lang="fr-FR" sz="2400" dirty="0"/>
              <a:t> -</a:t>
            </a:r>
          </a:p>
          <a:p>
            <a:pPr algn="ctr"/>
            <a:endParaRPr lang="fr-FR" sz="2400" dirty="0"/>
          </a:p>
          <a:p>
            <a:pPr algn="ctr"/>
            <a:endParaRPr lang="fr-FR" sz="2400" dirty="0"/>
          </a:p>
          <a:p>
            <a:pPr algn="ctr"/>
            <a:endParaRPr lang="fr-FR" sz="2400" dirty="0"/>
          </a:p>
          <a:p>
            <a:pPr algn="ctr"/>
            <a:r>
              <a:rPr lang="fr-FR" sz="2400" b="1" dirty="0"/>
              <a:t>Cadre institutionnel</a:t>
            </a:r>
          </a:p>
          <a:p>
            <a:pPr algn="ctr"/>
            <a:r>
              <a:rPr lang="fr-FR" sz="2400" dirty="0"/>
              <a:t>(contraintes, croyances, normes &amp; valeurs,…)</a:t>
            </a:r>
          </a:p>
        </p:txBody>
      </p:sp>
      <p:pic>
        <p:nvPicPr>
          <p:cNvPr id="11" name="Graphique 10" descr="Homme avec un remplissage uni">
            <a:extLst>
              <a:ext uri="{FF2B5EF4-FFF2-40B4-BE49-F238E27FC236}">
                <a16:creationId xmlns:a16="http://schemas.microsoft.com/office/drawing/2014/main" id="{EC2B41AB-1E23-5F72-E879-1426A96D14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263" y="2391710"/>
            <a:ext cx="914400" cy="914400"/>
          </a:xfrm>
          <a:prstGeom prst="rect">
            <a:avLst/>
          </a:prstGeom>
        </p:spPr>
      </p:pic>
      <p:pic>
        <p:nvPicPr>
          <p:cNvPr id="13" name="Graphique 12" descr="Questions contour">
            <a:extLst>
              <a:ext uri="{FF2B5EF4-FFF2-40B4-BE49-F238E27FC236}">
                <a16:creationId xmlns:a16="http://schemas.microsoft.com/office/drawing/2014/main" id="{05465819-684D-E7F8-58A8-85D2900A6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5037" y="649064"/>
            <a:ext cx="914400" cy="914400"/>
          </a:xfrm>
          <a:prstGeom prst="rect">
            <a:avLst/>
          </a:prstGeom>
        </p:spPr>
      </p:pic>
      <p:pic>
        <p:nvPicPr>
          <p:cNvPr id="14" name="Graphique 13" descr="École contour">
            <a:extLst>
              <a:ext uri="{FF2B5EF4-FFF2-40B4-BE49-F238E27FC236}">
                <a16:creationId xmlns:a16="http://schemas.microsoft.com/office/drawing/2014/main" id="{C981E662-5BF2-C439-FCF2-3BBA5D8D0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2951" y="5472272"/>
            <a:ext cx="914400" cy="914400"/>
          </a:xfrm>
          <a:prstGeom prst="rect">
            <a:avLst/>
          </a:prstGeom>
        </p:spPr>
      </p:pic>
      <p:pic>
        <p:nvPicPr>
          <p:cNvPr id="15" name="Graphique 14" descr="Diplôme roulé avec un remplissage uni">
            <a:extLst>
              <a:ext uri="{FF2B5EF4-FFF2-40B4-BE49-F238E27FC236}">
                <a16:creationId xmlns:a16="http://schemas.microsoft.com/office/drawing/2014/main" id="{026544C5-91A6-E055-FB9A-DAD19511E7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87285" y="5505590"/>
            <a:ext cx="914400" cy="914400"/>
          </a:xfrm>
          <a:prstGeom prst="rect">
            <a:avLst/>
          </a:prstGeom>
        </p:spPr>
      </p:pic>
    </p:spTree>
    <p:extLst>
      <p:ext uri="{BB962C8B-B14F-4D97-AF65-F5344CB8AC3E}">
        <p14:creationId xmlns:p14="http://schemas.microsoft.com/office/powerpoint/2010/main" val="129353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26</a:t>
            </a:fld>
            <a:endParaRPr lang="en-US" dirty="0"/>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extLst>
              <p:ext uri="{D42A27DB-BD31-4B8C-83A1-F6EECF244321}">
                <p14:modId xmlns:p14="http://schemas.microsoft.com/office/powerpoint/2010/main" val="3729648678"/>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10" name="ZoneTexte 9">
            <a:extLst>
              <a:ext uri="{FF2B5EF4-FFF2-40B4-BE49-F238E27FC236}">
                <a16:creationId xmlns:a16="http://schemas.microsoft.com/office/drawing/2014/main" id="{1454F064-C45D-E7D8-1027-A1C76A59F455}"/>
              </a:ext>
            </a:extLst>
          </p:cNvPr>
          <p:cNvSpPr txBox="1"/>
          <p:nvPr/>
        </p:nvSpPr>
        <p:spPr>
          <a:xfrm>
            <a:off x="0" y="1166843"/>
            <a:ext cx="3429000" cy="4154984"/>
          </a:xfrm>
          <a:prstGeom prst="rect">
            <a:avLst/>
          </a:prstGeom>
          <a:noFill/>
        </p:spPr>
        <p:txBody>
          <a:bodyPr wrap="square" rtlCol="0">
            <a:spAutoFit/>
          </a:bodyPr>
          <a:lstStyle/>
          <a:p>
            <a:pPr algn="ctr"/>
            <a:r>
              <a:rPr lang="fr-FR" sz="2400" b="1" dirty="0"/>
              <a:t>Besoins de l’ERIH</a:t>
            </a:r>
          </a:p>
          <a:p>
            <a:pPr algn="ctr"/>
            <a:endParaRPr lang="fr-FR" sz="2400" b="1" dirty="0"/>
          </a:p>
          <a:p>
            <a:pPr algn="ctr"/>
            <a:endParaRPr lang="fr-FR" sz="2400" b="1" dirty="0"/>
          </a:p>
          <a:p>
            <a:pPr algn="ctr"/>
            <a:endParaRPr lang="fr-FR" sz="2400" dirty="0"/>
          </a:p>
          <a:p>
            <a:pPr algn="ctr"/>
            <a:r>
              <a:rPr lang="fr-FR" sz="2400" dirty="0"/>
              <a:t>- </a:t>
            </a:r>
            <a:r>
              <a:rPr lang="fr-FR" sz="2400" b="1" dirty="0"/>
              <a:t>CAA</a:t>
            </a:r>
            <a:r>
              <a:rPr lang="fr-FR" sz="2400" dirty="0"/>
              <a:t> -</a:t>
            </a:r>
          </a:p>
          <a:p>
            <a:pPr algn="ctr"/>
            <a:endParaRPr lang="fr-FR" sz="2400" dirty="0"/>
          </a:p>
          <a:p>
            <a:pPr algn="ctr"/>
            <a:endParaRPr lang="fr-FR" sz="2400" dirty="0"/>
          </a:p>
          <a:p>
            <a:pPr algn="ctr"/>
            <a:endParaRPr lang="fr-FR" sz="2400" dirty="0"/>
          </a:p>
          <a:p>
            <a:pPr algn="ctr"/>
            <a:r>
              <a:rPr lang="fr-FR" sz="2400" b="1" dirty="0"/>
              <a:t>Cadre institutionnel </a:t>
            </a:r>
            <a:r>
              <a:rPr lang="fr-FR" sz="2400" dirty="0"/>
              <a:t>(contraintes, croyances, normes &amp; valeurs,…)</a:t>
            </a:r>
          </a:p>
        </p:txBody>
      </p:sp>
      <p:sp>
        <p:nvSpPr>
          <p:cNvPr id="12" name="ZoneTexte 11">
            <a:extLst>
              <a:ext uri="{FF2B5EF4-FFF2-40B4-BE49-F238E27FC236}">
                <a16:creationId xmlns:a16="http://schemas.microsoft.com/office/drawing/2014/main" id="{B1591102-830A-B169-2448-8983ACD2CB8D}"/>
              </a:ext>
            </a:extLst>
          </p:cNvPr>
          <p:cNvSpPr txBox="1"/>
          <p:nvPr/>
        </p:nvSpPr>
        <p:spPr>
          <a:xfrm>
            <a:off x="4662189" y="1351508"/>
            <a:ext cx="7428617" cy="4154984"/>
          </a:xfrm>
          <a:prstGeom prst="rect">
            <a:avLst/>
          </a:prstGeom>
          <a:noFill/>
        </p:spPr>
        <p:txBody>
          <a:bodyPr wrap="square" rtlCol="0">
            <a:spAutoFit/>
          </a:bodyPr>
          <a:lstStyle/>
          <a:p>
            <a:pPr marL="342900" indent="-342900">
              <a:buFont typeface="Arial" panose="020B0604020202020204" pitchFamily="34" charset="0"/>
              <a:buChar char="•"/>
            </a:pPr>
            <a:r>
              <a:rPr lang="fr-FR" sz="2400" b="1" dirty="0"/>
              <a:t>Donne une place à l’ERIH</a:t>
            </a:r>
            <a:r>
              <a:rPr lang="fr-FR" sz="2400" dirty="0"/>
              <a:t> </a:t>
            </a:r>
            <a:r>
              <a:rPr lang="fr-FR" sz="2400" dirty="0">
                <a:effectLst/>
              </a:rPr>
              <a:t>(</a:t>
            </a:r>
            <a:r>
              <a:rPr lang="fr-FR" sz="2400" dirty="0" err="1">
                <a:effectLst/>
              </a:rPr>
              <a:t>Suau</a:t>
            </a:r>
            <a:r>
              <a:rPr lang="fr-FR" sz="2400" dirty="0">
                <a:effectLst/>
              </a:rPr>
              <a:t>, 2016, 2018) :</a:t>
            </a:r>
            <a:r>
              <a:rPr lang="fr-FR" sz="2400" dirty="0"/>
              <a:t> permet à </a:t>
            </a:r>
            <a:r>
              <a:rPr lang="fr-FR" sz="2400" dirty="0">
                <a:effectLst/>
              </a:rPr>
              <a:t>l’ERIH d’exposer sa situation singulière et peut soumettre ses choix d’études à travers un processus de problématisation par autoévaluation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b="1" dirty="0"/>
              <a:t>Propose un rapport à l’inclusion autre </a:t>
            </a:r>
            <a:r>
              <a:rPr lang="fr-FR" sz="2400" dirty="0"/>
              <a:t>que celui centré sur « </a:t>
            </a:r>
            <a:r>
              <a:rPr lang="fr-FR" sz="2400" i="1" dirty="0">
                <a:effectLst/>
              </a:rPr>
              <a:t>la mise en place des actions, relatives aux personnes handicapées demeurerait, centrée sur la compensation individuelle » (</a:t>
            </a:r>
            <a:r>
              <a:rPr lang="fr-FR" sz="2400" dirty="0">
                <a:effectLst/>
              </a:rPr>
              <a:t>Husson et Perez, 2016, p. 195) </a:t>
            </a:r>
          </a:p>
        </p:txBody>
      </p:sp>
      <p:pic>
        <p:nvPicPr>
          <p:cNvPr id="2" name="Graphique 1" descr="Flèches de chevron contour">
            <a:extLst>
              <a:ext uri="{FF2B5EF4-FFF2-40B4-BE49-F238E27FC236}">
                <a16:creationId xmlns:a16="http://schemas.microsoft.com/office/drawing/2014/main" id="{9C29A32E-82F6-BF1A-E5CF-A63FDC24B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7832" y="1384704"/>
            <a:ext cx="1434357" cy="4088592"/>
          </a:xfrm>
          <a:prstGeom prst="rect">
            <a:avLst/>
          </a:prstGeom>
        </p:spPr>
      </p:pic>
      <p:pic>
        <p:nvPicPr>
          <p:cNvPr id="9" name="Graphique 8" descr="Homme avec un remplissage uni">
            <a:extLst>
              <a:ext uri="{FF2B5EF4-FFF2-40B4-BE49-F238E27FC236}">
                <a16:creationId xmlns:a16="http://schemas.microsoft.com/office/drawing/2014/main" id="{1F6D4547-C184-D8F6-7ACE-5C564183C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263" y="2391710"/>
            <a:ext cx="914400" cy="914400"/>
          </a:xfrm>
          <a:prstGeom prst="rect">
            <a:avLst/>
          </a:prstGeom>
        </p:spPr>
      </p:pic>
      <p:pic>
        <p:nvPicPr>
          <p:cNvPr id="14" name="Graphique 13" descr="Questions contour">
            <a:extLst>
              <a:ext uri="{FF2B5EF4-FFF2-40B4-BE49-F238E27FC236}">
                <a16:creationId xmlns:a16="http://schemas.microsoft.com/office/drawing/2014/main" id="{C9FC3C63-3203-30BD-71F0-6F7632086E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5037" y="649064"/>
            <a:ext cx="914400" cy="914400"/>
          </a:xfrm>
          <a:prstGeom prst="rect">
            <a:avLst/>
          </a:prstGeom>
        </p:spPr>
      </p:pic>
      <p:pic>
        <p:nvPicPr>
          <p:cNvPr id="16" name="Graphique 15" descr="École contour">
            <a:extLst>
              <a:ext uri="{FF2B5EF4-FFF2-40B4-BE49-F238E27FC236}">
                <a16:creationId xmlns:a16="http://schemas.microsoft.com/office/drawing/2014/main" id="{EC227510-E71B-03F2-D5A6-F0F5D87CD5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2951" y="5472272"/>
            <a:ext cx="914400" cy="914400"/>
          </a:xfrm>
          <a:prstGeom prst="rect">
            <a:avLst/>
          </a:prstGeom>
        </p:spPr>
      </p:pic>
      <p:pic>
        <p:nvPicPr>
          <p:cNvPr id="18" name="Graphique 17" descr="Diplôme roulé avec un remplissage uni">
            <a:extLst>
              <a:ext uri="{FF2B5EF4-FFF2-40B4-BE49-F238E27FC236}">
                <a16:creationId xmlns:a16="http://schemas.microsoft.com/office/drawing/2014/main" id="{12C425CF-AD84-4218-B11D-7F6BB36F01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87285" y="5505590"/>
            <a:ext cx="914400" cy="914400"/>
          </a:xfrm>
          <a:prstGeom prst="rect">
            <a:avLst/>
          </a:prstGeom>
        </p:spPr>
      </p:pic>
    </p:spTree>
    <p:extLst>
      <p:ext uri="{BB962C8B-B14F-4D97-AF65-F5344CB8AC3E}">
        <p14:creationId xmlns:p14="http://schemas.microsoft.com/office/powerpoint/2010/main" val="2458526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27</a:t>
            </a:fld>
            <a:endParaRPr lang="en-US" dirty="0"/>
          </a:p>
        </p:txBody>
      </p:sp>
      <p:sp>
        <p:nvSpPr>
          <p:cNvPr id="2" name="ZoneTexte 1">
            <a:extLst>
              <a:ext uri="{FF2B5EF4-FFF2-40B4-BE49-F238E27FC236}">
                <a16:creationId xmlns:a16="http://schemas.microsoft.com/office/drawing/2014/main" id="{54CE4E2F-163C-F022-3764-B878A33B503A}"/>
              </a:ext>
            </a:extLst>
          </p:cNvPr>
          <p:cNvSpPr txBox="1"/>
          <p:nvPr/>
        </p:nvSpPr>
        <p:spPr>
          <a:xfrm>
            <a:off x="484632" y="3007192"/>
            <a:ext cx="11145040" cy="1569660"/>
          </a:xfrm>
          <a:prstGeom prst="rect">
            <a:avLst/>
          </a:prstGeom>
          <a:noFill/>
        </p:spPr>
        <p:txBody>
          <a:bodyPr wrap="square">
            <a:spAutoFit/>
          </a:bodyPr>
          <a:lstStyle/>
          <a:p>
            <a:pPr algn="just"/>
            <a:r>
              <a:rPr lang="fr-FR" sz="2400" i="1" dirty="0">
                <a:effectLst/>
              </a:rPr>
              <a:t>« c'est plus de l'adaptabilité, mais au sens positif du terme, c'est à dire que moi je trouve que la question du handicap, elle nous pousse à être novateur. Elle nous pousse à chercher de nouvelles choses en permanence, elle nous pousse à aller plus loin, peut-être plus que dans d'autres situations estudiantines globales.  »</a:t>
            </a:r>
            <a:endParaRPr lang="fr-FR" sz="2400" dirty="0">
              <a:effectLst/>
            </a:endParaRPr>
          </a:p>
        </p:txBody>
      </p:sp>
      <p:graphicFrame>
        <p:nvGraphicFramePr>
          <p:cNvPr id="8" name="Tableau 7">
            <a:extLst>
              <a:ext uri="{FF2B5EF4-FFF2-40B4-BE49-F238E27FC236}">
                <a16:creationId xmlns:a16="http://schemas.microsoft.com/office/drawing/2014/main" id="{D3D887D2-9AFA-223C-0927-150CC5141F91}"/>
              </a:ext>
            </a:extLst>
          </p:cNvPr>
          <p:cNvGraphicFramePr>
            <a:graphicFrameLocks noGrp="1"/>
          </p:cNvGraphicFramePr>
          <p:nvPr>
            <p:extLst>
              <p:ext uri="{D42A27DB-BD31-4B8C-83A1-F6EECF244321}">
                <p14:modId xmlns:p14="http://schemas.microsoft.com/office/powerpoint/2010/main" val="1441276256"/>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9" name="Graphique 8" descr="Guillemet fermé contour">
            <a:extLst>
              <a:ext uri="{FF2B5EF4-FFF2-40B4-BE49-F238E27FC236}">
                <a16:creationId xmlns:a16="http://schemas.microsoft.com/office/drawing/2014/main" id="{000BC753-30BA-AEE4-92B5-5CAB6CACE1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2431" y="4952992"/>
            <a:ext cx="914400" cy="914400"/>
          </a:xfrm>
          <a:prstGeom prst="rect">
            <a:avLst/>
          </a:prstGeom>
        </p:spPr>
      </p:pic>
      <p:pic>
        <p:nvPicPr>
          <p:cNvPr id="11" name="Graphique 10" descr="Guillemet ouvert contour">
            <a:extLst>
              <a:ext uri="{FF2B5EF4-FFF2-40B4-BE49-F238E27FC236}">
                <a16:creationId xmlns:a16="http://schemas.microsoft.com/office/drawing/2014/main" id="{0E6A83B9-8ED3-2A7F-2875-4BE4B0CBFA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349" y="1716651"/>
            <a:ext cx="914400" cy="914400"/>
          </a:xfrm>
          <a:prstGeom prst="rect">
            <a:avLst/>
          </a:prstGeom>
        </p:spPr>
      </p:pic>
      <p:sp>
        <p:nvSpPr>
          <p:cNvPr id="12" name="ZoneTexte 11">
            <a:extLst>
              <a:ext uri="{FF2B5EF4-FFF2-40B4-BE49-F238E27FC236}">
                <a16:creationId xmlns:a16="http://schemas.microsoft.com/office/drawing/2014/main" id="{039BFBC0-F6D0-3E1F-721C-AF6933EE5225}"/>
              </a:ext>
            </a:extLst>
          </p:cNvPr>
          <p:cNvSpPr txBox="1"/>
          <p:nvPr/>
        </p:nvSpPr>
        <p:spPr>
          <a:xfrm>
            <a:off x="484626" y="764681"/>
            <a:ext cx="11145041" cy="830997"/>
          </a:xfrm>
          <a:prstGeom prst="rect">
            <a:avLst/>
          </a:prstGeom>
          <a:noFill/>
        </p:spPr>
        <p:txBody>
          <a:bodyPr wrap="square">
            <a:spAutoFit/>
          </a:bodyPr>
          <a:lstStyle/>
          <a:p>
            <a:r>
              <a:rPr lang="fr-FR" sz="2400" b="1" dirty="0"/>
              <a:t>U</a:t>
            </a:r>
            <a:r>
              <a:rPr lang="fr-FR" sz="2400" b="1" dirty="0">
                <a:effectLst/>
              </a:rPr>
              <a:t>ne relation formatrice CAA-ERIH où l’écoute impliquée de l’autre est à considérer comme affectant la dynamique du changement</a:t>
            </a:r>
          </a:p>
        </p:txBody>
      </p:sp>
    </p:spTree>
    <p:extLst>
      <p:ext uri="{BB962C8B-B14F-4D97-AF65-F5344CB8AC3E}">
        <p14:creationId xmlns:p14="http://schemas.microsoft.com/office/powerpoint/2010/main" val="281021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28</a:t>
            </a:fld>
            <a:endParaRPr lang="en-US" dirty="0"/>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sp>
        <p:nvSpPr>
          <p:cNvPr id="7" name="ZoneTexte 6">
            <a:extLst>
              <a:ext uri="{FF2B5EF4-FFF2-40B4-BE49-F238E27FC236}">
                <a16:creationId xmlns:a16="http://schemas.microsoft.com/office/drawing/2014/main" id="{DFB42949-D92F-DA0D-58E7-4DD87EA1C197}"/>
              </a:ext>
            </a:extLst>
          </p:cNvPr>
          <p:cNvSpPr txBox="1"/>
          <p:nvPr/>
        </p:nvSpPr>
        <p:spPr>
          <a:xfrm>
            <a:off x="484627" y="2082692"/>
            <a:ext cx="11145041" cy="1200329"/>
          </a:xfrm>
          <a:prstGeom prst="rect">
            <a:avLst/>
          </a:prstGeom>
          <a:noFill/>
        </p:spPr>
        <p:txBody>
          <a:bodyPr wrap="square">
            <a:spAutoFit/>
          </a:bodyPr>
          <a:lstStyle/>
          <a:p>
            <a:r>
              <a:rPr lang="fr-FR" sz="2400" i="1" dirty="0">
                <a:effectLst/>
              </a:rPr>
              <a:t>« L’accompagnement c’est être à côté de la personne, ni devant, ni derrière c’est-à-dire qu’on ne montre pas le chemin à l’autre ; nous, on est à côté, c’est à dire qu’on emboite son pas et on va à son rythme et on est juste là pour être un point d’appui » </a:t>
            </a:r>
            <a:endParaRPr lang="fr-FR" sz="2400" dirty="0">
              <a:effectLst/>
            </a:endParaRPr>
          </a:p>
        </p:txBody>
      </p:sp>
      <p:sp>
        <p:nvSpPr>
          <p:cNvPr id="18" name="ZoneTexte 17">
            <a:extLst>
              <a:ext uri="{FF2B5EF4-FFF2-40B4-BE49-F238E27FC236}">
                <a16:creationId xmlns:a16="http://schemas.microsoft.com/office/drawing/2014/main" id="{F382A514-51B5-FA04-4FDE-88F27202E94D}"/>
              </a:ext>
            </a:extLst>
          </p:cNvPr>
          <p:cNvSpPr txBox="1"/>
          <p:nvPr/>
        </p:nvSpPr>
        <p:spPr>
          <a:xfrm>
            <a:off x="484628" y="4483898"/>
            <a:ext cx="11145041" cy="1200329"/>
          </a:xfrm>
          <a:prstGeom prst="rect">
            <a:avLst/>
          </a:prstGeom>
          <a:noFill/>
        </p:spPr>
        <p:txBody>
          <a:bodyPr wrap="square">
            <a:spAutoFit/>
          </a:bodyPr>
          <a:lstStyle/>
          <a:p>
            <a:r>
              <a:rPr lang="fr-FR" sz="2400" i="1" dirty="0">
                <a:effectLst/>
              </a:rPr>
              <a:t>« Les solutions, elles vont être dans son discours et dans ses propos à elle, donc je dirais vraiment à ce nouveau, à cette nouvelle collègue de s’appuyer sur les propos du jeune de ne pas hésiter à rebondir sur ce qu’il lui dit »</a:t>
            </a:r>
            <a:endParaRPr lang="fr-FR" sz="2400" dirty="0">
              <a:effectLst/>
            </a:endParaRPr>
          </a:p>
        </p:txBody>
      </p:sp>
      <p:sp>
        <p:nvSpPr>
          <p:cNvPr id="8" name="ZoneTexte 7">
            <a:extLst>
              <a:ext uri="{FF2B5EF4-FFF2-40B4-BE49-F238E27FC236}">
                <a16:creationId xmlns:a16="http://schemas.microsoft.com/office/drawing/2014/main" id="{361B438E-C72C-6928-B841-8C1E97C92B6F}"/>
              </a:ext>
            </a:extLst>
          </p:cNvPr>
          <p:cNvSpPr txBox="1"/>
          <p:nvPr/>
        </p:nvSpPr>
        <p:spPr>
          <a:xfrm>
            <a:off x="484628" y="3266670"/>
            <a:ext cx="11145041" cy="1200329"/>
          </a:xfrm>
          <a:prstGeom prst="rect">
            <a:avLst/>
          </a:prstGeom>
          <a:noFill/>
        </p:spPr>
        <p:txBody>
          <a:bodyPr wrap="square">
            <a:spAutoFit/>
          </a:bodyPr>
          <a:lstStyle/>
          <a:p>
            <a:r>
              <a:rPr lang="fr-FR" sz="2400" i="1" dirty="0">
                <a:effectLst/>
              </a:rPr>
              <a:t>« L’étudiant n’a pas forcément conscience de tout ce qu’il a mis en œuvre avant dans sa scolarité et qui pourtant est, c’est pas extraordinaire mais c’est souvent des compétences acquises mais qui ne sont jamais révélées </a:t>
            </a:r>
          </a:p>
        </p:txBody>
      </p:sp>
      <p:graphicFrame>
        <p:nvGraphicFramePr>
          <p:cNvPr id="11" name="Tableau 10">
            <a:extLst>
              <a:ext uri="{FF2B5EF4-FFF2-40B4-BE49-F238E27FC236}">
                <a16:creationId xmlns:a16="http://schemas.microsoft.com/office/drawing/2014/main" id="{5324567E-08C2-3B7F-981F-B6B3309B0386}"/>
              </a:ext>
            </a:extLst>
          </p:cNvPr>
          <p:cNvGraphicFramePr>
            <a:graphicFrameLocks noGrp="1"/>
          </p:cNvGraphicFramePr>
          <p:nvPr>
            <p:extLst>
              <p:ext uri="{D42A27DB-BD31-4B8C-83A1-F6EECF244321}">
                <p14:modId xmlns:p14="http://schemas.microsoft.com/office/powerpoint/2010/main" val="2703456706"/>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Dans la relation CAA-(ERIH)</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15B6C29E-78A2-93E2-D7F9-0884B97C809F}"/>
              </a:ext>
            </a:extLst>
          </p:cNvPr>
          <p:cNvSpPr txBox="1"/>
          <p:nvPr/>
        </p:nvSpPr>
        <p:spPr>
          <a:xfrm>
            <a:off x="484626" y="764681"/>
            <a:ext cx="11145041" cy="830997"/>
          </a:xfrm>
          <a:prstGeom prst="rect">
            <a:avLst/>
          </a:prstGeom>
          <a:noFill/>
        </p:spPr>
        <p:txBody>
          <a:bodyPr wrap="square">
            <a:spAutoFit/>
          </a:bodyPr>
          <a:lstStyle/>
          <a:p>
            <a:r>
              <a:rPr lang="fr-FR" sz="2400" b="1" dirty="0"/>
              <a:t>U</a:t>
            </a:r>
            <a:r>
              <a:rPr lang="fr-FR" sz="2400" b="1" dirty="0">
                <a:effectLst/>
              </a:rPr>
              <a:t>ne relation formatrice CAA-ERIH où l’écoute impliquée de l’autre est à considérer comme affectant la dynamique du changement</a:t>
            </a:r>
          </a:p>
        </p:txBody>
      </p:sp>
      <p:pic>
        <p:nvPicPr>
          <p:cNvPr id="9" name="Graphique 8" descr="Guillemet fermé contour">
            <a:extLst>
              <a:ext uri="{FF2B5EF4-FFF2-40B4-BE49-F238E27FC236}">
                <a16:creationId xmlns:a16="http://schemas.microsoft.com/office/drawing/2014/main" id="{A235E517-EA53-4CFB-7CC0-9779CCF17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2431" y="5468377"/>
            <a:ext cx="914400" cy="914400"/>
          </a:xfrm>
          <a:prstGeom prst="rect">
            <a:avLst/>
          </a:prstGeom>
        </p:spPr>
      </p:pic>
      <p:pic>
        <p:nvPicPr>
          <p:cNvPr id="13" name="Graphique 12" descr="Guillemet ouvert contour">
            <a:extLst>
              <a:ext uri="{FF2B5EF4-FFF2-40B4-BE49-F238E27FC236}">
                <a16:creationId xmlns:a16="http://schemas.microsoft.com/office/drawing/2014/main" id="{F75F01AD-8B4D-1D1E-68BF-5578F1DB3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349" y="1350893"/>
            <a:ext cx="914400" cy="914400"/>
          </a:xfrm>
          <a:prstGeom prst="rect">
            <a:avLst/>
          </a:prstGeom>
        </p:spPr>
      </p:pic>
    </p:spTree>
    <p:extLst>
      <p:ext uri="{BB962C8B-B14F-4D97-AF65-F5344CB8AC3E}">
        <p14:creationId xmlns:p14="http://schemas.microsoft.com/office/powerpoint/2010/main" val="354249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dirty="0"/>
              <a:t>Saïd AIT HAMMOU TALEB, LISEC, INSPE, Université de Lorraine</a:t>
            </a:r>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29</a:t>
            </a:fld>
            <a:endParaRPr lang="en-US" dirty="0"/>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12" name="ZoneTexte 11">
            <a:extLst>
              <a:ext uri="{FF2B5EF4-FFF2-40B4-BE49-F238E27FC236}">
                <a16:creationId xmlns:a16="http://schemas.microsoft.com/office/drawing/2014/main" id="{B1591102-830A-B169-2448-8983ACD2CB8D}"/>
              </a:ext>
            </a:extLst>
          </p:cNvPr>
          <p:cNvSpPr txBox="1"/>
          <p:nvPr/>
        </p:nvSpPr>
        <p:spPr>
          <a:xfrm>
            <a:off x="4662189" y="797511"/>
            <a:ext cx="7428617" cy="5262979"/>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chemeClr val="bg1">
                    <a:lumMod val="65000"/>
                  </a:schemeClr>
                </a:solidFill>
              </a:rPr>
              <a:t>Donne une place à l’ERIH </a:t>
            </a:r>
            <a:r>
              <a:rPr lang="fr-FR" sz="2400" dirty="0">
                <a:solidFill>
                  <a:schemeClr val="bg1">
                    <a:lumMod val="65000"/>
                  </a:schemeClr>
                </a:solidFill>
                <a:effectLst/>
              </a:rPr>
              <a:t>(</a:t>
            </a:r>
            <a:r>
              <a:rPr lang="fr-FR" sz="2400" dirty="0" err="1">
                <a:solidFill>
                  <a:schemeClr val="bg1">
                    <a:lumMod val="65000"/>
                  </a:schemeClr>
                </a:solidFill>
                <a:effectLst/>
              </a:rPr>
              <a:t>Suau</a:t>
            </a:r>
            <a:r>
              <a:rPr lang="fr-FR" sz="2400" dirty="0">
                <a:solidFill>
                  <a:schemeClr val="bg1">
                    <a:lumMod val="65000"/>
                  </a:schemeClr>
                </a:solidFill>
                <a:effectLst/>
              </a:rPr>
              <a:t>, 2016, 2018) :</a:t>
            </a:r>
            <a:r>
              <a:rPr lang="fr-FR" sz="2400" dirty="0">
                <a:solidFill>
                  <a:schemeClr val="bg1">
                    <a:lumMod val="65000"/>
                  </a:schemeClr>
                </a:solidFill>
              </a:rPr>
              <a:t> permet à </a:t>
            </a:r>
            <a:r>
              <a:rPr lang="fr-FR" sz="2400" dirty="0">
                <a:solidFill>
                  <a:schemeClr val="bg1">
                    <a:lumMod val="65000"/>
                  </a:schemeClr>
                </a:solidFill>
                <a:effectLst/>
              </a:rPr>
              <a:t>l’ERIH d’exposer sa situation singulière et peut soumettre ses choix d’études à travers un processus de problématisation par autoévaluation </a:t>
            </a:r>
          </a:p>
          <a:p>
            <a:pPr marL="342900" indent="-342900">
              <a:buFont typeface="Arial" panose="020B0604020202020204" pitchFamily="34" charset="0"/>
              <a:buChar char="•"/>
            </a:pPr>
            <a:endParaRPr lang="fr-FR" sz="2400" dirty="0">
              <a:solidFill>
                <a:schemeClr val="bg1">
                  <a:lumMod val="65000"/>
                </a:schemeClr>
              </a:solidFill>
            </a:endParaRPr>
          </a:p>
          <a:p>
            <a:pPr marL="342900" indent="-342900">
              <a:buFont typeface="Arial" panose="020B0604020202020204" pitchFamily="34" charset="0"/>
              <a:buChar char="•"/>
            </a:pPr>
            <a:endParaRPr lang="fr-FR" sz="2400" dirty="0">
              <a:solidFill>
                <a:schemeClr val="bg1">
                  <a:lumMod val="65000"/>
                </a:schemeClr>
              </a:solidFill>
            </a:endParaRPr>
          </a:p>
          <a:p>
            <a:pPr marL="342900" indent="-342900">
              <a:buFont typeface="Arial" panose="020B0604020202020204" pitchFamily="34" charset="0"/>
              <a:buChar char="•"/>
            </a:pPr>
            <a:r>
              <a:rPr lang="fr-FR" sz="2400" dirty="0">
                <a:solidFill>
                  <a:schemeClr val="bg1">
                    <a:lumMod val="65000"/>
                  </a:schemeClr>
                </a:solidFill>
              </a:rPr>
              <a:t>Propose un rapport à l’inclusion autre que celui centré sur « </a:t>
            </a:r>
            <a:r>
              <a:rPr lang="fr-FR" sz="2400" i="1" dirty="0">
                <a:solidFill>
                  <a:schemeClr val="bg1">
                    <a:lumMod val="65000"/>
                  </a:schemeClr>
                </a:solidFill>
                <a:effectLst/>
              </a:rPr>
              <a:t>la mise en place des actions, relatives aux personnes handicapées demeurerait, centrée sur la compensation individuelle » (</a:t>
            </a:r>
            <a:r>
              <a:rPr lang="fr-FR" sz="2400" dirty="0">
                <a:solidFill>
                  <a:schemeClr val="bg1">
                    <a:lumMod val="65000"/>
                  </a:schemeClr>
                </a:solidFill>
                <a:effectLst/>
              </a:rPr>
              <a:t>Husson et Perez, 2016, p. 195)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effectLst/>
              </a:rPr>
              <a:t>Contribue à la transformation du collectif par un r</a:t>
            </a:r>
            <a:r>
              <a:rPr lang="fr-FR" sz="2400" dirty="0"/>
              <a:t>enouvellement, à petit pas, des normes et valeurs</a:t>
            </a:r>
          </a:p>
        </p:txBody>
      </p:sp>
      <p:pic>
        <p:nvPicPr>
          <p:cNvPr id="2" name="Graphique 1" descr="Flèches de chevron contour">
            <a:extLst>
              <a:ext uri="{FF2B5EF4-FFF2-40B4-BE49-F238E27FC236}">
                <a16:creationId xmlns:a16="http://schemas.microsoft.com/office/drawing/2014/main" id="{9C29A32E-82F6-BF1A-E5CF-A63FDC24B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7832" y="1384704"/>
            <a:ext cx="1434357" cy="4088592"/>
          </a:xfrm>
          <a:prstGeom prst="rect">
            <a:avLst/>
          </a:prstGeom>
        </p:spPr>
      </p:pic>
      <p:cxnSp>
        <p:nvCxnSpPr>
          <p:cNvPr id="7" name="Connecteur droit 6">
            <a:extLst>
              <a:ext uri="{FF2B5EF4-FFF2-40B4-BE49-F238E27FC236}">
                <a16:creationId xmlns:a16="http://schemas.microsoft.com/office/drawing/2014/main" id="{673D7D55-5633-6D94-308A-545DF4572B1C}"/>
              </a:ext>
            </a:extLst>
          </p:cNvPr>
          <p:cNvCxnSpPr/>
          <p:nvPr/>
        </p:nvCxnSpPr>
        <p:spPr>
          <a:xfrm>
            <a:off x="4662189" y="4952494"/>
            <a:ext cx="711071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F1C12EF-6ACF-F5F4-67A7-913589B4857E}"/>
              </a:ext>
            </a:extLst>
          </p:cNvPr>
          <p:cNvSpPr txBox="1"/>
          <p:nvPr/>
        </p:nvSpPr>
        <p:spPr>
          <a:xfrm>
            <a:off x="0" y="1166843"/>
            <a:ext cx="3368040" cy="4154984"/>
          </a:xfrm>
          <a:prstGeom prst="rect">
            <a:avLst/>
          </a:prstGeom>
          <a:noFill/>
        </p:spPr>
        <p:txBody>
          <a:bodyPr wrap="square" rtlCol="0">
            <a:spAutoFit/>
          </a:bodyPr>
          <a:lstStyle/>
          <a:p>
            <a:pPr algn="ctr"/>
            <a:r>
              <a:rPr lang="fr-FR" sz="2400" b="1" dirty="0"/>
              <a:t>Besoins de l’ERIH</a:t>
            </a:r>
          </a:p>
          <a:p>
            <a:pPr algn="ctr"/>
            <a:endParaRPr lang="fr-FR" sz="2400" b="1" dirty="0"/>
          </a:p>
          <a:p>
            <a:pPr algn="ctr"/>
            <a:endParaRPr lang="fr-FR" sz="2400" b="1" dirty="0"/>
          </a:p>
          <a:p>
            <a:pPr algn="ctr"/>
            <a:endParaRPr lang="fr-FR" sz="2400" dirty="0"/>
          </a:p>
          <a:p>
            <a:pPr algn="ctr"/>
            <a:r>
              <a:rPr lang="fr-FR" sz="2400" dirty="0"/>
              <a:t>- </a:t>
            </a:r>
            <a:r>
              <a:rPr lang="fr-FR" sz="2400" b="1" dirty="0"/>
              <a:t>CAA</a:t>
            </a:r>
            <a:r>
              <a:rPr lang="fr-FR" sz="2400" dirty="0"/>
              <a:t> -</a:t>
            </a:r>
          </a:p>
          <a:p>
            <a:pPr algn="ctr"/>
            <a:endParaRPr lang="fr-FR" sz="2400" dirty="0"/>
          </a:p>
          <a:p>
            <a:pPr algn="ctr"/>
            <a:endParaRPr lang="fr-FR" sz="2400" dirty="0"/>
          </a:p>
          <a:p>
            <a:pPr algn="ctr"/>
            <a:endParaRPr lang="fr-FR" sz="2400" dirty="0"/>
          </a:p>
          <a:p>
            <a:pPr algn="ctr"/>
            <a:r>
              <a:rPr lang="fr-FR" sz="2400" b="1" dirty="0"/>
              <a:t>Cadre institutionnel </a:t>
            </a:r>
            <a:r>
              <a:rPr lang="fr-FR" sz="2400" dirty="0"/>
              <a:t>(contraintes, croyances, normes &amp; valeurs,…)</a:t>
            </a:r>
          </a:p>
        </p:txBody>
      </p:sp>
      <p:pic>
        <p:nvPicPr>
          <p:cNvPr id="11" name="Graphique 10" descr="Homme avec un remplissage uni">
            <a:extLst>
              <a:ext uri="{FF2B5EF4-FFF2-40B4-BE49-F238E27FC236}">
                <a16:creationId xmlns:a16="http://schemas.microsoft.com/office/drawing/2014/main" id="{EC2B41AB-1E23-5F72-E879-1426A96D14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263" y="2391710"/>
            <a:ext cx="914400" cy="914400"/>
          </a:xfrm>
          <a:prstGeom prst="rect">
            <a:avLst/>
          </a:prstGeom>
        </p:spPr>
      </p:pic>
      <p:pic>
        <p:nvPicPr>
          <p:cNvPr id="13" name="Graphique 12" descr="Questions contour">
            <a:extLst>
              <a:ext uri="{FF2B5EF4-FFF2-40B4-BE49-F238E27FC236}">
                <a16:creationId xmlns:a16="http://schemas.microsoft.com/office/drawing/2014/main" id="{05465819-684D-E7F8-58A8-85D2900A6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5037" y="649064"/>
            <a:ext cx="914400" cy="914400"/>
          </a:xfrm>
          <a:prstGeom prst="rect">
            <a:avLst/>
          </a:prstGeom>
        </p:spPr>
      </p:pic>
      <p:pic>
        <p:nvPicPr>
          <p:cNvPr id="14" name="Graphique 13" descr="École contour">
            <a:extLst>
              <a:ext uri="{FF2B5EF4-FFF2-40B4-BE49-F238E27FC236}">
                <a16:creationId xmlns:a16="http://schemas.microsoft.com/office/drawing/2014/main" id="{C981E662-5BF2-C439-FCF2-3BBA5D8D0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2951" y="5472272"/>
            <a:ext cx="914400" cy="914400"/>
          </a:xfrm>
          <a:prstGeom prst="rect">
            <a:avLst/>
          </a:prstGeom>
        </p:spPr>
      </p:pic>
      <p:pic>
        <p:nvPicPr>
          <p:cNvPr id="15" name="Graphique 14" descr="Diplôme roulé avec un remplissage uni">
            <a:extLst>
              <a:ext uri="{FF2B5EF4-FFF2-40B4-BE49-F238E27FC236}">
                <a16:creationId xmlns:a16="http://schemas.microsoft.com/office/drawing/2014/main" id="{026544C5-91A6-E055-FB9A-DAD19511E7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87285" y="5505590"/>
            <a:ext cx="914400" cy="914400"/>
          </a:xfrm>
          <a:prstGeom prst="rect">
            <a:avLst/>
          </a:prstGeom>
        </p:spPr>
      </p:pic>
    </p:spTree>
    <p:extLst>
      <p:ext uri="{BB962C8B-B14F-4D97-AF65-F5344CB8AC3E}">
        <p14:creationId xmlns:p14="http://schemas.microsoft.com/office/powerpoint/2010/main" val="252381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2040890258"/>
              </p:ext>
            </p:extLst>
          </p:nvPr>
        </p:nvGraphicFramePr>
        <p:xfrm>
          <a:off x="3991927" y="465708"/>
          <a:ext cx="7637744" cy="5953379"/>
        </p:xfrm>
        <a:graphic>
          <a:graphicData uri="http://schemas.openxmlformats.org/drawingml/2006/table">
            <a:tbl>
              <a:tblPr firstRow="1" bandRow="1">
                <a:tableStyleId>{5C22544A-7EE6-4342-B048-85BDC9FD1C3A}</a:tableStyleId>
              </a:tblPr>
              <a:tblGrid>
                <a:gridCol w="7637744">
                  <a:extLst>
                    <a:ext uri="{9D8B030D-6E8A-4147-A177-3AD203B41FA5}">
                      <a16:colId xmlns:a16="http://schemas.microsoft.com/office/drawing/2014/main" val="3331445243"/>
                    </a:ext>
                  </a:extLst>
                </a:gridCol>
              </a:tblGrid>
              <a:tr h="2963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r h="2989548">
                <a:tc>
                  <a:txBody>
                    <a:bodyPr/>
                    <a:lstStyle/>
                    <a:p>
                      <a:pPr marL="0" indent="0">
                        <a:buFont typeface="+mj-lt"/>
                        <a:buNone/>
                      </a:pPr>
                      <a:r>
                        <a:rPr lang="fr-FR" sz="3500" dirty="0">
                          <a:solidFill>
                            <a:schemeClr val="tx1"/>
                          </a:solidFill>
                        </a:rPr>
                        <a:t>1. Contexte</a:t>
                      </a:r>
                    </a:p>
                    <a:p>
                      <a:endParaRPr lang="fr-FR" sz="2000" dirty="0"/>
                    </a:p>
                  </a:txBody>
                  <a:tcPr anchor="ct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3864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30</a:t>
            </a:fld>
            <a:endParaRPr lang="en-US" dirty="0"/>
          </a:p>
        </p:txBody>
      </p:sp>
      <p:sp>
        <p:nvSpPr>
          <p:cNvPr id="2" name="ZoneTexte 1">
            <a:extLst>
              <a:ext uri="{FF2B5EF4-FFF2-40B4-BE49-F238E27FC236}">
                <a16:creationId xmlns:a16="http://schemas.microsoft.com/office/drawing/2014/main" id="{96BBC7EC-A854-AD93-BB76-C07EA7393BDA}"/>
              </a:ext>
            </a:extLst>
          </p:cNvPr>
          <p:cNvSpPr txBox="1"/>
          <p:nvPr/>
        </p:nvSpPr>
        <p:spPr>
          <a:xfrm>
            <a:off x="484632" y="843118"/>
            <a:ext cx="11145040" cy="2308324"/>
          </a:xfrm>
          <a:prstGeom prst="rect">
            <a:avLst/>
          </a:prstGeom>
          <a:noFill/>
        </p:spPr>
        <p:txBody>
          <a:bodyPr wrap="square">
            <a:spAutoFit/>
          </a:bodyPr>
          <a:lstStyle/>
          <a:p>
            <a:pPr algn="just"/>
            <a:r>
              <a:rPr lang="fr-FR" sz="2400" i="1" dirty="0">
                <a:effectLst/>
              </a:rPr>
              <a:t>« On le voit en réunion d'équipes plurielles, on a des enseignants, voilà qui qui sont extrêmement réticents parce que handicap invisible, et on voit que quand l'étudiant bah explique ses difficultés, que le médecin appuie avec les éléments qu’il a, et, et les connaissances qu'il a, bah on voit les enseignants quand même arriver à changer un peu de réflexion et à se dire « Ah oui, je n’avais pas compris ça quoi. » « Et ah oui, ça entraîne ça cette situation-là ».  »</a:t>
            </a:r>
            <a:endParaRPr lang="fr-FR" sz="2400" dirty="0">
              <a:effectLst/>
            </a:endParaRPr>
          </a:p>
        </p:txBody>
      </p:sp>
      <p:graphicFrame>
        <p:nvGraphicFramePr>
          <p:cNvPr id="8" name="Tableau 7">
            <a:extLst>
              <a:ext uri="{FF2B5EF4-FFF2-40B4-BE49-F238E27FC236}">
                <a16:creationId xmlns:a16="http://schemas.microsoft.com/office/drawing/2014/main" id="{16320378-762C-69E1-C1EE-95999564B70D}"/>
              </a:ext>
            </a:extLst>
          </p:cNvPr>
          <p:cNvGraphicFramePr>
            <a:graphicFrameLocks noGrp="1"/>
          </p:cNvGraphicFramePr>
          <p:nvPr>
            <p:extLst>
              <p:ext uri="{D42A27DB-BD31-4B8C-83A1-F6EECF244321}">
                <p14:modId xmlns:p14="http://schemas.microsoft.com/office/powerpoint/2010/main" val="3890831223"/>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7" name="ZoneTexte 6">
            <a:extLst>
              <a:ext uri="{FF2B5EF4-FFF2-40B4-BE49-F238E27FC236}">
                <a16:creationId xmlns:a16="http://schemas.microsoft.com/office/drawing/2014/main" id="{0C36ADEB-73A3-25BF-DFB7-B3847A7EA4AA}"/>
              </a:ext>
            </a:extLst>
          </p:cNvPr>
          <p:cNvSpPr txBox="1"/>
          <p:nvPr/>
        </p:nvSpPr>
        <p:spPr>
          <a:xfrm>
            <a:off x="484631" y="3298433"/>
            <a:ext cx="11145040" cy="914097"/>
          </a:xfrm>
          <a:prstGeom prst="rect">
            <a:avLst/>
          </a:prstGeom>
          <a:noFill/>
        </p:spPr>
        <p:txBody>
          <a:bodyPr wrap="square">
            <a:spAutoFit/>
          </a:bodyPr>
          <a:lstStyle/>
          <a:p>
            <a:pPr algn="just"/>
            <a:r>
              <a:rPr lang="fr-FR" sz="2400" i="1" dirty="0">
                <a:effectLst/>
              </a:rPr>
              <a:t>« c'est vrai qu'on est des ressources. Ouais, un service qui agit, mais aussi un service ressource et comme, comme l'ensemble de nos réseaux  »</a:t>
            </a:r>
            <a:endParaRPr lang="fr-FR" sz="2400" dirty="0">
              <a:effectLst/>
            </a:endParaRPr>
          </a:p>
        </p:txBody>
      </p:sp>
      <p:pic>
        <p:nvPicPr>
          <p:cNvPr id="9" name="Graphique 8" descr="Guillemet fermé contour">
            <a:extLst>
              <a:ext uri="{FF2B5EF4-FFF2-40B4-BE49-F238E27FC236}">
                <a16:creationId xmlns:a16="http://schemas.microsoft.com/office/drawing/2014/main" id="{538F01EC-B292-09C5-5AEF-48FAE4D08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6711" y="3893140"/>
            <a:ext cx="1005840" cy="1005840"/>
          </a:xfrm>
          <a:prstGeom prst="rect">
            <a:avLst/>
          </a:prstGeom>
        </p:spPr>
      </p:pic>
      <p:pic>
        <p:nvPicPr>
          <p:cNvPr id="10" name="Graphique 9" descr="Guillemet ouvert contour">
            <a:extLst>
              <a:ext uri="{FF2B5EF4-FFF2-40B4-BE49-F238E27FC236}">
                <a16:creationId xmlns:a16="http://schemas.microsoft.com/office/drawing/2014/main" id="{16A5C404-5A03-9CDB-AA08-A8C7FE849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069" y="257793"/>
            <a:ext cx="1005840" cy="1005840"/>
          </a:xfrm>
          <a:prstGeom prst="rect">
            <a:avLst/>
          </a:prstGeom>
        </p:spPr>
      </p:pic>
      <p:sp>
        <p:nvSpPr>
          <p:cNvPr id="11" name="ZoneTexte 10">
            <a:extLst>
              <a:ext uri="{FF2B5EF4-FFF2-40B4-BE49-F238E27FC236}">
                <a16:creationId xmlns:a16="http://schemas.microsoft.com/office/drawing/2014/main" id="{6F649E21-A34C-B21B-78EA-68EFDB1F561E}"/>
              </a:ext>
            </a:extLst>
          </p:cNvPr>
          <p:cNvSpPr txBox="1"/>
          <p:nvPr/>
        </p:nvSpPr>
        <p:spPr>
          <a:xfrm>
            <a:off x="484631" y="4898997"/>
            <a:ext cx="11145040" cy="1200329"/>
          </a:xfrm>
          <a:prstGeom prst="rect">
            <a:avLst/>
          </a:prstGeom>
          <a:noFill/>
        </p:spPr>
        <p:txBody>
          <a:bodyPr wrap="square">
            <a:spAutoFit/>
          </a:bodyPr>
          <a:lstStyle/>
          <a:p>
            <a:pPr algn="ctr"/>
            <a:r>
              <a:rPr lang="fr-FR" sz="2400" b="1" i="1" dirty="0"/>
              <a:t>Le CAA une </a:t>
            </a:r>
            <a:r>
              <a:rPr lang="fr-FR" sz="2400" b="1" i="1" u="sng" dirty="0"/>
              <a:t>ressource</a:t>
            </a:r>
            <a:r>
              <a:rPr lang="fr-FR" sz="2400" b="1" i="1" dirty="0"/>
              <a:t> en tension pour favoriser l’accessibilité aux savoirs des Étudiants Reconnus Institutionnellement Handicap (ERIH) </a:t>
            </a:r>
            <a:r>
              <a:rPr lang="fr-FR" sz="2400" b="1" i="1" u="sng" dirty="0"/>
              <a:t>qui fait vivre la norme.</a:t>
            </a:r>
            <a:endParaRPr lang="fr-FR" sz="2400" dirty="0"/>
          </a:p>
        </p:txBody>
      </p:sp>
    </p:spTree>
    <p:extLst>
      <p:ext uri="{BB962C8B-B14F-4D97-AF65-F5344CB8AC3E}">
        <p14:creationId xmlns:p14="http://schemas.microsoft.com/office/powerpoint/2010/main" val="1867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17E93851-DB7C-6C48-8B98-5DE8073ABB60}"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31</a:t>
            </a:fld>
            <a:endParaRPr lang="en-US" dirty="0"/>
          </a:p>
        </p:txBody>
      </p:sp>
      <p:sp>
        <p:nvSpPr>
          <p:cNvPr id="7" name="Rectangle 6">
            <a:extLst>
              <a:ext uri="{FF2B5EF4-FFF2-40B4-BE49-F238E27FC236}">
                <a16:creationId xmlns:a16="http://schemas.microsoft.com/office/drawing/2014/main" id="{898F6EFF-77F1-F555-AF6A-ADB3276FF428}"/>
              </a:ext>
            </a:extLst>
          </p:cNvPr>
          <p:cNvSpPr/>
          <p:nvPr/>
        </p:nvSpPr>
        <p:spPr>
          <a:xfrm>
            <a:off x="7832856" y="739079"/>
            <a:ext cx="1555485" cy="461665"/>
          </a:xfrm>
          <a:prstGeom prst="rect">
            <a:avLst/>
          </a:prstGeom>
        </p:spPr>
        <p:txBody>
          <a:bodyPr wrap="square">
            <a:spAutoFit/>
          </a:bodyPr>
          <a:lstStyle/>
          <a:p>
            <a:pPr algn="just"/>
            <a:r>
              <a:rPr lang="fr-FR" sz="2400" dirty="0">
                <a:ea typeface="Times New Roman" panose="02020603050405020304" pitchFamily="18" charset="0"/>
                <a:sym typeface="Wingdings" pitchFamily="2" charset="2"/>
              </a:rPr>
              <a:t>TENSION</a:t>
            </a:r>
            <a:endParaRPr lang="fr-FR" sz="2400" dirty="0">
              <a:ea typeface="Times New Roman" panose="02020603050405020304" pitchFamily="18" charset="0"/>
            </a:endParaRPr>
          </a:p>
        </p:txBody>
      </p:sp>
      <p:sp>
        <p:nvSpPr>
          <p:cNvPr id="8" name="Rectangle 7">
            <a:extLst>
              <a:ext uri="{FF2B5EF4-FFF2-40B4-BE49-F238E27FC236}">
                <a16:creationId xmlns:a16="http://schemas.microsoft.com/office/drawing/2014/main" id="{15D2073E-C2FA-6B7D-5209-BE88E2B909C0}"/>
              </a:ext>
            </a:extLst>
          </p:cNvPr>
          <p:cNvSpPr/>
          <p:nvPr/>
        </p:nvSpPr>
        <p:spPr>
          <a:xfrm>
            <a:off x="252034" y="589932"/>
            <a:ext cx="4280693" cy="1815882"/>
          </a:xfrm>
          <a:prstGeom prst="rect">
            <a:avLst/>
          </a:prstGeom>
        </p:spPr>
        <p:txBody>
          <a:bodyPr wrap="square">
            <a:spAutoFit/>
          </a:bodyPr>
          <a:lstStyle/>
          <a:p>
            <a:pPr algn="ctr"/>
            <a:r>
              <a:rPr lang="fr-FR" sz="2800" b="1" dirty="0"/>
              <a:t>Institutions :</a:t>
            </a:r>
          </a:p>
          <a:p>
            <a:pPr algn="just"/>
            <a:r>
              <a:rPr lang="fr-FR" sz="2800" dirty="0"/>
              <a:t>Cadre l’agir éducatif par une institutionnalisation du handicap </a:t>
            </a:r>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sp>
        <p:nvSpPr>
          <p:cNvPr id="13" name="Ellipse 12">
            <a:extLst>
              <a:ext uri="{FF2B5EF4-FFF2-40B4-BE49-F238E27FC236}">
                <a16:creationId xmlns:a16="http://schemas.microsoft.com/office/drawing/2014/main" id="{84B13A75-3843-DE78-EA24-BA27F9CCFD93}"/>
              </a:ext>
            </a:extLst>
          </p:cNvPr>
          <p:cNvSpPr/>
          <p:nvPr/>
        </p:nvSpPr>
        <p:spPr>
          <a:xfrm>
            <a:off x="1440873" y="2244436"/>
            <a:ext cx="1454727" cy="1620982"/>
          </a:xfrm>
          <a:prstGeom prst="ellipse">
            <a:avLst/>
          </a:prstGeom>
        </p:spPr>
        <p:txBody>
          <a:bodyPr wrap="square" rtlCol="0" anchor="ctr">
            <a:spAutoFit/>
          </a:bodyPr>
          <a:lstStyle/>
          <a:p>
            <a:pPr algn="just">
              <a:lnSpc>
                <a:spcPct val="150000"/>
              </a:lnSpc>
            </a:pPr>
            <a:endParaRPr lang="fr-FR" sz="2400" dirty="0"/>
          </a:p>
        </p:txBody>
      </p:sp>
      <p:sp>
        <p:nvSpPr>
          <p:cNvPr id="14" name="Ellipse 13">
            <a:extLst>
              <a:ext uri="{FF2B5EF4-FFF2-40B4-BE49-F238E27FC236}">
                <a16:creationId xmlns:a16="http://schemas.microsoft.com/office/drawing/2014/main" id="{A97242DC-A0C1-548D-B7F9-F7EDA90850B6}"/>
              </a:ext>
            </a:extLst>
          </p:cNvPr>
          <p:cNvSpPr/>
          <p:nvPr/>
        </p:nvSpPr>
        <p:spPr>
          <a:xfrm>
            <a:off x="132996" y="2592359"/>
            <a:ext cx="4114032" cy="3715450"/>
          </a:xfrm>
          <a:prstGeom prst="ellipse">
            <a:avLst/>
          </a:prstGeom>
          <a:noFill/>
          <a:ln w="57150">
            <a:solidFill>
              <a:schemeClr val="tx1"/>
            </a:solidFill>
          </a:ln>
        </p:spPr>
        <p:txBody>
          <a:bodyPr wrap="square" rtlCol="0" anchor="ctr">
            <a:spAutoFit/>
          </a:bodyPr>
          <a:lstStyle/>
          <a:p>
            <a:pPr algn="just">
              <a:lnSpc>
                <a:spcPct val="150000"/>
              </a:lnSpc>
            </a:pPr>
            <a:endParaRPr lang="fr-FR" sz="2400" dirty="0"/>
          </a:p>
        </p:txBody>
      </p:sp>
      <p:sp>
        <p:nvSpPr>
          <p:cNvPr id="15" name="ZoneTexte 14">
            <a:extLst>
              <a:ext uri="{FF2B5EF4-FFF2-40B4-BE49-F238E27FC236}">
                <a16:creationId xmlns:a16="http://schemas.microsoft.com/office/drawing/2014/main" id="{5CA61BD5-CB06-D332-9B68-E28E9752A88D}"/>
              </a:ext>
            </a:extLst>
          </p:cNvPr>
          <p:cNvSpPr txBox="1"/>
          <p:nvPr/>
        </p:nvSpPr>
        <p:spPr>
          <a:xfrm>
            <a:off x="916659" y="4023026"/>
            <a:ext cx="2408571" cy="400110"/>
          </a:xfrm>
          <a:prstGeom prst="rect">
            <a:avLst/>
          </a:prstGeom>
          <a:noFill/>
        </p:spPr>
        <p:txBody>
          <a:bodyPr wrap="square">
            <a:spAutoFit/>
          </a:bodyPr>
          <a:lstStyle/>
          <a:p>
            <a:r>
              <a:rPr lang="fr-FR" sz="2000" b="1" dirty="0"/>
              <a:t>PRAXEOLOGIES</a:t>
            </a:r>
            <a:endParaRPr lang="fr-FR" sz="2000" dirty="0"/>
          </a:p>
        </p:txBody>
      </p:sp>
      <p:sp>
        <p:nvSpPr>
          <p:cNvPr id="16" name="ZoneTexte 15">
            <a:extLst>
              <a:ext uri="{FF2B5EF4-FFF2-40B4-BE49-F238E27FC236}">
                <a16:creationId xmlns:a16="http://schemas.microsoft.com/office/drawing/2014/main" id="{9C98779B-CA9F-A91A-02B7-7AD3EB490E61}"/>
              </a:ext>
            </a:extLst>
          </p:cNvPr>
          <p:cNvSpPr txBox="1"/>
          <p:nvPr/>
        </p:nvSpPr>
        <p:spPr>
          <a:xfrm>
            <a:off x="621091" y="3492776"/>
            <a:ext cx="928740" cy="369332"/>
          </a:xfrm>
          <a:prstGeom prst="rect">
            <a:avLst/>
          </a:prstGeom>
          <a:noFill/>
        </p:spPr>
        <p:txBody>
          <a:bodyPr wrap="square">
            <a:spAutoFit/>
          </a:bodyPr>
          <a:lstStyle/>
          <a:p>
            <a:r>
              <a:rPr lang="fr-FR" b="1" dirty="0"/>
              <a:t>T</a:t>
            </a:r>
            <a:r>
              <a:rPr lang="fr-FR" sz="1800" b="1" dirty="0"/>
              <a:t>âches</a:t>
            </a:r>
            <a:endParaRPr lang="fr-FR" dirty="0"/>
          </a:p>
        </p:txBody>
      </p:sp>
      <p:sp>
        <p:nvSpPr>
          <p:cNvPr id="17" name="ZoneTexte 16">
            <a:extLst>
              <a:ext uri="{FF2B5EF4-FFF2-40B4-BE49-F238E27FC236}">
                <a16:creationId xmlns:a16="http://schemas.microsoft.com/office/drawing/2014/main" id="{56B83979-7CC3-398C-4E69-3D9FB86CAC50}"/>
              </a:ext>
            </a:extLst>
          </p:cNvPr>
          <p:cNvSpPr txBox="1"/>
          <p:nvPr/>
        </p:nvSpPr>
        <p:spPr>
          <a:xfrm>
            <a:off x="679450" y="4923444"/>
            <a:ext cx="1536808" cy="369332"/>
          </a:xfrm>
          <a:prstGeom prst="rect">
            <a:avLst/>
          </a:prstGeom>
          <a:noFill/>
        </p:spPr>
        <p:txBody>
          <a:bodyPr wrap="square">
            <a:spAutoFit/>
          </a:bodyPr>
          <a:lstStyle/>
          <a:p>
            <a:r>
              <a:rPr lang="fr-FR" sz="1800" b="1" dirty="0"/>
              <a:t>Techniques</a:t>
            </a:r>
            <a:endParaRPr lang="fr-FR" dirty="0"/>
          </a:p>
        </p:txBody>
      </p:sp>
      <p:sp>
        <p:nvSpPr>
          <p:cNvPr id="18" name="ZoneTexte 17">
            <a:extLst>
              <a:ext uri="{FF2B5EF4-FFF2-40B4-BE49-F238E27FC236}">
                <a16:creationId xmlns:a16="http://schemas.microsoft.com/office/drawing/2014/main" id="{D540F4F2-7555-225E-7CF5-CBDE7FD35194}"/>
              </a:ext>
            </a:extLst>
          </p:cNvPr>
          <p:cNvSpPr txBox="1"/>
          <p:nvPr/>
        </p:nvSpPr>
        <p:spPr>
          <a:xfrm>
            <a:off x="1758345" y="3336618"/>
            <a:ext cx="1661468" cy="369332"/>
          </a:xfrm>
          <a:prstGeom prst="rect">
            <a:avLst/>
          </a:prstGeom>
          <a:noFill/>
        </p:spPr>
        <p:txBody>
          <a:bodyPr wrap="square">
            <a:spAutoFit/>
          </a:bodyPr>
          <a:lstStyle/>
          <a:p>
            <a:r>
              <a:rPr lang="fr-FR" b="1" dirty="0"/>
              <a:t>T</a:t>
            </a:r>
            <a:r>
              <a:rPr lang="fr-FR" sz="1800" b="1" dirty="0"/>
              <a:t>echnologies</a:t>
            </a:r>
            <a:endParaRPr lang="fr-FR" dirty="0"/>
          </a:p>
        </p:txBody>
      </p:sp>
      <p:sp>
        <p:nvSpPr>
          <p:cNvPr id="19" name="ZoneTexte 18">
            <a:extLst>
              <a:ext uri="{FF2B5EF4-FFF2-40B4-BE49-F238E27FC236}">
                <a16:creationId xmlns:a16="http://schemas.microsoft.com/office/drawing/2014/main" id="{273497B6-8165-D3E5-5502-CFF9191C38DC}"/>
              </a:ext>
            </a:extLst>
          </p:cNvPr>
          <p:cNvSpPr txBox="1"/>
          <p:nvPr/>
        </p:nvSpPr>
        <p:spPr>
          <a:xfrm>
            <a:off x="2101023" y="4605922"/>
            <a:ext cx="1355485" cy="369332"/>
          </a:xfrm>
          <a:prstGeom prst="rect">
            <a:avLst/>
          </a:prstGeom>
          <a:noFill/>
        </p:spPr>
        <p:txBody>
          <a:bodyPr wrap="square">
            <a:spAutoFit/>
          </a:bodyPr>
          <a:lstStyle/>
          <a:p>
            <a:r>
              <a:rPr lang="fr-FR" b="1" dirty="0"/>
              <a:t>Théories</a:t>
            </a:r>
            <a:endParaRPr lang="fr-FR" dirty="0"/>
          </a:p>
        </p:txBody>
      </p:sp>
      <p:pic>
        <p:nvPicPr>
          <p:cNvPr id="20" name="Graphique 19" descr="Homme contour">
            <a:extLst>
              <a:ext uri="{FF2B5EF4-FFF2-40B4-BE49-F238E27FC236}">
                <a16:creationId xmlns:a16="http://schemas.microsoft.com/office/drawing/2014/main" id="{F8DA4209-F0F2-E537-2577-FF73962CDE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6629" y="2311433"/>
            <a:ext cx="2347941" cy="2347941"/>
          </a:xfrm>
          <a:prstGeom prst="rect">
            <a:avLst/>
          </a:prstGeom>
        </p:spPr>
      </p:pic>
      <p:sp>
        <p:nvSpPr>
          <p:cNvPr id="21" name="ZoneTexte 20">
            <a:extLst>
              <a:ext uri="{FF2B5EF4-FFF2-40B4-BE49-F238E27FC236}">
                <a16:creationId xmlns:a16="http://schemas.microsoft.com/office/drawing/2014/main" id="{1A0B7A1D-7E5B-031B-8176-A440CEA7CF64}"/>
              </a:ext>
            </a:extLst>
          </p:cNvPr>
          <p:cNvSpPr txBox="1"/>
          <p:nvPr/>
        </p:nvSpPr>
        <p:spPr>
          <a:xfrm>
            <a:off x="5346921" y="1018770"/>
            <a:ext cx="3124992" cy="1200329"/>
          </a:xfrm>
          <a:prstGeom prst="rect">
            <a:avLst/>
          </a:prstGeom>
          <a:noFill/>
        </p:spPr>
        <p:txBody>
          <a:bodyPr wrap="square">
            <a:spAutoFit/>
          </a:bodyPr>
          <a:lstStyle/>
          <a:p>
            <a:pPr algn="ctr"/>
            <a:r>
              <a:rPr lang="fr-FR" sz="2400" b="1" dirty="0"/>
              <a:t>Rapport institutionnel</a:t>
            </a:r>
          </a:p>
          <a:p>
            <a:pPr algn="ctr"/>
            <a:r>
              <a:rPr lang="fr-FR" sz="2400" b="1" dirty="0"/>
              <a:t>« Assujettissement »</a:t>
            </a:r>
            <a:endParaRPr lang="fr-FR" sz="2400" dirty="0"/>
          </a:p>
        </p:txBody>
      </p:sp>
      <p:sp>
        <p:nvSpPr>
          <p:cNvPr id="22" name="ZoneTexte 21">
            <a:extLst>
              <a:ext uri="{FF2B5EF4-FFF2-40B4-BE49-F238E27FC236}">
                <a16:creationId xmlns:a16="http://schemas.microsoft.com/office/drawing/2014/main" id="{AB656B3A-7120-701C-4AED-FEA649D2C7DD}"/>
              </a:ext>
            </a:extLst>
          </p:cNvPr>
          <p:cNvSpPr txBox="1"/>
          <p:nvPr/>
        </p:nvSpPr>
        <p:spPr>
          <a:xfrm>
            <a:off x="8898830" y="1037110"/>
            <a:ext cx="3326962" cy="1200329"/>
          </a:xfrm>
          <a:prstGeom prst="rect">
            <a:avLst/>
          </a:prstGeom>
          <a:noFill/>
        </p:spPr>
        <p:txBody>
          <a:bodyPr wrap="square">
            <a:spAutoFit/>
          </a:bodyPr>
          <a:lstStyle/>
          <a:p>
            <a:pPr algn="ctr"/>
            <a:r>
              <a:rPr lang="fr-FR" sz="2400" b="1" dirty="0"/>
              <a:t>Rapport </a:t>
            </a:r>
          </a:p>
          <a:p>
            <a:pPr algn="ctr"/>
            <a:r>
              <a:rPr lang="fr-FR" sz="2400" b="1" dirty="0"/>
              <a:t>personnel</a:t>
            </a:r>
          </a:p>
          <a:p>
            <a:pPr algn="ctr"/>
            <a:r>
              <a:rPr lang="fr-FR" sz="2400" b="1" dirty="0"/>
              <a:t>« Institutionnalisant »</a:t>
            </a:r>
          </a:p>
        </p:txBody>
      </p:sp>
      <p:cxnSp>
        <p:nvCxnSpPr>
          <p:cNvPr id="23" name="Connecteur droit 22">
            <a:extLst>
              <a:ext uri="{FF2B5EF4-FFF2-40B4-BE49-F238E27FC236}">
                <a16:creationId xmlns:a16="http://schemas.microsoft.com/office/drawing/2014/main" id="{0B32EFE6-B266-DDD6-E1E6-A321DCFC8BA5}"/>
              </a:ext>
            </a:extLst>
          </p:cNvPr>
          <p:cNvCxnSpPr>
            <a:cxnSpLocks/>
          </p:cNvCxnSpPr>
          <p:nvPr/>
        </p:nvCxnSpPr>
        <p:spPr>
          <a:xfrm>
            <a:off x="8610599" y="1580827"/>
            <a:ext cx="0" cy="4084591"/>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Flèche vers la droite 25">
            <a:extLst>
              <a:ext uri="{FF2B5EF4-FFF2-40B4-BE49-F238E27FC236}">
                <a16:creationId xmlns:a16="http://schemas.microsoft.com/office/drawing/2014/main" id="{61C6FA17-6FB8-2607-A438-27239F5129F9}"/>
              </a:ext>
            </a:extLst>
          </p:cNvPr>
          <p:cNvSpPr/>
          <p:nvPr/>
        </p:nvSpPr>
        <p:spPr>
          <a:xfrm rot="19437967">
            <a:off x="4045474" y="2313817"/>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a droite 26">
            <a:extLst>
              <a:ext uri="{FF2B5EF4-FFF2-40B4-BE49-F238E27FC236}">
                <a16:creationId xmlns:a16="http://schemas.microsoft.com/office/drawing/2014/main" id="{2787ADCF-6E55-79F0-4612-8ECF39A6A6F2}"/>
              </a:ext>
            </a:extLst>
          </p:cNvPr>
          <p:cNvSpPr/>
          <p:nvPr/>
        </p:nvSpPr>
        <p:spPr>
          <a:xfrm rot="5400000">
            <a:off x="6028080" y="2773973"/>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a droite 27">
            <a:extLst>
              <a:ext uri="{FF2B5EF4-FFF2-40B4-BE49-F238E27FC236}">
                <a16:creationId xmlns:a16="http://schemas.microsoft.com/office/drawing/2014/main" id="{C7D3C097-B3D7-89EF-A7AC-40972E120028}"/>
              </a:ext>
            </a:extLst>
          </p:cNvPr>
          <p:cNvSpPr/>
          <p:nvPr/>
        </p:nvSpPr>
        <p:spPr>
          <a:xfrm rot="5400000">
            <a:off x="9726300" y="2694117"/>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084E42D4-5A0C-46BB-F0F2-403CF6E97618}"/>
              </a:ext>
            </a:extLst>
          </p:cNvPr>
          <p:cNvSpPr txBox="1"/>
          <p:nvPr/>
        </p:nvSpPr>
        <p:spPr>
          <a:xfrm>
            <a:off x="5291248" y="4150487"/>
            <a:ext cx="2902601" cy="1938992"/>
          </a:xfrm>
          <a:prstGeom prst="rect">
            <a:avLst/>
          </a:prstGeom>
          <a:noFill/>
        </p:spPr>
        <p:txBody>
          <a:bodyPr wrap="square">
            <a:spAutoFit/>
          </a:bodyPr>
          <a:lstStyle/>
          <a:p>
            <a:pPr algn="ctr"/>
            <a:r>
              <a:rPr lang="fr-FR" sz="2000" b="1" dirty="0"/>
              <a:t>Cadre d’action : </a:t>
            </a:r>
          </a:p>
          <a:p>
            <a:endParaRPr lang="fr-FR" sz="2000" b="1" dirty="0"/>
          </a:p>
          <a:p>
            <a:pPr algn="just"/>
            <a:r>
              <a:rPr lang="fr-FR" sz="2000" dirty="0">
                <a:effectLst/>
              </a:rPr>
              <a:t>une logique de contrôle des populations handicapées dans le milieu ordinaire</a:t>
            </a:r>
          </a:p>
        </p:txBody>
      </p:sp>
      <p:sp>
        <p:nvSpPr>
          <p:cNvPr id="30" name="ZoneTexte 29">
            <a:extLst>
              <a:ext uri="{FF2B5EF4-FFF2-40B4-BE49-F238E27FC236}">
                <a16:creationId xmlns:a16="http://schemas.microsoft.com/office/drawing/2014/main" id="{1F78BB54-73A6-F74D-FA8F-AC25CE7F0B1D}"/>
              </a:ext>
            </a:extLst>
          </p:cNvPr>
          <p:cNvSpPr txBox="1"/>
          <p:nvPr/>
        </p:nvSpPr>
        <p:spPr>
          <a:xfrm>
            <a:off x="9164851" y="4105650"/>
            <a:ext cx="2727336" cy="1938992"/>
          </a:xfrm>
          <a:prstGeom prst="rect">
            <a:avLst/>
          </a:prstGeom>
          <a:noFill/>
        </p:spPr>
        <p:txBody>
          <a:bodyPr wrap="square">
            <a:spAutoFit/>
          </a:bodyPr>
          <a:lstStyle/>
          <a:p>
            <a:pPr algn="ctr"/>
            <a:r>
              <a:rPr lang="fr-FR" sz="2000" b="1" dirty="0"/>
              <a:t>Capacité à innover : </a:t>
            </a:r>
          </a:p>
          <a:p>
            <a:endParaRPr lang="fr-FR" sz="2000" b="1" dirty="0"/>
          </a:p>
          <a:p>
            <a:pPr algn="just"/>
            <a:r>
              <a:rPr lang="fr-FR" sz="2000" dirty="0">
                <a:effectLst/>
              </a:rPr>
              <a:t>une attention à l’autre dans sa capacité à être autrement et à faire autrement</a:t>
            </a:r>
            <a:endParaRPr lang="fr-FR" sz="2000" dirty="0"/>
          </a:p>
        </p:txBody>
      </p:sp>
      <p:graphicFrame>
        <p:nvGraphicFramePr>
          <p:cNvPr id="9" name="Tableau 8">
            <a:extLst>
              <a:ext uri="{FF2B5EF4-FFF2-40B4-BE49-F238E27FC236}">
                <a16:creationId xmlns:a16="http://schemas.microsoft.com/office/drawing/2014/main" id="{137E30CD-953E-6C5F-EA91-3A5FF04EFEA1}"/>
              </a:ext>
            </a:extLst>
          </p:cNvPr>
          <p:cNvGraphicFramePr>
            <a:graphicFrameLocks noGrp="1"/>
          </p:cNvGraphicFramePr>
          <p:nvPr>
            <p:extLst>
              <p:ext uri="{D42A27DB-BD31-4B8C-83A1-F6EECF244321}">
                <p14:modId xmlns:p14="http://schemas.microsoft.com/office/powerpoint/2010/main" val="3350599134"/>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3748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7DAC7D3C-1B14-9D4B-B041-85C75676555A}"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32</a:t>
            </a:fld>
            <a:endParaRPr lang="en-US" dirty="0"/>
          </a:p>
        </p:txBody>
      </p:sp>
      <p:sp>
        <p:nvSpPr>
          <p:cNvPr id="34" name="ZoneTexte 33">
            <a:extLst>
              <a:ext uri="{FF2B5EF4-FFF2-40B4-BE49-F238E27FC236}">
                <a16:creationId xmlns:a16="http://schemas.microsoft.com/office/drawing/2014/main" id="{7615BD2E-F851-BB55-16F6-305138B77403}"/>
              </a:ext>
            </a:extLst>
          </p:cNvPr>
          <p:cNvSpPr txBox="1"/>
          <p:nvPr/>
        </p:nvSpPr>
        <p:spPr>
          <a:xfrm>
            <a:off x="7634428" y="690630"/>
            <a:ext cx="3995243" cy="5632311"/>
          </a:xfrm>
          <a:prstGeom prst="rect">
            <a:avLst/>
          </a:prstGeom>
          <a:noFill/>
        </p:spPr>
        <p:txBody>
          <a:bodyPr wrap="square">
            <a:spAutoFit/>
          </a:bodyPr>
          <a:lstStyle/>
          <a:p>
            <a:pPr algn="ctr"/>
            <a:r>
              <a:rPr lang="fr-FR" sz="2400" b="1" dirty="0"/>
              <a:t>Micro-institutions</a:t>
            </a:r>
          </a:p>
          <a:p>
            <a:pPr algn="ctr"/>
            <a:r>
              <a:rPr lang="fr-FR" sz="2400" b="1" dirty="0"/>
              <a:t>avec ERIH (seul), puis avec les autres agents</a:t>
            </a:r>
          </a:p>
          <a:p>
            <a:pPr algn="ctr"/>
            <a:endParaRPr lang="fr-FR" sz="2400" b="1" dirty="0"/>
          </a:p>
          <a:p>
            <a:pPr algn="ctr"/>
            <a:endParaRPr lang="fr-FR" sz="2400" b="1" dirty="0"/>
          </a:p>
          <a:p>
            <a:pPr algn="ctr"/>
            <a:endParaRPr lang="fr-FR" sz="2400" b="1" dirty="0"/>
          </a:p>
          <a:p>
            <a:pPr algn="ctr"/>
            <a:endParaRPr lang="fr-FR" sz="2400" b="1" dirty="0"/>
          </a:p>
          <a:p>
            <a:pPr algn="just"/>
            <a:r>
              <a:rPr lang="fr-FR" sz="2400" dirty="0"/>
              <a:t>suspension des normes et des valeurs pour considérer l’autre</a:t>
            </a:r>
          </a:p>
          <a:p>
            <a:pPr algn="just"/>
            <a:endParaRPr lang="fr-FR" sz="2400" dirty="0"/>
          </a:p>
          <a:p>
            <a:pPr algn="just"/>
            <a:endParaRPr lang="fr-FR" sz="2400" dirty="0"/>
          </a:p>
          <a:p>
            <a:pPr algn="just"/>
            <a:r>
              <a:rPr lang="fr-FR" sz="2400" dirty="0"/>
              <a:t>Développement de nouvelles valeurs et de nouveaux usages </a:t>
            </a:r>
          </a:p>
        </p:txBody>
      </p:sp>
      <p:pic>
        <p:nvPicPr>
          <p:cNvPr id="17" name="Graphique 16" descr="Flèche : courbe dans le sens des aiguilles d’une montre avec un remplissage uni">
            <a:extLst>
              <a:ext uri="{FF2B5EF4-FFF2-40B4-BE49-F238E27FC236}">
                <a16:creationId xmlns:a16="http://schemas.microsoft.com/office/drawing/2014/main" id="{82CD9E66-1727-E117-29BF-D6C92267B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54263">
            <a:off x="5961156" y="-509264"/>
            <a:ext cx="1362981" cy="2983034"/>
          </a:xfrm>
          <a:prstGeom prst="rect">
            <a:avLst/>
          </a:prstGeom>
        </p:spPr>
      </p:pic>
      <p:pic>
        <p:nvPicPr>
          <p:cNvPr id="19" name="Graphique 18" descr="Flèche : droite contour">
            <a:extLst>
              <a:ext uri="{FF2B5EF4-FFF2-40B4-BE49-F238E27FC236}">
                <a16:creationId xmlns:a16="http://schemas.microsoft.com/office/drawing/2014/main" id="{0C271CB8-4955-CF9B-DC64-38E9751842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9174848" y="2154758"/>
            <a:ext cx="914400" cy="914400"/>
          </a:xfrm>
          <a:prstGeom prst="rect">
            <a:avLst/>
          </a:prstGeom>
        </p:spPr>
      </p:pic>
      <p:pic>
        <p:nvPicPr>
          <p:cNvPr id="24" name="Graphique 23" descr="Flèche : droite contour">
            <a:extLst>
              <a:ext uri="{FF2B5EF4-FFF2-40B4-BE49-F238E27FC236}">
                <a16:creationId xmlns:a16="http://schemas.microsoft.com/office/drawing/2014/main" id="{85554B57-D19C-051D-E516-9ED9AA0489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9208576" y="3931492"/>
            <a:ext cx="914400" cy="914400"/>
          </a:xfrm>
          <a:prstGeom prst="rect">
            <a:avLst/>
          </a:prstGeom>
        </p:spPr>
      </p:pic>
      <p:pic>
        <p:nvPicPr>
          <p:cNvPr id="25" name="Graphique 24" descr="Flèche : courbe dans le sens des aiguilles d’une montre avec un remplissage uni">
            <a:extLst>
              <a:ext uri="{FF2B5EF4-FFF2-40B4-BE49-F238E27FC236}">
                <a16:creationId xmlns:a16="http://schemas.microsoft.com/office/drawing/2014/main" id="{98EC4D8D-A614-4A16-C977-E05EB00FB2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949304">
            <a:off x="4092913" y="2413031"/>
            <a:ext cx="2086625" cy="6411930"/>
          </a:xfrm>
          <a:prstGeom prst="rect">
            <a:avLst/>
          </a:prstGeom>
        </p:spPr>
      </p:pic>
      <p:pic>
        <p:nvPicPr>
          <p:cNvPr id="31" name="Graphique 30" descr="Point d’interrogation avec un remplissage uni">
            <a:extLst>
              <a:ext uri="{FF2B5EF4-FFF2-40B4-BE49-F238E27FC236}">
                <a16:creationId xmlns:a16="http://schemas.microsoft.com/office/drawing/2014/main" id="{F7EA4DBE-6454-9DC7-4B54-FA21DC6EF3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1087" y="4758387"/>
            <a:ext cx="914400" cy="914400"/>
          </a:xfrm>
          <a:prstGeom prst="rect">
            <a:avLst/>
          </a:prstGeom>
        </p:spPr>
      </p:pic>
      <p:graphicFrame>
        <p:nvGraphicFramePr>
          <p:cNvPr id="2" name="Tableau 1">
            <a:extLst>
              <a:ext uri="{FF2B5EF4-FFF2-40B4-BE49-F238E27FC236}">
                <a16:creationId xmlns:a16="http://schemas.microsoft.com/office/drawing/2014/main" id="{A0BC26A5-4F28-6394-9425-5026638509E8}"/>
              </a:ext>
            </a:extLst>
          </p:cNvPr>
          <p:cNvGraphicFramePr>
            <a:graphicFrameLocks noGrp="1"/>
          </p:cNvGraphicFramePr>
          <p:nvPr>
            <p:extLst>
              <p:ext uri="{D42A27DB-BD31-4B8C-83A1-F6EECF244321}">
                <p14:modId xmlns:p14="http://schemas.microsoft.com/office/powerpoint/2010/main" val="2368608411"/>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En quoi le CAA participe au changement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11" name="Image 10" descr="Une image contenant texte, capture d’écran, Police&#10;&#10;Description générée automatiquement">
            <a:extLst>
              <a:ext uri="{FF2B5EF4-FFF2-40B4-BE49-F238E27FC236}">
                <a16:creationId xmlns:a16="http://schemas.microsoft.com/office/drawing/2014/main" id="{0B268999-0210-9D4C-AF40-8B9BA54B2FD4}"/>
              </a:ext>
            </a:extLst>
          </p:cNvPr>
          <p:cNvPicPr>
            <a:picLocks noChangeAspect="1"/>
          </p:cNvPicPr>
          <p:nvPr/>
        </p:nvPicPr>
        <p:blipFill>
          <a:blip r:embed="rId11"/>
          <a:stretch>
            <a:fillRect/>
          </a:stretch>
        </p:blipFill>
        <p:spPr>
          <a:xfrm>
            <a:off x="273810" y="692453"/>
            <a:ext cx="5416651" cy="4065934"/>
          </a:xfrm>
          <a:prstGeom prst="rect">
            <a:avLst/>
          </a:prstGeom>
        </p:spPr>
      </p:pic>
      <p:sp>
        <p:nvSpPr>
          <p:cNvPr id="18" name="Ellipse 17">
            <a:extLst>
              <a:ext uri="{FF2B5EF4-FFF2-40B4-BE49-F238E27FC236}">
                <a16:creationId xmlns:a16="http://schemas.microsoft.com/office/drawing/2014/main" id="{CC685E4E-1212-7548-901F-3749C508BBFC}"/>
              </a:ext>
            </a:extLst>
          </p:cNvPr>
          <p:cNvSpPr/>
          <p:nvPr/>
        </p:nvSpPr>
        <p:spPr>
          <a:xfrm>
            <a:off x="2526224" y="309967"/>
            <a:ext cx="3130657" cy="44899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2054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4656051-13E3-744A-9543-7BD7AD189B3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33</a:t>
            </a:fld>
            <a:endParaRPr lang="en-US" dirty="0"/>
          </a:p>
        </p:txBody>
      </p:sp>
      <p:sp>
        <p:nvSpPr>
          <p:cNvPr id="7" name="Rectangle 6">
            <a:extLst>
              <a:ext uri="{FF2B5EF4-FFF2-40B4-BE49-F238E27FC236}">
                <a16:creationId xmlns:a16="http://schemas.microsoft.com/office/drawing/2014/main" id="{898F6EFF-77F1-F555-AF6A-ADB3276FF428}"/>
              </a:ext>
            </a:extLst>
          </p:cNvPr>
          <p:cNvSpPr/>
          <p:nvPr/>
        </p:nvSpPr>
        <p:spPr>
          <a:xfrm>
            <a:off x="2485935" y="930671"/>
            <a:ext cx="1555485" cy="461665"/>
          </a:xfrm>
          <a:prstGeom prst="rect">
            <a:avLst/>
          </a:prstGeom>
        </p:spPr>
        <p:txBody>
          <a:bodyPr wrap="square">
            <a:spAutoFit/>
          </a:bodyPr>
          <a:lstStyle/>
          <a:p>
            <a:pPr algn="just"/>
            <a:r>
              <a:rPr lang="fr-FR" sz="2400" dirty="0">
                <a:ea typeface="Times New Roman" panose="02020603050405020304" pitchFamily="18" charset="0"/>
                <a:sym typeface="Wingdings" pitchFamily="2" charset="2"/>
              </a:rPr>
              <a:t>TENSION</a:t>
            </a:r>
            <a:endParaRPr lang="fr-FR" sz="2400" dirty="0">
              <a:ea typeface="Times New Roman" panose="02020603050405020304" pitchFamily="18" charset="0"/>
            </a:endParaRPr>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pic>
        <p:nvPicPr>
          <p:cNvPr id="20" name="Graphique 19" descr="Homme contour">
            <a:extLst>
              <a:ext uri="{FF2B5EF4-FFF2-40B4-BE49-F238E27FC236}">
                <a16:creationId xmlns:a16="http://schemas.microsoft.com/office/drawing/2014/main" id="{F8DA4209-F0F2-E537-2577-FF73962CDE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9708" y="2503025"/>
            <a:ext cx="2347941" cy="2347941"/>
          </a:xfrm>
          <a:prstGeom prst="rect">
            <a:avLst/>
          </a:prstGeom>
        </p:spPr>
      </p:pic>
      <p:sp>
        <p:nvSpPr>
          <p:cNvPr id="21" name="ZoneTexte 20">
            <a:extLst>
              <a:ext uri="{FF2B5EF4-FFF2-40B4-BE49-F238E27FC236}">
                <a16:creationId xmlns:a16="http://schemas.microsoft.com/office/drawing/2014/main" id="{1A0B7A1D-7E5B-031B-8176-A440CEA7CF64}"/>
              </a:ext>
            </a:extLst>
          </p:cNvPr>
          <p:cNvSpPr txBox="1"/>
          <p:nvPr/>
        </p:nvSpPr>
        <p:spPr>
          <a:xfrm>
            <a:off x="0" y="1210362"/>
            <a:ext cx="3124992" cy="1200329"/>
          </a:xfrm>
          <a:prstGeom prst="rect">
            <a:avLst/>
          </a:prstGeom>
          <a:noFill/>
        </p:spPr>
        <p:txBody>
          <a:bodyPr wrap="square">
            <a:spAutoFit/>
          </a:bodyPr>
          <a:lstStyle/>
          <a:p>
            <a:pPr algn="ctr"/>
            <a:r>
              <a:rPr lang="fr-FR" sz="2400" b="1" dirty="0"/>
              <a:t>Rapport institutionnel</a:t>
            </a:r>
          </a:p>
          <a:p>
            <a:pPr algn="ctr"/>
            <a:r>
              <a:rPr lang="fr-FR" sz="2400" b="1" dirty="0"/>
              <a:t>« Assujettissement »</a:t>
            </a:r>
            <a:endParaRPr lang="fr-FR" sz="2400" dirty="0"/>
          </a:p>
        </p:txBody>
      </p:sp>
      <p:sp>
        <p:nvSpPr>
          <p:cNvPr id="22" name="ZoneTexte 21">
            <a:extLst>
              <a:ext uri="{FF2B5EF4-FFF2-40B4-BE49-F238E27FC236}">
                <a16:creationId xmlns:a16="http://schemas.microsoft.com/office/drawing/2014/main" id="{AB656B3A-7120-701C-4AED-FEA649D2C7DD}"/>
              </a:ext>
            </a:extLst>
          </p:cNvPr>
          <p:cNvSpPr txBox="1"/>
          <p:nvPr/>
        </p:nvSpPr>
        <p:spPr>
          <a:xfrm>
            <a:off x="3551909" y="1228702"/>
            <a:ext cx="3326962" cy="1200329"/>
          </a:xfrm>
          <a:prstGeom prst="rect">
            <a:avLst/>
          </a:prstGeom>
          <a:noFill/>
        </p:spPr>
        <p:txBody>
          <a:bodyPr wrap="square">
            <a:spAutoFit/>
          </a:bodyPr>
          <a:lstStyle/>
          <a:p>
            <a:pPr algn="ctr"/>
            <a:r>
              <a:rPr lang="fr-FR" sz="2400" b="1" dirty="0"/>
              <a:t>Rapport personnel</a:t>
            </a:r>
          </a:p>
          <a:p>
            <a:pPr algn="ctr"/>
            <a:r>
              <a:rPr lang="fr-FR" sz="2400" b="1" dirty="0"/>
              <a:t>« Institutionnalisant »</a:t>
            </a:r>
          </a:p>
          <a:p>
            <a:pPr algn="ctr"/>
            <a:endParaRPr lang="fr-FR" sz="2400" dirty="0"/>
          </a:p>
        </p:txBody>
      </p:sp>
      <p:cxnSp>
        <p:nvCxnSpPr>
          <p:cNvPr id="23" name="Connecteur droit 22">
            <a:extLst>
              <a:ext uri="{FF2B5EF4-FFF2-40B4-BE49-F238E27FC236}">
                <a16:creationId xmlns:a16="http://schemas.microsoft.com/office/drawing/2014/main" id="{0B32EFE6-B266-DDD6-E1E6-A321DCFC8BA5}"/>
              </a:ext>
            </a:extLst>
          </p:cNvPr>
          <p:cNvCxnSpPr>
            <a:cxnSpLocks/>
          </p:cNvCxnSpPr>
          <p:nvPr/>
        </p:nvCxnSpPr>
        <p:spPr>
          <a:xfrm>
            <a:off x="3263678" y="1772419"/>
            <a:ext cx="0" cy="4084591"/>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lèche vers la droite 26">
            <a:extLst>
              <a:ext uri="{FF2B5EF4-FFF2-40B4-BE49-F238E27FC236}">
                <a16:creationId xmlns:a16="http://schemas.microsoft.com/office/drawing/2014/main" id="{2787ADCF-6E55-79F0-4612-8ECF39A6A6F2}"/>
              </a:ext>
            </a:extLst>
          </p:cNvPr>
          <p:cNvSpPr/>
          <p:nvPr/>
        </p:nvSpPr>
        <p:spPr>
          <a:xfrm rot="5400000">
            <a:off x="681159" y="2965565"/>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a droite 27">
            <a:extLst>
              <a:ext uri="{FF2B5EF4-FFF2-40B4-BE49-F238E27FC236}">
                <a16:creationId xmlns:a16="http://schemas.microsoft.com/office/drawing/2014/main" id="{C7D3C097-B3D7-89EF-A7AC-40972E120028}"/>
              </a:ext>
            </a:extLst>
          </p:cNvPr>
          <p:cNvSpPr/>
          <p:nvPr/>
        </p:nvSpPr>
        <p:spPr>
          <a:xfrm rot="5400000">
            <a:off x="4379379" y="2885709"/>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084E42D4-5A0C-46BB-F0F2-403CF6E97618}"/>
              </a:ext>
            </a:extLst>
          </p:cNvPr>
          <p:cNvSpPr txBox="1"/>
          <p:nvPr/>
        </p:nvSpPr>
        <p:spPr>
          <a:xfrm>
            <a:off x="341983" y="4342079"/>
            <a:ext cx="2727336" cy="2031325"/>
          </a:xfrm>
          <a:prstGeom prst="rect">
            <a:avLst/>
          </a:prstGeom>
          <a:noFill/>
        </p:spPr>
        <p:txBody>
          <a:bodyPr wrap="square">
            <a:spAutoFit/>
          </a:bodyPr>
          <a:lstStyle/>
          <a:p>
            <a:pPr algn="ctr"/>
            <a:r>
              <a:rPr lang="fr-FR" b="1" dirty="0"/>
              <a:t>Cadre d’action : </a:t>
            </a:r>
          </a:p>
          <a:p>
            <a:endParaRPr lang="fr-FR" b="1" dirty="0"/>
          </a:p>
          <a:p>
            <a:pPr algn="just"/>
            <a:r>
              <a:rPr lang="fr-FR" dirty="0">
                <a:effectLst/>
              </a:rPr>
              <a:t>une logique de contrôle des populations handicapées dans le milieu ordinaire</a:t>
            </a:r>
          </a:p>
          <a:p>
            <a:endParaRPr lang="fr-FR" dirty="0"/>
          </a:p>
        </p:txBody>
      </p:sp>
      <p:sp>
        <p:nvSpPr>
          <p:cNvPr id="30" name="ZoneTexte 29">
            <a:extLst>
              <a:ext uri="{FF2B5EF4-FFF2-40B4-BE49-F238E27FC236}">
                <a16:creationId xmlns:a16="http://schemas.microsoft.com/office/drawing/2014/main" id="{1F78BB54-73A6-F74D-FA8F-AC25CE7F0B1D}"/>
              </a:ext>
            </a:extLst>
          </p:cNvPr>
          <p:cNvSpPr txBox="1"/>
          <p:nvPr/>
        </p:nvSpPr>
        <p:spPr>
          <a:xfrm>
            <a:off x="3817930" y="4297242"/>
            <a:ext cx="2727336" cy="1754326"/>
          </a:xfrm>
          <a:prstGeom prst="rect">
            <a:avLst/>
          </a:prstGeom>
          <a:noFill/>
        </p:spPr>
        <p:txBody>
          <a:bodyPr wrap="square">
            <a:spAutoFit/>
          </a:bodyPr>
          <a:lstStyle/>
          <a:p>
            <a:pPr algn="ctr"/>
            <a:r>
              <a:rPr lang="fr-FR" b="1" dirty="0"/>
              <a:t>Capacité à innover : </a:t>
            </a:r>
          </a:p>
          <a:p>
            <a:endParaRPr lang="fr-FR" b="1" dirty="0"/>
          </a:p>
          <a:p>
            <a:pPr algn="just"/>
            <a:r>
              <a:rPr lang="fr-FR" dirty="0">
                <a:effectLst/>
              </a:rPr>
              <a:t>une attention à l’autre dans sa capacité à être autrement et à faire autrement</a:t>
            </a:r>
            <a:endParaRPr lang="fr-FR" dirty="0"/>
          </a:p>
        </p:txBody>
      </p:sp>
      <p:sp>
        <p:nvSpPr>
          <p:cNvPr id="2" name="Ellipse 1">
            <a:extLst>
              <a:ext uri="{FF2B5EF4-FFF2-40B4-BE49-F238E27FC236}">
                <a16:creationId xmlns:a16="http://schemas.microsoft.com/office/drawing/2014/main" id="{D434FB49-FA73-9A68-DE95-6FDEC298ED56}"/>
              </a:ext>
            </a:extLst>
          </p:cNvPr>
          <p:cNvSpPr/>
          <p:nvPr/>
        </p:nvSpPr>
        <p:spPr>
          <a:xfrm>
            <a:off x="2836190" y="465709"/>
            <a:ext cx="4510008" cy="590769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83727901-6CCC-6AA2-F8E8-3A6F259B7D1A}"/>
              </a:ext>
            </a:extLst>
          </p:cNvPr>
          <p:cNvSpPr/>
          <p:nvPr/>
        </p:nvSpPr>
        <p:spPr>
          <a:xfrm>
            <a:off x="7346198" y="3881470"/>
            <a:ext cx="4283473" cy="1938992"/>
          </a:xfrm>
          <a:prstGeom prst="rect">
            <a:avLst/>
          </a:prstGeom>
        </p:spPr>
        <p:txBody>
          <a:bodyPr wrap="square" anchor="t">
            <a:spAutoFit/>
          </a:bodyPr>
          <a:lstStyle/>
          <a:p>
            <a:pPr algn="just"/>
            <a:r>
              <a:rPr lang="fr-FR" sz="2400" dirty="0">
                <a:solidFill>
                  <a:srgbClr val="333333"/>
                </a:solidFill>
              </a:rPr>
              <a:t>Une intersubjectivité plus respectueuse des différences ou chacun s'efforcerait de ne pas faire plier l'autre aux règles de son propre monde</a:t>
            </a:r>
            <a:endParaRPr lang="fr-FR" sz="2400" dirty="0"/>
          </a:p>
        </p:txBody>
      </p:sp>
      <p:sp>
        <p:nvSpPr>
          <p:cNvPr id="8" name="ZoneTexte 7">
            <a:extLst>
              <a:ext uri="{FF2B5EF4-FFF2-40B4-BE49-F238E27FC236}">
                <a16:creationId xmlns:a16="http://schemas.microsoft.com/office/drawing/2014/main" id="{69866C69-4ACA-F8FC-BC21-BAED23AADE87}"/>
              </a:ext>
            </a:extLst>
          </p:cNvPr>
          <p:cNvSpPr txBox="1"/>
          <p:nvPr/>
        </p:nvSpPr>
        <p:spPr>
          <a:xfrm>
            <a:off x="7345724" y="1210362"/>
            <a:ext cx="4283947" cy="2246769"/>
          </a:xfrm>
          <a:prstGeom prst="rect">
            <a:avLst/>
          </a:prstGeom>
          <a:noFill/>
        </p:spPr>
        <p:txBody>
          <a:bodyPr wrap="square">
            <a:spAutoFit/>
          </a:bodyPr>
          <a:lstStyle/>
          <a:p>
            <a:pPr algn="ctr"/>
            <a:r>
              <a:rPr lang="fr-FR" sz="2800" b="1" dirty="0">
                <a:solidFill>
                  <a:srgbClr val="333333"/>
                </a:solidFill>
              </a:rPr>
              <a:t>I</a:t>
            </a:r>
            <a:r>
              <a:rPr lang="fr-FR" sz="2800" b="1" i="0" dirty="0">
                <a:solidFill>
                  <a:srgbClr val="333333"/>
                </a:solidFill>
                <a:effectLst/>
              </a:rPr>
              <a:t>maginaire instituant</a:t>
            </a:r>
            <a:endParaRPr lang="fr-FR" sz="2800" b="1" dirty="0">
              <a:solidFill>
                <a:srgbClr val="333333"/>
              </a:solidFill>
            </a:endParaRPr>
          </a:p>
          <a:p>
            <a:pPr algn="ctr"/>
            <a:r>
              <a:rPr lang="fr-FR" sz="2800" b="1" dirty="0">
                <a:solidFill>
                  <a:srgbClr val="333333"/>
                </a:solidFill>
              </a:rPr>
              <a:t>-</a:t>
            </a:r>
          </a:p>
          <a:p>
            <a:pPr algn="ctr"/>
            <a:r>
              <a:rPr lang="fr-FR" sz="2800" b="1" dirty="0">
                <a:solidFill>
                  <a:srgbClr val="333333"/>
                </a:solidFill>
              </a:rPr>
              <a:t>Imaginaire radical</a:t>
            </a:r>
          </a:p>
          <a:p>
            <a:pPr algn="ctr"/>
            <a:r>
              <a:rPr lang="fr-FR" sz="2800" b="1" dirty="0">
                <a:solidFill>
                  <a:srgbClr val="333333"/>
                </a:solidFill>
              </a:rPr>
              <a:t>(Castoriadis, Kuhn, </a:t>
            </a:r>
            <a:r>
              <a:rPr lang="fr-FR" sz="2800" b="1" dirty="0" err="1">
                <a:solidFill>
                  <a:srgbClr val="333333"/>
                </a:solidFill>
              </a:rPr>
              <a:t>Ebersold</a:t>
            </a:r>
            <a:r>
              <a:rPr lang="fr-FR" sz="2800" b="1" dirty="0">
                <a:solidFill>
                  <a:srgbClr val="333333"/>
                </a:solidFill>
              </a:rPr>
              <a:t>)</a:t>
            </a:r>
            <a:endParaRPr lang="fr-FR" sz="2800" dirty="0"/>
          </a:p>
        </p:txBody>
      </p:sp>
      <p:graphicFrame>
        <p:nvGraphicFramePr>
          <p:cNvPr id="9" name="Tableau 8">
            <a:extLst>
              <a:ext uri="{FF2B5EF4-FFF2-40B4-BE49-F238E27FC236}">
                <a16:creationId xmlns:a16="http://schemas.microsoft.com/office/drawing/2014/main" id="{273BCB17-E4F5-59E0-16D7-4E0FA2C0B9C9}"/>
              </a:ext>
            </a:extLst>
          </p:cNvPr>
          <p:cNvGraphicFramePr>
            <a:graphicFrameLocks noGrp="1"/>
          </p:cNvGraphicFramePr>
          <p:nvPr>
            <p:extLst>
              <p:ext uri="{D42A27DB-BD31-4B8C-83A1-F6EECF244321}">
                <p14:modId xmlns:p14="http://schemas.microsoft.com/office/powerpoint/2010/main" val="1688939759"/>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153363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34</a:t>
            </a:fld>
            <a:endParaRPr lang="en-US" dirty="0"/>
          </a:p>
        </p:txBody>
      </p:sp>
      <p:sp>
        <p:nvSpPr>
          <p:cNvPr id="2" name="ZoneTexte 1">
            <a:extLst>
              <a:ext uri="{FF2B5EF4-FFF2-40B4-BE49-F238E27FC236}">
                <a16:creationId xmlns:a16="http://schemas.microsoft.com/office/drawing/2014/main" id="{75AF4584-A7F0-C13A-73D7-32709B430CE4}"/>
              </a:ext>
            </a:extLst>
          </p:cNvPr>
          <p:cNvSpPr txBox="1"/>
          <p:nvPr/>
        </p:nvSpPr>
        <p:spPr>
          <a:xfrm>
            <a:off x="523480" y="3026903"/>
            <a:ext cx="11145040" cy="1200329"/>
          </a:xfrm>
          <a:prstGeom prst="rect">
            <a:avLst/>
          </a:prstGeom>
          <a:noFill/>
        </p:spPr>
        <p:txBody>
          <a:bodyPr wrap="square">
            <a:spAutoFit/>
          </a:bodyPr>
          <a:lstStyle/>
          <a:p>
            <a:pPr algn="just"/>
            <a:r>
              <a:rPr lang="fr-FR" sz="2400" i="1" dirty="0">
                <a:effectLst/>
              </a:rPr>
              <a:t>« Je pense que voilà, on, on n'a pas notre rôle, on n'a pas notre rôle de pivot, on n'a pas notre rôle d'insuffler d'une dynamique et ça, c'est notre responsabilité, me semble-t-il, dans les structures handicap.  »</a:t>
            </a:r>
            <a:endParaRPr lang="fr-FR" sz="2400" dirty="0">
              <a:effectLst/>
            </a:endParaRPr>
          </a:p>
        </p:txBody>
      </p:sp>
      <p:sp>
        <p:nvSpPr>
          <p:cNvPr id="3" name="ZoneTexte 2">
            <a:extLst>
              <a:ext uri="{FF2B5EF4-FFF2-40B4-BE49-F238E27FC236}">
                <a16:creationId xmlns:a16="http://schemas.microsoft.com/office/drawing/2014/main" id="{0DEBCB5A-EEBB-C9F1-6C50-368740FBAB84}"/>
              </a:ext>
            </a:extLst>
          </p:cNvPr>
          <p:cNvSpPr txBox="1"/>
          <p:nvPr/>
        </p:nvSpPr>
        <p:spPr>
          <a:xfrm>
            <a:off x="-1" y="742634"/>
            <a:ext cx="12166602" cy="830997"/>
          </a:xfrm>
          <a:prstGeom prst="rect">
            <a:avLst/>
          </a:prstGeom>
          <a:noFill/>
        </p:spPr>
        <p:txBody>
          <a:bodyPr wrap="square">
            <a:spAutoFit/>
          </a:bodyPr>
          <a:lstStyle/>
          <a:p>
            <a:r>
              <a:rPr lang="fr-FR" sz="2400" b="1" i="1" dirty="0"/>
              <a:t>Le CAA une </a:t>
            </a:r>
            <a:r>
              <a:rPr lang="fr-FR" sz="2400" b="1" i="1" u="sng" dirty="0"/>
              <a:t>ressource</a:t>
            </a:r>
            <a:r>
              <a:rPr lang="fr-FR" sz="2400" b="1" i="1" dirty="0"/>
              <a:t> en tension pour favoriser l’accessibilité aux savoirs des Étudiants Reconnus Institutionnellement Handicap (ERIH) </a:t>
            </a:r>
            <a:r>
              <a:rPr lang="fr-FR" sz="2400" b="1" i="1" u="sng" dirty="0"/>
              <a:t>qui fait vivre la norme </a:t>
            </a:r>
            <a:r>
              <a:rPr lang="fr-FR" sz="2400" b="1" i="1" dirty="0"/>
              <a:t>…</a:t>
            </a:r>
            <a:endParaRPr lang="fr-FR" sz="2400" dirty="0"/>
          </a:p>
        </p:txBody>
      </p:sp>
      <p:sp>
        <p:nvSpPr>
          <p:cNvPr id="7" name="ZoneTexte 6">
            <a:extLst>
              <a:ext uri="{FF2B5EF4-FFF2-40B4-BE49-F238E27FC236}">
                <a16:creationId xmlns:a16="http://schemas.microsoft.com/office/drawing/2014/main" id="{22FBDD84-B0AD-0519-9586-489CC3A203FD}"/>
              </a:ext>
            </a:extLst>
          </p:cNvPr>
          <p:cNvSpPr txBox="1"/>
          <p:nvPr/>
        </p:nvSpPr>
        <p:spPr>
          <a:xfrm>
            <a:off x="6096000" y="5680503"/>
            <a:ext cx="5892140" cy="461665"/>
          </a:xfrm>
          <a:prstGeom prst="rect">
            <a:avLst/>
          </a:prstGeom>
          <a:noFill/>
        </p:spPr>
        <p:txBody>
          <a:bodyPr wrap="square">
            <a:spAutoFit/>
          </a:bodyPr>
          <a:lstStyle/>
          <a:p>
            <a:r>
              <a:rPr lang="fr-FR" sz="2400" b="1" i="1" dirty="0"/>
              <a:t>… mais quelle place dans l’Université ?</a:t>
            </a:r>
            <a:endParaRPr lang="fr-FR" sz="2400" dirty="0"/>
          </a:p>
        </p:txBody>
      </p:sp>
      <p:graphicFrame>
        <p:nvGraphicFramePr>
          <p:cNvPr id="8" name="Tableau 7">
            <a:extLst>
              <a:ext uri="{FF2B5EF4-FFF2-40B4-BE49-F238E27FC236}">
                <a16:creationId xmlns:a16="http://schemas.microsoft.com/office/drawing/2014/main" id="{89AB0521-B88A-6CA1-E458-290DF4F78CEF}"/>
              </a:ext>
            </a:extLst>
          </p:cNvPr>
          <p:cNvGraphicFramePr>
            <a:graphicFrameLocks noGrp="1"/>
          </p:cNvGraphicFramePr>
          <p:nvPr>
            <p:extLst>
              <p:ext uri="{D42A27DB-BD31-4B8C-83A1-F6EECF244321}">
                <p14:modId xmlns:p14="http://schemas.microsoft.com/office/powerpoint/2010/main" val="1688939759"/>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9" name="Graphique 8" descr="Guillemet fermé contour">
            <a:extLst>
              <a:ext uri="{FF2B5EF4-FFF2-40B4-BE49-F238E27FC236}">
                <a16:creationId xmlns:a16="http://schemas.microsoft.com/office/drawing/2014/main" id="{AF9CF460-745D-FF85-D4C7-AB3680E63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2431" y="4496668"/>
            <a:ext cx="914400" cy="914400"/>
          </a:xfrm>
          <a:prstGeom prst="rect">
            <a:avLst/>
          </a:prstGeom>
        </p:spPr>
      </p:pic>
      <p:pic>
        <p:nvPicPr>
          <p:cNvPr id="10" name="Graphique 9" descr="Guillemet ouvert contour">
            <a:extLst>
              <a:ext uri="{FF2B5EF4-FFF2-40B4-BE49-F238E27FC236}">
                <a16:creationId xmlns:a16="http://schemas.microsoft.com/office/drawing/2014/main" id="{92B9C10B-7E36-A633-5DEE-5754E23CB1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349" y="1843067"/>
            <a:ext cx="914400" cy="914400"/>
          </a:xfrm>
          <a:prstGeom prst="rect">
            <a:avLst/>
          </a:prstGeom>
        </p:spPr>
      </p:pic>
    </p:spTree>
    <p:extLst>
      <p:ext uri="{BB962C8B-B14F-4D97-AF65-F5344CB8AC3E}">
        <p14:creationId xmlns:p14="http://schemas.microsoft.com/office/powerpoint/2010/main" val="1581892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C278816B-1E08-E61F-0049-64A3571BF0D8}"/>
              </a:ext>
            </a:extLst>
          </p:cNvPr>
          <p:cNvGraphicFramePr>
            <a:graphicFrameLocks noGrp="1"/>
          </p:cNvGraphicFramePr>
          <p:nvPr>
            <p:extLst>
              <p:ext uri="{D42A27DB-BD31-4B8C-83A1-F6EECF244321}">
                <p14:modId xmlns:p14="http://schemas.microsoft.com/office/powerpoint/2010/main" val="915613493"/>
              </p:ext>
            </p:extLst>
          </p:nvPr>
        </p:nvGraphicFramePr>
        <p:xfrm>
          <a:off x="3991927" y="465708"/>
          <a:ext cx="7637744" cy="5953379"/>
        </p:xfrm>
        <a:graphic>
          <a:graphicData uri="http://schemas.openxmlformats.org/drawingml/2006/table">
            <a:tbl>
              <a:tblPr firstRow="1" bandRow="1">
                <a:tableStyleId>{5C22544A-7EE6-4342-B048-85BDC9FD1C3A}</a:tableStyleId>
              </a:tblPr>
              <a:tblGrid>
                <a:gridCol w="7637744">
                  <a:extLst>
                    <a:ext uri="{9D8B030D-6E8A-4147-A177-3AD203B41FA5}">
                      <a16:colId xmlns:a16="http://schemas.microsoft.com/office/drawing/2014/main" val="3331445243"/>
                    </a:ext>
                  </a:extLst>
                </a:gridCol>
              </a:tblGrid>
              <a:tr h="2963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p>
                      <a:pPr algn="ctr">
                        <a:lnSpc>
                          <a:spcPct val="90000"/>
                        </a:lnSpc>
                      </a:pPr>
                      <a:r>
                        <a:rPr lang="fr-FR" sz="4400" b="0" i="1" dirty="0">
                          <a:solidFill>
                            <a:schemeClr val="tx1"/>
                          </a:solidFill>
                        </a:rPr>
                        <a:t>Les chargés d’accueil et d’accompagnement : agents, acteurs et auteurs de l’Université Inclusive</a:t>
                      </a:r>
                    </a:p>
                  </a:txBody>
                  <a:tcPr>
                    <a:lnB w="571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r h="2989548">
                <a:tc>
                  <a:txBody>
                    <a:bodyPr/>
                    <a:lstStyle/>
                    <a:p>
                      <a:pPr marL="457200" indent="-457200">
                        <a:buFont typeface="+mj-lt"/>
                        <a:buAutoNum type="arabicPeriod"/>
                      </a:pPr>
                      <a:endParaRPr lang="fr-FR" sz="2000" dirty="0"/>
                    </a:p>
                    <a:p>
                      <a:pPr marL="0" indent="0">
                        <a:buFont typeface="+mj-lt"/>
                        <a:buNone/>
                      </a:pPr>
                      <a:r>
                        <a:rPr lang="fr-FR" sz="3500" dirty="0">
                          <a:solidFill>
                            <a:schemeClr val="tx1"/>
                          </a:solidFill>
                        </a:rPr>
                        <a:t>5. Conclusion</a:t>
                      </a:r>
                    </a:p>
                  </a:txBody>
                  <a:tcPr anchor="ctr">
                    <a:lnL w="12700" cmpd="sng">
                      <a:noFill/>
                    </a:lnL>
                    <a:lnR w="12700" cmpd="sng">
                      <a:noFill/>
                    </a:lnR>
                    <a:lnT w="5715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96055"/>
                  </a:ext>
                </a:extLst>
              </a:tr>
            </a:tbl>
          </a:graphicData>
        </a:graphic>
      </p:graphicFrame>
      <p:sp>
        <p:nvSpPr>
          <p:cNvPr id="5" name="Rectangle 4">
            <a:extLst>
              <a:ext uri="{FF2B5EF4-FFF2-40B4-BE49-F238E27FC236}">
                <a16:creationId xmlns:a16="http://schemas.microsoft.com/office/drawing/2014/main" id="{15BEFCBE-AD4C-2854-B67B-DEE786BED9F8}"/>
              </a:ext>
            </a:extLst>
          </p:cNvPr>
          <p:cNvSpPr/>
          <p:nvPr/>
        </p:nvSpPr>
        <p:spPr>
          <a:xfrm>
            <a:off x="484631" y="597878"/>
            <a:ext cx="3296061" cy="2514599"/>
          </a:xfrm>
          <a:prstGeom prst="rect">
            <a:avLst/>
          </a:prstGeom>
          <a:noFill/>
          <a:ln>
            <a:noFill/>
          </a:ln>
          <a:effectLst>
            <a:glow>
              <a:schemeClr val="accent1"/>
            </a:glow>
            <a:outerShdw blurRad="50800" dist="50800" dir="540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ln w="0"/>
                <a:solidFill>
                  <a:schemeClr val="tx1"/>
                </a:solidFill>
                <a:effectLst>
                  <a:outerShdw blurRad="38100" dist="19050" dir="2700000" algn="tl" rotWithShape="0">
                    <a:schemeClr val="dk1">
                      <a:alpha val="40000"/>
                    </a:schemeClr>
                  </a:outerShdw>
                </a:effectLst>
              </a:rPr>
              <a:t>PLAN</a:t>
            </a:r>
          </a:p>
        </p:txBody>
      </p:sp>
      <p:pic>
        <p:nvPicPr>
          <p:cNvPr id="6" name="Graphique 5" descr="Flèches de chevron contour">
            <a:extLst>
              <a:ext uri="{FF2B5EF4-FFF2-40B4-BE49-F238E27FC236}">
                <a16:creationId xmlns:a16="http://schemas.microsoft.com/office/drawing/2014/main" id="{4002B5BB-6BE4-1C5C-F1C0-2FD0955DE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2" y="2513058"/>
            <a:ext cx="1434357" cy="4088592"/>
          </a:xfrm>
          <a:prstGeom prst="rect">
            <a:avLst/>
          </a:prstGeom>
        </p:spPr>
      </p:pic>
    </p:spTree>
    <p:extLst>
      <p:ext uri="{BB962C8B-B14F-4D97-AF65-F5344CB8AC3E}">
        <p14:creationId xmlns:p14="http://schemas.microsoft.com/office/powerpoint/2010/main" val="379819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36</a:t>
            </a:fld>
            <a:endParaRPr lang="en-US" dirty="0"/>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sp>
        <p:nvSpPr>
          <p:cNvPr id="10" name="ZoneTexte 9">
            <a:extLst>
              <a:ext uri="{FF2B5EF4-FFF2-40B4-BE49-F238E27FC236}">
                <a16:creationId xmlns:a16="http://schemas.microsoft.com/office/drawing/2014/main" id="{D3A3A711-4CE6-95DC-D326-12F2D100B978}"/>
              </a:ext>
            </a:extLst>
          </p:cNvPr>
          <p:cNvSpPr txBox="1"/>
          <p:nvPr/>
        </p:nvSpPr>
        <p:spPr>
          <a:xfrm>
            <a:off x="6515100" y="517306"/>
            <a:ext cx="5754018" cy="2535982"/>
          </a:xfrm>
          <a:prstGeom prst="rect">
            <a:avLst/>
          </a:prstGeom>
          <a:noFill/>
        </p:spPr>
        <p:txBody>
          <a:bodyPr wrap="square" anchor="t">
            <a:noAutofit/>
          </a:bodyPr>
          <a:lstStyle/>
          <a:p>
            <a:pPr algn="ctr"/>
            <a:r>
              <a:rPr lang="fr-FR" sz="2400" b="1" dirty="0">
                <a:effectLst/>
              </a:rPr>
              <a:t>Enseigner, éduquer et former = </a:t>
            </a:r>
          </a:p>
          <a:p>
            <a:pPr algn="ctr"/>
            <a:endParaRPr lang="fr-FR" sz="2400" dirty="0">
              <a:effectLst/>
            </a:endParaRPr>
          </a:p>
          <a:p>
            <a:pPr marL="342900" indent="-342900" algn="ctr">
              <a:buFont typeface="Arial" panose="020B0604020202020204" pitchFamily="34" charset="0"/>
              <a:buChar char="•"/>
            </a:pPr>
            <a:r>
              <a:rPr lang="fr-FR" sz="2400" dirty="0">
                <a:effectLst/>
              </a:rPr>
              <a:t>Délaisser les « pratiques protectrices » (Norwich, 2014)</a:t>
            </a:r>
          </a:p>
          <a:p>
            <a:pPr marL="342900" indent="-342900" algn="ctr">
              <a:buFont typeface="Arial" panose="020B0604020202020204" pitchFamily="34" charset="0"/>
              <a:buChar char="•"/>
            </a:pPr>
            <a:endParaRPr lang="fr-FR" sz="2400" dirty="0"/>
          </a:p>
          <a:p>
            <a:pPr marL="342900" indent="-342900" algn="ctr">
              <a:buFont typeface="Arial" panose="020B0604020202020204" pitchFamily="34" charset="0"/>
              <a:buChar char="•"/>
            </a:pPr>
            <a:r>
              <a:rPr lang="fr-FR" sz="2400" dirty="0">
                <a:effectLst/>
              </a:rPr>
              <a:t>Se focaliser sur les potentiels de </a:t>
            </a:r>
            <a:r>
              <a:rPr lang="fr-FR" sz="2400" dirty="0" err="1">
                <a:effectLst/>
              </a:rPr>
              <a:t>chacun.e</a:t>
            </a:r>
            <a:r>
              <a:rPr lang="fr-FR" sz="2400" dirty="0">
                <a:effectLst/>
              </a:rPr>
              <a:t>.</a:t>
            </a:r>
          </a:p>
          <a:p>
            <a:pPr marL="342900" indent="-342900" algn="ctr">
              <a:buFont typeface="Arial" panose="020B0604020202020204" pitchFamily="34" charset="0"/>
              <a:buChar char="•"/>
            </a:pPr>
            <a:endParaRPr lang="fr-FR" sz="2400" dirty="0">
              <a:effectLst/>
            </a:endParaRPr>
          </a:p>
          <a:p>
            <a:pPr marL="342900" indent="-342900" algn="ctr">
              <a:buFont typeface="Arial" panose="020B0604020202020204" pitchFamily="34" charset="0"/>
              <a:buChar char="•"/>
            </a:pPr>
            <a:r>
              <a:rPr lang="fr-FR" sz="2400" dirty="0"/>
              <a:t>Aider l’autre à s’autoréguler</a:t>
            </a:r>
          </a:p>
          <a:p>
            <a:pPr marL="342900" indent="-342900" algn="ctr">
              <a:buFont typeface="Arial" panose="020B0604020202020204" pitchFamily="34" charset="0"/>
              <a:buChar char="•"/>
            </a:pPr>
            <a:endParaRPr lang="fr-FR" sz="2400" dirty="0"/>
          </a:p>
          <a:p>
            <a:pPr marL="342900" indent="-342900" algn="ctr">
              <a:buFont typeface="Arial" panose="020B0604020202020204" pitchFamily="34" charset="0"/>
              <a:buChar char="•"/>
            </a:pPr>
            <a:r>
              <a:rPr lang="fr-FR" sz="2400" dirty="0"/>
              <a:t>Approche polycentrée (</a:t>
            </a:r>
            <a:r>
              <a:rPr lang="fr-FR" sz="2400" dirty="0" err="1"/>
              <a:t>Ebersold</a:t>
            </a:r>
            <a:r>
              <a:rPr lang="fr-FR" sz="2400" dirty="0"/>
              <a:t>)</a:t>
            </a:r>
          </a:p>
          <a:p>
            <a:pPr marL="342900" indent="-342900" algn="ctr">
              <a:buFont typeface="Arial" panose="020B0604020202020204" pitchFamily="34" charset="0"/>
              <a:buChar char="•"/>
            </a:pPr>
            <a:endParaRPr lang="fr-FR" sz="2400" dirty="0"/>
          </a:p>
          <a:p>
            <a:pPr algn="ctr"/>
            <a:r>
              <a:rPr lang="fr-FR" sz="2400" dirty="0">
                <a:sym typeface="Wingdings" pitchFamily="2" charset="2"/>
              </a:rPr>
              <a:t></a:t>
            </a:r>
            <a:r>
              <a:rPr lang="fr-FR" sz="2400" dirty="0"/>
              <a:t>La manière dont on (tous) va placer la personne en position pour exercer son rôle (Faire la même chose que les autres autrement)</a:t>
            </a:r>
          </a:p>
          <a:p>
            <a:pPr algn="ctr"/>
            <a:endParaRPr lang="fr-FR" sz="2400" dirty="0">
              <a:effectLst/>
            </a:endParaRPr>
          </a:p>
        </p:txBody>
      </p:sp>
      <p:pic>
        <p:nvPicPr>
          <p:cNvPr id="11" name="Image 10">
            <a:extLst>
              <a:ext uri="{FF2B5EF4-FFF2-40B4-BE49-F238E27FC236}">
                <a16:creationId xmlns:a16="http://schemas.microsoft.com/office/drawing/2014/main" id="{850F5FF8-7EE4-580B-E762-09534E40BD2B}"/>
              </a:ext>
            </a:extLst>
          </p:cNvPr>
          <p:cNvPicPr>
            <a:picLocks noChangeAspect="1"/>
          </p:cNvPicPr>
          <p:nvPr/>
        </p:nvPicPr>
        <p:blipFill>
          <a:blip r:embed="rId3"/>
          <a:stretch>
            <a:fillRect/>
          </a:stretch>
        </p:blipFill>
        <p:spPr>
          <a:xfrm>
            <a:off x="-38100" y="0"/>
            <a:ext cx="6528740" cy="6784213"/>
          </a:xfrm>
          <a:prstGeom prst="rect">
            <a:avLst/>
          </a:prstGeom>
        </p:spPr>
      </p:pic>
      <p:graphicFrame>
        <p:nvGraphicFramePr>
          <p:cNvPr id="3" name="Tableau 2">
            <a:extLst>
              <a:ext uri="{FF2B5EF4-FFF2-40B4-BE49-F238E27FC236}">
                <a16:creationId xmlns:a16="http://schemas.microsoft.com/office/drawing/2014/main" id="{FF0505A1-D760-717C-2A9A-314C17EE5202}"/>
              </a:ext>
            </a:extLst>
          </p:cNvPr>
          <p:cNvGraphicFramePr>
            <a:graphicFrameLocks noGrp="1"/>
          </p:cNvGraphicFramePr>
          <p:nvPr>
            <p:extLst>
              <p:ext uri="{D42A27DB-BD31-4B8C-83A1-F6EECF244321}">
                <p14:modId xmlns:p14="http://schemas.microsoft.com/office/powerpoint/2010/main" val="2139050497"/>
              </p:ext>
            </p:extLst>
          </p:nvPr>
        </p:nvGraphicFramePr>
        <p:xfrm>
          <a:off x="0" y="54546"/>
          <a:ext cx="11152414" cy="457200"/>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4171553724"/>
                    </a:ext>
                  </a:extLst>
                </a:gridCol>
                <a:gridCol w="677635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Conclusion</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Dans la relation (CAA-(ERIH)-autres)</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7" name="ZoneTexte 6">
            <a:extLst>
              <a:ext uri="{FF2B5EF4-FFF2-40B4-BE49-F238E27FC236}">
                <a16:creationId xmlns:a16="http://schemas.microsoft.com/office/drawing/2014/main" id="{5E819A5E-BA96-77BE-B0FC-E0CAD0A5B017}"/>
              </a:ext>
            </a:extLst>
          </p:cNvPr>
          <p:cNvSpPr txBox="1"/>
          <p:nvPr/>
        </p:nvSpPr>
        <p:spPr>
          <a:xfrm>
            <a:off x="123842" y="6232318"/>
            <a:ext cx="6204856" cy="461665"/>
          </a:xfrm>
          <a:prstGeom prst="rect">
            <a:avLst/>
          </a:prstGeom>
          <a:noFill/>
        </p:spPr>
        <p:txBody>
          <a:bodyPr wrap="square">
            <a:spAutoFit/>
          </a:bodyPr>
          <a:lstStyle/>
          <a:p>
            <a:r>
              <a:rPr lang="fr-FR" sz="2400" i="1" dirty="0" err="1">
                <a:solidFill>
                  <a:srgbClr val="262626"/>
                </a:solidFill>
              </a:rPr>
              <a:t>Ebersold</a:t>
            </a:r>
            <a:r>
              <a:rPr lang="fr-FR" sz="2400" i="1" dirty="0">
                <a:solidFill>
                  <a:srgbClr val="262626"/>
                </a:solidFill>
              </a:rPr>
              <a:t>, S. (2020) </a:t>
            </a:r>
            <a:endParaRPr lang="fr-FR" sz="2400" dirty="0"/>
          </a:p>
        </p:txBody>
      </p:sp>
    </p:spTree>
    <p:extLst>
      <p:ext uri="{BB962C8B-B14F-4D97-AF65-F5344CB8AC3E}">
        <p14:creationId xmlns:p14="http://schemas.microsoft.com/office/powerpoint/2010/main" val="10737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DCB47F4D-7CA7-0FB3-A62D-1BC06D9B886C}"/>
              </a:ext>
            </a:extLst>
          </p:cNvPr>
          <p:cNvGraphicFramePr/>
          <p:nvPr>
            <p:extLst>
              <p:ext uri="{D42A27DB-BD31-4B8C-83A1-F6EECF244321}">
                <p14:modId xmlns:p14="http://schemas.microsoft.com/office/powerpoint/2010/main" val="4080708936"/>
              </p:ext>
            </p:extLst>
          </p:nvPr>
        </p:nvGraphicFramePr>
        <p:xfrm>
          <a:off x="-1051437"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37</a:t>
            </a:fld>
            <a:endParaRPr lang="en-US" dirty="0"/>
          </a:p>
        </p:txBody>
      </p:sp>
      <p:sp>
        <p:nvSpPr>
          <p:cNvPr id="2" name="ZoneTexte 1">
            <a:extLst>
              <a:ext uri="{FF2B5EF4-FFF2-40B4-BE49-F238E27FC236}">
                <a16:creationId xmlns:a16="http://schemas.microsoft.com/office/drawing/2014/main" id="{76AB6DB9-FD0C-E393-D1ED-F60B1508BF79}"/>
              </a:ext>
            </a:extLst>
          </p:cNvPr>
          <p:cNvSpPr txBox="1"/>
          <p:nvPr/>
        </p:nvSpPr>
        <p:spPr>
          <a:xfrm>
            <a:off x="1259411" y="2828836"/>
            <a:ext cx="3506304"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C00000"/>
                </a:solidFill>
                <a:effectLst/>
              </a:rPr>
              <a:t>Changement</a:t>
            </a:r>
            <a:r>
              <a:rPr kumimoji="0" lang="fr-FR" altLang="fr-FR" sz="2400" b="1" i="0" u="none" strike="noStrike" cap="none" normalizeH="0" dirty="0">
                <a:ln>
                  <a:noFill/>
                </a:ln>
                <a:solidFill>
                  <a:srgbClr val="C00000"/>
                </a:solidFill>
                <a:effectLst/>
              </a:rPr>
              <a:t> par des interactions dans les micro-institutions</a:t>
            </a:r>
            <a:endParaRPr kumimoji="0" lang="fr-FR" altLang="fr-FR" sz="2400" b="1" i="0" u="none" strike="noStrike" cap="none" normalizeH="0" baseline="0" dirty="0">
              <a:ln>
                <a:noFill/>
              </a:ln>
              <a:solidFill>
                <a:srgbClr val="C00000"/>
              </a:solidFill>
              <a:effectLst/>
            </a:endParaRPr>
          </a:p>
        </p:txBody>
      </p:sp>
      <p:graphicFrame>
        <p:nvGraphicFramePr>
          <p:cNvPr id="8" name="Tableau 7">
            <a:extLst>
              <a:ext uri="{FF2B5EF4-FFF2-40B4-BE49-F238E27FC236}">
                <a16:creationId xmlns:a16="http://schemas.microsoft.com/office/drawing/2014/main" id="{8A843804-197B-CB70-1529-0A2791AF2ADD}"/>
              </a:ext>
            </a:extLst>
          </p:cNvPr>
          <p:cNvGraphicFramePr>
            <a:graphicFrameLocks noGrp="1"/>
          </p:cNvGraphicFramePr>
          <p:nvPr>
            <p:extLst>
              <p:ext uri="{D42A27DB-BD31-4B8C-83A1-F6EECF244321}">
                <p14:modId xmlns:p14="http://schemas.microsoft.com/office/powerpoint/2010/main" val="4103979704"/>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Conclusion</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Faire changement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11" name="ZoneTexte 10">
            <a:extLst>
              <a:ext uri="{FF2B5EF4-FFF2-40B4-BE49-F238E27FC236}">
                <a16:creationId xmlns:a16="http://schemas.microsoft.com/office/drawing/2014/main" id="{C5CD02E1-998E-3FE0-D9F1-F3F4AB310EC2}"/>
              </a:ext>
            </a:extLst>
          </p:cNvPr>
          <p:cNvSpPr txBox="1"/>
          <p:nvPr/>
        </p:nvSpPr>
        <p:spPr>
          <a:xfrm>
            <a:off x="6096000" y="719667"/>
            <a:ext cx="5533671" cy="5262979"/>
          </a:xfrm>
          <a:prstGeom prst="rect">
            <a:avLst/>
          </a:prstGeom>
          <a:noFill/>
        </p:spPr>
        <p:txBody>
          <a:bodyPr wrap="square">
            <a:spAutoFit/>
          </a:bodyPr>
          <a:lstStyle/>
          <a:p>
            <a:pPr lvl="0"/>
            <a:r>
              <a:rPr lang="fr-FR" sz="2800" dirty="0"/>
              <a:t>Culture inclusive = s’intéresser aux conditions favorables pour une accessibilité de tous :</a:t>
            </a:r>
          </a:p>
          <a:p>
            <a:pPr lvl="0"/>
            <a:endParaRPr lang="fr-FR" sz="2800" dirty="0"/>
          </a:p>
          <a:p>
            <a:pPr marL="342900" lvl="0" indent="-342900">
              <a:buFont typeface="Arial" panose="020B0604020202020204" pitchFamily="34" charset="0"/>
              <a:buChar char="•"/>
            </a:pPr>
            <a:r>
              <a:rPr lang="fr-FR" sz="2800" dirty="0"/>
              <a:t>Situations</a:t>
            </a:r>
          </a:p>
          <a:p>
            <a:pPr marL="342900" lvl="0" indent="-342900">
              <a:buFont typeface="Arial" panose="020B0604020202020204" pitchFamily="34" charset="0"/>
              <a:buChar char="•"/>
            </a:pPr>
            <a:endParaRPr lang="fr-FR" sz="2800" dirty="0"/>
          </a:p>
          <a:p>
            <a:pPr marL="342900" lvl="0" indent="-342900">
              <a:buFont typeface="Arial" panose="020B0604020202020204" pitchFamily="34" charset="0"/>
              <a:buChar char="•"/>
            </a:pPr>
            <a:r>
              <a:rPr lang="fr-FR" sz="2800" dirty="0"/>
              <a:t>Absence de jugement (écoute)</a:t>
            </a:r>
          </a:p>
          <a:p>
            <a:pPr marL="342900" lvl="0" indent="-342900">
              <a:buFont typeface="Arial" panose="020B0604020202020204" pitchFamily="34" charset="0"/>
              <a:buChar char="•"/>
            </a:pPr>
            <a:endParaRPr lang="fr-FR" sz="2800" dirty="0"/>
          </a:p>
          <a:p>
            <a:pPr marL="342900" lvl="0" indent="-342900">
              <a:buFont typeface="Arial" panose="020B0604020202020204" pitchFamily="34" charset="0"/>
              <a:buChar char="•"/>
            </a:pPr>
            <a:r>
              <a:rPr lang="fr-FR" sz="2800" dirty="0"/>
              <a:t>Engagement collectif</a:t>
            </a:r>
          </a:p>
          <a:p>
            <a:pPr marL="342900" lvl="0" indent="-342900">
              <a:buFont typeface="Arial" panose="020B0604020202020204" pitchFamily="34" charset="0"/>
              <a:buChar char="•"/>
            </a:pPr>
            <a:endParaRPr lang="fr-FR" sz="2800" dirty="0"/>
          </a:p>
          <a:p>
            <a:pPr marL="342900" lvl="0" indent="-342900">
              <a:buFont typeface="Arial" panose="020B0604020202020204" pitchFamily="34" charset="0"/>
              <a:buChar char="•"/>
            </a:pPr>
            <a:r>
              <a:rPr lang="fr-FR" sz="2800" dirty="0"/>
              <a:t>Capabilité des uns et des autres au service du groupe</a:t>
            </a:r>
          </a:p>
        </p:txBody>
      </p:sp>
    </p:spTree>
    <p:extLst>
      <p:ext uri="{BB962C8B-B14F-4D97-AF65-F5344CB8AC3E}">
        <p14:creationId xmlns:p14="http://schemas.microsoft.com/office/powerpoint/2010/main" val="2285284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7E6DE8-E9C7-9BE8-3DBE-CAA6988F4BFD}"/>
              </a:ext>
            </a:extLst>
          </p:cNvPr>
          <p:cNvSpPr>
            <a:spLocks noGrp="1"/>
          </p:cNvSpPr>
          <p:nvPr>
            <p:ph type="dt" sz="half" idx="10"/>
          </p:nvPr>
        </p:nvSpPr>
        <p:spPr/>
        <p:txBody>
          <a:bodyPr/>
          <a:lstStyle/>
          <a:p>
            <a:fld id="{02E19A14-F776-4945-BE2B-6B611BB49B9D}" type="datetime1">
              <a:rPr lang="fr-FR" smtClean="0"/>
              <a:t>23/06/2023</a:t>
            </a:fld>
            <a:endParaRPr lang="en-US" dirty="0"/>
          </a:p>
        </p:txBody>
      </p:sp>
      <p:sp>
        <p:nvSpPr>
          <p:cNvPr id="6" name="Espace réservé du numéro de diapositive 5">
            <a:extLst>
              <a:ext uri="{FF2B5EF4-FFF2-40B4-BE49-F238E27FC236}">
                <a16:creationId xmlns:a16="http://schemas.microsoft.com/office/drawing/2014/main" id="{B5DB8678-3A6E-7E94-FA57-317ADCB70AB1}"/>
              </a:ext>
            </a:extLst>
          </p:cNvPr>
          <p:cNvSpPr>
            <a:spLocks noGrp="1"/>
          </p:cNvSpPr>
          <p:nvPr>
            <p:ph type="sldNum" sz="quarter" idx="12"/>
          </p:nvPr>
        </p:nvSpPr>
        <p:spPr/>
        <p:txBody>
          <a:bodyPr/>
          <a:lstStyle/>
          <a:p>
            <a:fld id="{60553ECD-7F6D-420D-93CA-D8D15EB427AC}" type="slidenum">
              <a:rPr lang="en-US" smtClean="0"/>
              <a:pPr/>
              <a:t>38</a:t>
            </a:fld>
            <a:endParaRPr lang="en-US" dirty="0"/>
          </a:p>
        </p:txBody>
      </p:sp>
      <p:pic>
        <p:nvPicPr>
          <p:cNvPr id="7" name="Image 6">
            <a:extLst>
              <a:ext uri="{FF2B5EF4-FFF2-40B4-BE49-F238E27FC236}">
                <a16:creationId xmlns:a16="http://schemas.microsoft.com/office/drawing/2014/main" id="{C5C06EB9-B95F-556E-498B-AF0C738322F1}"/>
              </a:ext>
            </a:extLst>
          </p:cNvPr>
          <p:cNvPicPr>
            <a:picLocks noChangeAspect="1"/>
          </p:cNvPicPr>
          <p:nvPr/>
        </p:nvPicPr>
        <p:blipFill>
          <a:blip r:embed="rId2">
            <a:alphaModFix/>
          </a:blip>
          <a:stretch>
            <a:fillRect/>
          </a:stretch>
        </p:blipFill>
        <p:spPr>
          <a:xfrm>
            <a:off x="821576" y="710858"/>
            <a:ext cx="2550211" cy="1691640"/>
          </a:xfrm>
          <a:prstGeom prst="rect">
            <a:avLst/>
          </a:prstGeom>
        </p:spPr>
      </p:pic>
      <p:pic>
        <p:nvPicPr>
          <p:cNvPr id="8" name="Picture 2" descr="Accueil">
            <a:extLst>
              <a:ext uri="{FF2B5EF4-FFF2-40B4-BE49-F238E27FC236}">
                <a16:creationId xmlns:a16="http://schemas.microsoft.com/office/drawing/2014/main" id="{F7870543-0477-10C1-56E9-F6AA055103AF}"/>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a:off x="482600" y="3106180"/>
            <a:ext cx="3228163" cy="64563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E845FCB-40CD-15A4-38E4-023BADCB72E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52208"/>
          <a:stretch/>
        </p:blipFill>
        <p:spPr>
          <a:xfrm>
            <a:off x="482600" y="4693400"/>
            <a:ext cx="3228163" cy="1215830"/>
          </a:xfrm>
          <a:prstGeom prst="rect">
            <a:avLst/>
          </a:prstGeom>
        </p:spPr>
      </p:pic>
      <p:sp>
        <p:nvSpPr>
          <p:cNvPr id="10" name="Sous-titre 2">
            <a:extLst>
              <a:ext uri="{FF2B5EF4-FFF2-40B4-BE49-F238E27FC236}">
                <a16:creationId xmlns:a16="http://schemas.microsoft.com/office/drawing/2014/main" id="{AD2A370A-E6A8-9DDF-5FF9-B6F14CDF4F58}"/>
              </a:ext>
            </a:extLst>
          </p:cNvPr>
          <p:cNvSpPr txBox="1">
            <a:spLocks/>
          </p:cNvSpPr>
          <p:nvPr/>
        </p:nvSpPr>
        <p:spPr>
          <a:xfrm>
            <a:off x="3935186" y="3495813"/>
            <a:ext cx="7694484" cy="271813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Saïd AIT HAMMOU TALEB</a:t>
            </a:r>
          </a:p>
          <a:p>
            <a:endParaRPr lang="fr-FR" sz="3200" dirty="0"/>
          </a:p>
          <a:p>
            <a:pPr algn="ctr"/>
            <a:r>
              <a:rPr lang="fr-FR" sz="7200" b="1" dirty="0"/>
              <a:t>MERCI</a:t>
            </a:r>
          </a:p>
        </p:txBody>
      </p:sp>
      <p:graphicFrame>
        <p:nvGraphicFramePr>
          <p:cNvPr id="11" name="Tableau 12">
            <a:extLst>
              <a:ext uri="{FF2B5EF4-FFF2-40B4-BE49-F238E27FC236}">
                <a16:creationId xmlns:a16="http://schemas.microsoft.com/office/drawing/2014/main" id="{E8C83200-756E-EF0F-27BA-54DFF3CE8789}"/>
              </a:ext>
            </a:extLst>
          </p:cNvPr>
          <p:cNvGraphicFramePr>
            <a:graphicFrameLocks noGrp="1"/>
          </p:cNvGraphicFramePr>
          <p:nvPr/>
        </p:nvGraphicFramePr>
        <p:xfrm>
          <a:off x="477854" y="2503129"/>
          <a:ext cx="11432982" cy="1013243"/>
        </p:xfrm>
        <a:graphic>
          <a:graphicData uri="http://schemas.openxmlformats.org/drawingml/2006/table">
            <a:tbl>
              <a:tblPr firstRow="1" bandRow="1">
                <a:tableStyleId>{5C22544A-7EE6-4342-B048-85BDC9FD1C3A}</a:tableStyleId>
              </a:tblPr>
              <a:tblGrid>
                <a:gridCol w="11432982">
                  <a:extLst>
                    <a:ext uri="{9D8B030D-6E8A-4147-A177-3AD203B41FA5}">
                      <a16:colId xmlns:a16="http://schemas.microsoft.com/office/drawing/2014/main" val="3331445243"/>
                    </a:ext>
                  </a:extLst>
                </a:gridCol>
              </a:tblGrid>
              <a:tr h="1013243">
                <a:tc>
                  <a:txBody>
                    <a:bodyPr/>
                    <a:lstStyle/>
                    <a:p>
                      <a:endParaRPr lang="fr-FR" sz="2000" dirty="0"/>
                    </a:p>
                  </a:txBody>
                  <a:tcP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8924524"/>
                  </a:ext>
                </a:extLst>
              </a:tr>
            </a:tbl>
          </a:graphicData>
        </a:graphic>
      </p:graphicFrame>
      <p:sp>
        <p:nvSpPr>
          <p:cNvPr id="12" name="Titre 1">
            <a:extLst>
              <a:ext uri="{FF2B5EF4-FFF2-40B4-BE49-F238E27FC236}">
                <a16:creationId xmlns:a16="http://schemas.microsoft.com/office/drawing/2014/main" id="{650DEEBF-8760-91AE-FAA5-E4A0AE77AF23}"/>
              </a:ext>
            </a:extLst>
          </p:cNvPr>
          <p:cNvSpPr txBox="1">
            <a:spLocks/>
          </p:cNvSpPr>
          <p:nvPr/>
        </p:nvSpPr>
        <p:spPr>
          <a:xfrm>
            <a:off x="3935186" y="644047"/>
            <a:ext cx="7689740" cy="265931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pPr algn="ctr">
              <a:lnSpc>
                <a:spcPct val="90000"/>
              </a:lnSpc>
            </a:pPr>
            <a:r>
              <a:rPr lang="fr-FR" sz="4800" i="1" dirty="0"/>
              <a:t>Les chargés d’accueil et d’accompagnement : agents, acteurs et auteurs de l’Université Inclusive</a:t>
            </a:r>
          </a:p>
        </p:txBody>
      </p:sp>
      <p:sp>
        <p:nvSpPr>
          <p:cNvPr id="3" name="Espace réservé du pied de page 2">
            <a:extLst>
              <a:ext uri="{FF2B5EF4-FFF2-40B4-BE49-F238E27FC236}">
                <a16:creationId xmlns:a16="http://schemas.microsoft.com/office/drawing/2014/main" id="{2D0CEE5F-76FA-1B2C-C56D-5CA668D2CE94}"/>
              </a:ext>
            </a:extLst>
          </p:cNvPr>
          <p:cNvSpPr>
            <a:spLocks noGrp="1"/>
          </p:cNvSpPr>
          <p:nvPr>
            <p:ph type="ftr" sz="quarter" idx="11"/>
          </p:nvPr>
        </p:nvSpPr>
        <p:spPr/>
        <p:txBody>
          <a:bodyPr/>
          <a:lstStyle/>
          <a:p>
            <a:r>
              <a:rPr lang="en-US"/>
              <a:t>Saïd AIT HAMMOU TALEB, LISEC, INSPE, Université de Lorraine</a:t>
            </a:r>
            <a:endParaRPr lang="en-US" dirty="0"/>
          </a:p>
        </p:txBody>
      </p:sp>
    </p:spTree>
    <p:extLst>
      <p:ext uri="{BB962C8B-B14F-4D97-AF65-F5344CB8AC3E}">
        <p14:creationId xmlns:p14="http://schemas.microsoft.com/office/powerpoint/2010/main" val="4180969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D243381-B9A6-4E6A-73C4-F116DD4C59C7}"/>
              </a:ext>
            </a:extLst>
          </p:cNvPr>
          <p:cNvSpPr>
            <a:spLocks noGrp="1"/>
          </p:cNvSpPr>
          <p:nvPr>
            <p:ph type="dt" sz="half" idx="10"/>
          </p:nvPr>
        </p:nvSpPr>
        <p:spPr/>
        <p:txBody>
          <a:bodyPr/>
          <a:lstStyle/>
          <a:p>
            <a:fld id="{7838A2AA-49E3-204A-B998-B8124DE592C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1C2F3097-D7FB-A174-1965-2011A3CF685C}"/>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DCD3B2D-5909-7BB7-8EAA-9ACC32AE2EF8}"/>
              </a:ext>
            </a:extLst>
          </p:cNvPr>
          <p:cNvSpPr>
            <a:spLocks noGrp="1"/>
          </p:cNvSpPr>
          <p:nvPr>
            <p:ph type="sldNum" sz="quarter" idx="12"/>
          </p:nvPr>
        </p:nvSpPr>
        <p:spPr/>
        <p:txBody>
          <a:bodyPr/>
          <a:lstStyle/>
          <a:p>
            <a:fld id="{60553ECD-7F6D-420D-93CA-D8D15EB427AC}" type="slidenum">
              <a:rPr lang="en-US" smtClean="0"/>
              <a:pPr/>
              <a:t>39</a:t>
            </a:fld>
            <a:endParaRPr lang="en-US" dirty="0"/>
          </a:p>
        </p:txBody>
      </p:sp>
      <p:graphicFrame>
        <p:nvGraphicFramePr>
          <p:cNvPr id="2" name="Tableau 1">
            <a:extLst>
              <a:ext uri="{FF2B5EF4-FFF2-40B4-BE49-F238E27FC236}">
                <a16:creationId xmlns:a16="http://schemas.microsoft.com/office/drawing/2014/main" id="{01068105-171F-5713-A66F-4D840B664352}"/>
              </a:ext>
            </a:extLst>
          </p:cNvPr>
          <p:cNvGraphicFramePr>
            <a:graphicFrameLocks noGrp="1"/>
          </p:cNvGraphicFramePr>
          <p:nvPr>
            <p:extLst>
              <p:ext uri="{D42A27DB-BD31-4B8C-83A1-F6EECF244321}">
                <p14:modId xmlns:p14="http://schemas.microsoft.com/office/powerpoint/2010/main" val="2281743706"/>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Bibliographie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Quelques sources</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7" name="ZoneTexte 6">
            <a:extLst>
              <a:ext uri="{FF2B5EF4-FFF2-40B4-BE49-F238E27FC236}">
                <a16:creationId xmlns:a16="http://schemas.microsoft.com/office/drawing/2014/main" id="{CE16105C-544B-6C20-C377-45356794BBFC}"/>
              </a:ext>
            </a:extLst>
          </p:cNvPr>
          <p:cNvSpPr txBox="1"/>
          <p:nvPr/>
        </p:nvSpPr>
        <p:spPr>
          <a:xfrm>
            <a:off x="0" y="672280"/>
            <a:ext cx="12192000" cy="5632311"/>
          </a:xfrm>
          <a:prstGeom prst="rect">
            <a:avLst/>
          </a:prstGeom>
          <a:noFill/>
        </p:spPr>
        <p:txBody>
          <a:bodyPr wrap="square">
            <a:spAutoFit/>
          </a:bodyPr>
          <a:lstStyle/>
          <a:p>
            <a:r>
              <a:rPr lang="fr-FR" sz="2000" dirty="0">
                <a:solidFill>
                  <a:srgbClr val="323232"/>
                </a:solidFill>
              </a:rPr>
              <a:t>Ait Hammou Taleb, S. (2022a). Les praxéologies des chargés d’accueil et d’accompagnement</a:t>
            </a:r>
          </a:p>
          <a:p>
            <a:r>
              <a:rPr lang="fr-FR" sz="2000" dirty="0">
                <a:solidFill>
                  <a:srgbClr val="323232"/>
                </a:solidFill>
              </a:rPr>
              <a:t>dans une université Inclusive. [thèse de doctorat, Université de Lorraine, Nancy].</a:t>
            </a:r>
          </a:p>
          <a:p>
            <a:r>
              <a:rPr lang="fr-FR" sz="2000" i="0" u="none" strike="noStrike" dirty="0">
                <a:solidFill>
                  <a:srgbClr val="323232"/>
                </a:solidFill>
                <a:effectLst/>
              </a:rPr>
              <a:t>Ait Hammou Taleb, S. (2022b). Les chargés d’accueil et d’accompagnement et l’identification des besoins des étudiants en situation de handicap : quelles praxéologies professionnelles ?. </a:t>
            </a:r>
            <a:r>
              <a:rPr lang="fr-FR" sz="2000" i="1" u="none" strike="noStrike" dirty="0">
                <a:solidFill>
                  <a:srgbClr val="323232"/>
                </a:solidFill>
                <a:effectLst/>
              </a:rPr>
              <a:t>La nouvelle revue - Éducation et société inclusives</a:t>
            </a:r>
            <a:r>
              <a:rPr lang="fr-FR" sz="2000" i="0" u="none" strike="noStrike" dirty="0">
                <a:solidFill>
                  <a:srgbClr val="323232"/>
                </a:solidFill>
                <a:effectLst/>
              </a:rPr>
              <a:t>, 95, 175-190. </a:t>
            </a:r>
            <a:r>
              <a:rPr lang="fr-FR" sz="2000" i="0" u="none" strike="noStrike" dirty="0">
                <a:effectLst/>
                <a:hlinkClick r:id="rId2"/>
              </a:rPr>
              <a:t>https://doi.org/10.3917/nresi.095.0175</a:t>
            </a:r>
            <a:endParaRPr lang="fr-FR" sz="2000" dirty="0">
              <a:solidFill>
                <a:srgbClr val="323232"/>
              </a:solidFill>
            </a:endParaRPr>
          </a:p>
          <a:p>
            <a:r>
              <a:rPr lang="fr-FR" sz="2000" i="0" dirty="0">
                <a:solidFill>
                  <a:srgbClr val="000000"/>
                </a:solidFill>
                <a:effectLst/>
              </a:rPr>
              <a:t>De </a:t>
            </a:r>
            <a:r>
              <a:rPr lang="fr-FR" sz="2000" i="0" dirty="0" err="1">
                <a:solidFill>
                  <a:srgbClr val="000000"/>
                </a:solidFill>
                <a:effectLst/>
              </a:rPr>
              <a:t>Ketele</a:t>
            </a:r>
            <a:r>
              <a:rPr lang="fr-FR" sz="2000" i="0" dirty="0">
                <a:solidFill>
                  <a:srgbClr val="000000"/>
                </a:solidFill>
                <a:effectLst/>
              </a:rPr>
              <a:t>, J. (2017). Concilier norme et singularités : comment utiliser nos marges de liberté ?.</a:t>
            </a:r>
            <a:r>
              <a:rPr lang="fr-FR" sz="2000" i="1" dirty="0">
                <a:solidFill>
                  <a:srgbClr val="000000"/>
                </a:solidFill>
                <a:effectLst/>
              </a:rPr>
              <a:t>Administration &amp; Éducation</a:t>
            </a:r>
            <a:r>
              <a:rPr lang="fr-FR" sz="2000" i="0" dirty="0">
                <a:solidFill>
                  <a:srgbClr val="000000"/>
                </a:solidFill>
                <a:effectLst/>
              </a:rPr>
              <a:t>, 155, 85-102.</a:t>
            </a:r>
            <a:r>
              <a:rPr lang="fr-FR" sz="2000" i="0" u="none" strike="noStrike" dirty="0">
                <a:solidFill>
                  <a:srgbClr val="000000"/>
                </a:solidFill>
                <a:effectLst/>
                <a:hlinkClick r:id="rId3"/>
              </a:rPr>
              <a:t>https://doi.org/10.3917/admed.155.0085</a:t>
            </a:r>
            <a:endParaRPr lang="fr-FR" sz="2000" i="0" u="none" strike="noStrike" dirty="0">
              <a:solidFill>
                <a:srgbClr val="000000"/>
              </a:solidFill>
              <a:effectLst/>
            </a:endParaRPr>
          </a:p>
          <a:p>
            <a:r>
              <a:rPr lang="fr-FR" sz="2000" i="1" dirty="0" err="1">
                <a:solidFill>
                  <a:srgbClr val="262626"/>
                </a:solidFill>
              </a:rPr>
              <a:t>Ébersold</a:t>
            </a:r>
            <a:r>
              <a:rPr lang="fr-FR" sz="2000" i="1" dirty="0">
                <a:solidFill>
                  <a:srgbClr val="262626"/>
                </a:solidFill>
              </a:rPr>
              <a:t>, S. (2019). La grammaire de l’accessibilité. Éducation et sociétés, 44, 29-47.</a:t>
            </a:r>
            <a:r>
              <a:rPr lang="fr-FR" sz="2000" i="1" dirty="0">
                <a:solidFill>
                  <a:srgbClr val="262626"/>
                </a:solidFill>
                <a:hlinkClick r:id="rId4">
                  <a:extLst>
                    <a:ext uri="{A12FA001-AC4F-418D-AE19-62706E023703}">
                      <ahyp:hlinkClr xmlns:ahyp="http://schemas.microsoft.com/office/drawing/2018/hyperlinkcolor" val="tx"/>
                    </a:ext>
                  </a:extLst>
                </a:hlinkClick>
              </a:rPr>
              <a:t>https://doi.org/10.3917/es.044.0029</a:t>
            </a:r>
            <a:endParaRPr lang="fr-FR" sz="2000" i="1" dirty="0">
              <a:solidFill>
                <a:srgbClr val="262626"/>
              </a:solidFill>
            </a:endParaRPr>
          </a:p>
          <a:p>
            <a:r>
              <a:rPr lang="fr-FR" sz="2000" i="1" dirty="0" err="1">
                <a:solidFill>
                  <a:srgbClr val="262626"/>
                </a:solidFill>
              </a:rPr>
              <a:t>Ebersold</a:t>
            </a:r>
            <a:r>
              <a:rPr lang="fr-FR" sz="2000" i="1" dirty="0">
                <a:solidFill>
                  <a:srgbClr val="262626"/>
                </a:solidFill>
              </a:rPr>
              <a:t>, S. (2020). Pratiques inclusives, approche polycentrée et accessibilité. </a:t>
            </a:r>
            <a:r>
              <a:rPr lang="fr-FR" sz="2000" i="1" dirty="0" err="1">
                <a:solidFill>
                  <a:srgbClr val="262626"/>
                </a:solidFill>
              </a:rPr>
              <a:t>Revista</a:t>
            </a:r>
            <a:r>
              <a:rPr lang="fr-FR" sz="2000" i="1" dirty="0">
                <a:solidFill>
                  <a:srgbClr val="262626"/>
                </a:solidFill>
              </a:rPr>
              <a:t> </a:t>
            </a:r>
            <a:r>
              <a:rPr lang="fr-FR" sz="2000" i="1" dirty="0" err="1">
                <a:solidFill>
                  <a:srgbClr val="262626"/>
                </a:solidFill>
              </a:rPr>
              <a:t>Educação</a:t>
            </a:r>
            <a:r>
              <a:rPr lang="fr-FR" sz="2000" i="1" dirty="0">
                <a:solidFill>
                  <a:srgbClr val="262626"/>
                </a:solidFill>
              </a:rPr>
              <a:t> </a:t>
            </a:r>
            <a:r>
              <a:rPr lang="fr-FR" sz="2000" i="1" dirty="0" err="1">
                <a:solidFill>
                  <a:srgbClr val="262626"/>
                </a:solidFill>
              </a:rPr>
              <a:t>Especial</a:t>
            </a:r>
            <a:r>
              <a:rPr lang="fr-FR" sz="2000" i="1" dirty="0">
                <a:solidFill>
                  <a:srgbClr val="262626"/>
                </a:solidFill>
              </a:rPr>
              <a:t>, 33, e64/ 1–22. </a:t>
            </a:r>
            <a:r>
              <a:rPr lang="fr-FR" sz="2000" i="1" dirty="0">
                <a:solidFill>
                  <a:srgbClr val="262626"/>
                </a:solidFill>
                <a:hlinkClick r:id="rId5">
                  <a:extLst>
                    <a:ext uri="{A12FA001-AC4F-418D-AE19-62706E023703}">
                      <ahyp:hlinkClr xmlns:ahyp="http://schemas.microsoft.com/office/drawing/2018/hyperlinkcolor" val="tx"/>
                    </a:ext>
                  </a:extLst>
                </a:hlinkClick>
              </a:rPr>
              <a:t>https://doi.org/10.5902/1984686X52845</a:t>
            </a:r>
            <a:endParaRPr lang="fr-FR" sz="2000" i="1" dirty="0">
              <a:solidFill>
                <a:srgbClr val="262626"/>
              </a:solidFill>
            </a:endParaRPr>
          </a:p>
          <a:p>
            <a:r>
              <a:rPr lang="fr-FR" sz="2000" i="1" dirty="0" err="1">
                <a:solidFill>
                  <a:srgbClr val="262626"/>
                </a:solidFill>
              </a:rPr>
              <a:t>Ébersold</a:t>
            </a:r>
            <a:r>
              <a:rPr lang="fr-FR" sz="2000" i="1" dirty="0">
                <a:solidFill>
                  <a:srgbClr val="262626"/>
                </a:solidFill>
              </a:rPr>
              <a:t>, S. &amp; </a:t>
            </a:r>
            <a:r>
              <a:rPr lang="fr-FR" sz="2000" i="1" dirty="0" err="1">
                <a:solidFill>
                  <a:srgbClr val="262626"/>
                </a:solidFill>
              </a:rPr>
              <a:t>Feuilladieu</a:t>
            </a:r>
            <a:r>
              <a:rPr lang="fr-FR" sz="2000" i="1" dirty="0">
                <a:solidFill>
                  <a:srgbClr val="262626"/>
                </a:solidFill>
              </a:rPr>
              <a:t>, S. (2021). Pratiques inclusives, innovation ordinaire et l’autrement capable de l’École. La nouvelle revue - Éducation et société inclusives, 92, 11-22. </a:t>
            </a:r>
            <a:r>
              <a:rPr lang="fr-FR" sz="2000" i="1" dirty="0">
                <a:solidFill>
                  <a:srgbClr val="262626"/>
                </a:solidFill>
                <a:hlinkClick r:id="rId6">
                  <a:extLst>
                    <a:ext uri="{A12FA001-AC4F-418D-AE19-62706E023703}">
                      <ahyp:hlinkClr xmlns:ahyp="http://schemas.microsoft.com/office/drawing/2018/hyperlinkcolor" val="tx"/>
                    </a:ext>
                  </a:extLst>
                </a:hlinkClick>
              </a:rPr>
              <a:t>https://doi.org/10.3917/nresi.092.0011</a:t>
            </a:r>
            <a:endParaRPr lang="fr-FR" sz="2000" i="1" dirty="0">
              <a:solidFill>
                <a:srgbClr val="262626"/>
              </a:solidFill>
            </a:endParaRPr>
          </a:p>
          <a:p>
            <a:r>
              <a:rPr lang="fr-FR" sz="2000" dirty="0">
                <a:effectLst/>
              </a:rPr>
              <a:t>Perez, J.-M. (2017). Éducation et pratiques inclusives. La pratique du travail en groupe et le « chercheur apprenant » [Rapport d’habilitation à diriger des recherches, Université de Lorraine, Nancy].</a:t>
            </a:r>
          </a:p>
          <a:p>
            <a:r>
              <a:rPr lang="fr-FR" sz="2000" dirty="0">
                <a:effectLst/>
              </a:rPr>
              <a:t>Perez, J.-M., et </a:t>
            </a:r>
            <a:r>
              <a:rPr lang="fr-FR" sz="2000" dirty="0" err="1">
                <a:effectLst/>
              </a:rPr>
              <a:t>Suau</a:t>
            </a:r>
            <a:r>
              <a:rPr lang="fr-FR" sz="2000" dirty="0">
                <a:effectLst/>
              </a:rPr>
              <a:t>, G. (2020). Innovation des pratiques, Maître formateur et accompagnement par la recherche, Revue internationale de pédagogie de l’enseignement supérieur [En ligne], 35(2). &lt;https://</a:t>
            </a:r>
            <a:r>
              <a:rPr lang="fr-FR" sz="2000" dirty="0" err="1">
                <a:effectLst/>
              </a:rPr>
              <a:t>doi</a:t>
            </a:r>
            <a:r>
              <a:rPr lang="fr-FR" sz="2000" dirty="0">
                <a:effectLst/>
              </a:rPr>
              <a:t> </a:t>
            </a:r>
            <a:r>
              <a:rPr lang="fr-FR" sz="2000" dirty="0" err="1">
                <a:effectLst/>
              </a:rPr>
              <a:t>org.bases-doc.univlorraine.fr</a:t>
            </a:r>
            <a:r>
              <a:rPr lang="fr-FR" sz="2000" dirty="0">
                <a:effectLst/>
              </a:rPr>
              <a:t>/10.4000/ripes.2171&gt;.</a:t>
            </a:r>
          </a:p>
        </p:txBody>
      </p:sp>
    </p:spTree>
    <p:extLst>
      <p:ext uri="{BB962C8B-B14F-4D97-AF65-F5344CB8AC3E}">
        <p14:creationId xmlns:p14="http://schemas.microsoft.com/office/powerpoint/2010/main" val="202721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65261E-1AAA-FAA8-2314-D65FD78FF034}"/>
              </a:ext>
            </a:extLst>
          </p:cNvPr>
          <p:cNvSpPr>
            <a:spLocks noGrp="1"/>
          </p:cNvSpPr>
          <p:nvPr>
            <p:ph type="dt" sz="half" idx="10"/>
          </p:nvPr>
        </p:nvSpPr>
        <p:spPr/>
        <p:txBody>
          <a:bodyPr/>
          <a:lstStyle/>
          <a:p>
            <a:fld id="{F8C1F052-876D-204D-899E-6DA80E95033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3808DD78-974C-3099-9AE5-643054A71D0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43F8185B-7F77-7442-54CA-2E56229D4044}"/>
              </a:ext>
            </a:extLst>
          </p:cNvPr>
          <p:cNvSpPr>
            <a:spLocks noGrp="1"/>
          </p:cNvSpPr>
          <p:nvPr>
            <p:ph type="sldNum" sz="quarter" idx="12"/>
          </p:nvPr>
        </p:nvSpPr>
        <p:spPr/>
        <p:txBody>
          <a:bodyPr/>
          <a:lstStyle/>
          <a:p>
            <a:fld id="{60553ECD-7F6D-420D-93CA-D8D15EB427AC}" type="slidenum">
              <a:rPr lang="en-US" smtClean="0"/>
              <a:pPr/>
              <a:t>4</a:t>
            </a:fld>
            <a:endParaRPr lang="en-US" dirty="0"/>
          </a:p>
        </p:txBody>
      </p:sp>
      <p:sp>
        <p:nvSpPr>
          <p:cNvPr id="3" name="Rectangle 2">
            <a:extLst>
              <a:ext uri="{FF2B5EF4-FFF2-40B4-BE49-F238E27FC236}">
                <a16:creationId xmlns:a16="http://schemas.microsoft.com/office/drawing/2014/main" id="{975FC4C8-F861-52BA-8AF0-EF19C2BBC43B}"/>
              </a:ext>
            </a:extLst>
          </p:cNvPr>
          <p:cNvSpPr/>
          <p:nvPr/>
        </p:nvSpPr>
        <p:spPr>
          <a:xfrm>
            <a:off x="484630" y="540772"/>
            <a:ext cx="11145041" cy="1569660"/>
          </a:xfrm>
          <a:prstGeom prst="rect">
            <a:avLst/>
          </a:prstGeom>
        </p:spPr>
        <p:txBody>
          <a:bodyPr wrap="square">
            <a:spAutoFit/>
          </a:bodyPr>
          <a:lstStyle/>
          <a:p>
            <a:pPr algn="just">
              <a:spcBef>
                <a:spcPts val="0"/>
              </a:spcBef>
              <a:spcAft>
                <a:spcPts val="0"/>
              </a:spcAft>
            </a:pPr>
            <a:r>
              <a:rPr lang="fr-FR" sz="2400" b="1" dirty="0">
                <a:solidFill>
                  <a:srgbClr val="000000"/>
                </a:solidFill>
              </a:rPr>
              <a:t>Des</a:t>
            </a:r>
            <a:r>
              <a:rPr lang="fr-FR" sz="2400" b="1" dirty="0">
                <a:solidFill>
                  <a:srgbClr val="000000"/>
                </a:solidFill>
                <a:latin typeface="+mn-lt"/>
              </a:rPr>
              <a:t> politiques incitatives en faveur des personnes en situation de handicap</a:t>
            </a:r>
          </a:p>
          <a:p>
            <a:pPr algn="just">
              <a:spcBef>
                <a:spcPts val="0"/>
              </a:spcBef>
              <a:spcAft>
                <a:spcPts val="0"/>
              </a:spcAft>
            </a:pPr>
            <a:r>
              <a:rPr lang="fr-FR" sz="2400" dirty="0">
                <a:solidFill>
                  <a:srgbClr val="000000"/>
                </a:solidFill>
                <a:latin typeface="+mn-lt"/>
              </a:rPr>
              <a:t>Niveau national (promulgation de la loi du 11 février 2005) </a:t>
            </a:r>
          </a:p>
          <a:p>
            <a:pPr algn="just">
              <a:spcBef>
                <a:spcPts val="0"/>
              </a:spcBef>
              <a:spcAft>
                <a:spcPts val="0"/>
              </a:spcAft>
            </a:pPr>
            <a:r>
              <a:rPr lang="fr-FR" sz="2400" dirty="0">
                <a:solidFill>
                  <a:srgbClr val="000000"/>
                </a:solidFill>
                <a:latin typeface="+mn-lt"/>
              </a:rPr>
              <a:t>Etablissements du supérieur (signature de la Charte Université Handicap en 2007 et en 2012)</a:t>
            </a:r>
          </a:p>
        </p:txBody>
      </p:sp>
      <p:graphicFrame>
        <p:nvGraphicFramePr>
          <p:cNvPr id="13" name="Tableau 12">
            <a:extLst>
              <a:ext uri="{FF2B5EF4-FFF2-40B4-BE49-F238E27FC236}">
                <a16:creationId xmlns:a16="http://schemas.microsoft.com/office/drawing/2014/main" id="{9655E8FA-3E66-3916-E50B-440931708783}"/>
              </a:ext>
            </a:extLst>
          </p:cNvPr>
          <p:cNvGraphicFramePr>
            <a:graphicFrameLocks noGrp="1"/>
          </p:cNvGraphicFramePr>
          <p:nvPr>
            <p:extLst>
              <p:ext uri="{D42A27DB-BD31-4B8C-83A1-F6EECF244321}">
                <p14:modId xmlns:p14="http://schemas.microsoft.com/office/powerpoint/2010/main" val="1746370629"/>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dirty="0">
                          <a:solidFill>
                            <a:schemeClr val="tx1"/>
                          </a:solidFill>
                        </a:rPr>
                        <a:t>Un enjeu sociétal et des voies de recherche</a:t>
                      </a:r>
                      <a:endParaRPr lang="fr-FR"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10" name="Image 9" descr="Une image contenant texte, capture d’écran, Tracé, ligne&#10;&#10;Description générée automatiquement">
            <a:extLst>
              <a:ext uri="{FF2B5EF4-FFF2-40B4-BE49-F238E27FC236}">
                <a16:creationId xmlns:a16="http://schemas.microsoft.com/office/drawing/2014/main" id="{6A0F9732-8524-A754-6246-92DBF327CBDC}"/>
              </a:ext>
            </a:extLst>
          </p:cNvPr>
          <p:cNvPicPr>
            <a:picLocks noChangeAspect="1"/>
          </p:cNvPicPr>
          <p:nvPr/>
        </p:nvPicPr>
        <p:blipFill>
          <a:blip r:embed="rId3"/>
          <a:stretch>
            <a:fillRect/>
          </a:stretch>
        </p:blipFill>
        <p:spPr>
          <a:xfrm>
            <a:off x="515398" y="2058629"/>
            <a:ext cx="7505394" cy="4300536"/>
          </a:xfrm>
          <a:prstGeom prst="rect">
            <a:avLst/>
          </a:prstGeom>
        </p:spPr>
      </p:pic>
      <p:cxnSp>
        <p:nvCxnSpPr>
          <p:cNvPr id="12" name="Connecteur droit 11">
            <a:extLst>
              <a:ext uri="{FF2B5EF4-FFF2-40B4-BE49-F238E27FC236}">
                <a16:creationId xmlns:a16="http://schemas.microsoft.com/office/drawing/2014/main" id="{E96B76A1-E5DE-CF84-1025-C25FBADE640B}"/>
              </a:ext>
            </a:extLst>
          </p:cNvPr>
          <p:cNvCxnSpPr/>
          <p:nvPr/>
        </p:nvCxnSpPr>
        <p:spPr>
          <a:xfrm flipV="1">
            <a:off x="3241967" y="3075709"/>
            <a:ext cx="0" cy="2161309"/>
          </a:xfrm>
          <a:prstGeom prst="line">
            <a:avLst/>
          </a:prstGeom>
          <a:ln w="762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BAE1D55-5EB9-3CB1-4072-6B418BA501C6}"/>
              </a:ext>
            </a:extLst>
          </p:cNvPr>
          <p:cNvCxnSpPr/>
          <p:nvPr/>
        </p:nvCxnSpPr>
        <p:spPr>
          <a:xfrm flipV="1">
            <a:off x="3726876" y="3075709"/>
            <a:ext cx="0" cy="2161309"/>
          </a:xfrm>
          <a:prstGeom prst="line">
            <a:avLst/>
          </a:prstGeom>
          <a:ln w="7620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61E02B5-B122-DD3A-79B9-6C86EADD0F66}"/>
              </a:ext>
            </a:extLst>
          </p:cNvPr>
          <p:cNvCxnSpPr/>
          <p:nvPr/>
        </p:nvCxnSpPr>
        <p:spPr>
          <a:xfrm flipV="1">
            <a:off x="4727175" y="3075709"/>
            <a:ext cx="0" cy="2161309"/>
          </a:xfrm>
          <a:prstGeom prst="line">
            <a:avLst/>
          </a:prstGeom>
          <a:ln w="762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6360B2-C7B2-D2D7-8AE5-B235D800E488}"/>
              </a:ext>
            </a:extLst>
          </p:cNvPr>
          <p:cNvSpPr/>
          <p:nvPr/>
        </p:nvSpPr>
        <p:spPr>
          <a:xfrm>
            <a:off x="8020792" y="2843459"/>
            <a:ext cx="3608879" cy="1938992"/>
          </a:xfrm>
          <a:prstGeom prst="rect">
            <a:avLst/>
          </a:prstGeom>
        </p:spPr>
        <p:txBody>
          <a:bodyPr wrap="square">
            <a:spAutoFit/>
          </a:bodyPr>
          <a:lstStyle/>
          <a:p>
            <a:pPr algn="just">
              <a:spcBef>
                <a:spcPts val="0"/>
              </a:spcBef>
              <a:spcAft>
                <a:spcPts val="0"/>
              </a:spcAft>
            </a:pPr>
            <a:r>
              <a:rPr lang="fr-FR" sz="2400" b="1" dirty="0">
                <a:solidFill>
                  <a:srgbClr val="C00000"/>
                </a:solidFill>
              </a:rPr>
              <a:t>Loi de 2005</a:t>
            </a:r>
          </a:p>
          <a:p>
            <a:pPr algn="just">
              <a:spcBef>
                <a:spcPts val="0"/>
              </a:spcBef>
              <a:spcAft>
                <a:spcPts val="0"/>
              </a:spcAft>
            </a:pPr>
            <a:endParaRPr lang="fr-FR" sz="2400" b="1" dirty="0">
              <a:solidFill>
                <a:srgbClr val="000000"/>
              </a:solidFill>
              <a:latin typeface="+mn-lt"/>
            </a:endParaRPr>
          </a:p>
          <a:p>
            <a:pPr algn="just">
              <a:spcBef>
                <a:spcPts val="0"/>
              </a:spcBef>
              <a:spcAft>
                <a:spcPts val="0"/>
              </a:spcAft>
            </a:pPr>
            <a:r>
              <a:rPr lang="fr-FR" sz="2400" b="1" dirty="0">
                <a:solidFill>
                  <a:srgbClr val="002060"/>
                </a:solidFill>
              </a:rPr>
              <a:t>Charte de 2007</a:t>
            </a:r>
          </a:p>
          <a:p>
            <a:pPr algn="just">
              <a:spcBef>
                <a:spcPts val="0"/>
              </a:spcBef>
              <a:spcAft>
                <a:spcPts val="0"/>
              </a:spcAft>
            </a:pPr>
            <a:endParaRPr lang="fr-FR" sz="2400" b="1" dirty="0">
              <a:solidFill>
                <a:srgbClr val="000000"/>
              </a:solidFill>
              <a:latin typeface="+mn-lt"/>
            </a:endParaRPr>
          </a:p>
          <a:p>
            <a:pPr algn="just">
              <a:spcBef>
                <a:spcPts val="0"/>
              </a:spcBef>
              <a:spcAft>
                <a:spcPts val="0"/>
              </a:spcAft>
            </a:pPr>
            <a:r>
              <a:rPr lang="fr-FR" sz="2400" b="1" dirty="0">
                <a:solidFill>
                  <a:srgbClr val="FFC000"/>
                </a:solidFill>
              </a:rPr>
              <a:t>Charte de 2012</a:t>
            </a:r>
            <a:endParaRPr lang="fr-FR" sz="2400" b="1" dirty="0">
              <a:solidFill>
                <a:srgbClr val="FFC000"/>
              </a:solidFill>
              <a:latin typeface="+mn-lt"/>
            </a:endParaRPr>
          </a:p>
        </p:txBody>
      </p:sp>
    </p:spTree>
    <p:extLst>
      <p:ext uri="{BB962C8B-B14F-4D97-AF65-F5344CB8AC3E}">
        <p14:creationId xmlns:p14="http://schemas.microsoft.com/office/powerpoint/2010/main" val="3695618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837B3F-C55E-3CC7-9820-04E205CD888B}"/>
              </a:ext>
            </a:extLst>
          </p:cNvPr>
          <p:cNvSpPr>
            <a:spLocks noGrp="1"/>
          </p:cNvSpPr>
          <p:nvPr>
            <p:ph type="dt" sz="half" idx="10"/>
          </p:nvPr>
        </p:nvSpPr>
        <p:spPr/>
        <p:txBody>
          <a:bodyPr/>
          <a:lstStyle/>
          <a:p>
            <a:fld id="{7DAD00C0-3C86-D247-B8FD-1CCC44FC041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F2652768-2C79-E736-E551-17D4546EC42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F9EA9388-648E-B962-562F-C33ED00221CE}"/>
              </a:ext>
            </a:extLst>
          </p:cNvPr>
          <p:cNvSpPr>
            <a:spLocks noGrp="1"/>
          </p:cNvSpPr>
          <p:nvPr>
            <p:ph type="sldNum" sz="quarter" idx="12"/>
          </p:nvPr>
        </p:nvSpPr>
        <p:spPr/>
        <p:txBody>
          <a:bodyPr/>
          <a:lstStyle/>
          <a:p>
            <a:fld id="{60553ECD-7F6D-420D-93CA-D8D15EB427AC}" type="slidenum">
              <a:rPr lang="en-US" smtClean="0"/>
              <a:pPr/>
              <a:t>40</a:t>
            </a:fld>
            <a:endParaRPr lang="en-US" dirty="0"/>
          </a:p>
        </p:txBody>
      </p:sp>
      <p:sp>
        <p:nvSpPr>
          <p:cNvPr id="8" name="Rectangle 7">
            <a:extLst>
              <a:ext uri="{FF2B5EF4-FFF2-40B4-BE49-F238E27FC236}">
                <a16:creationId xmlns:a16="http://schemas.microsoft.com/office/drawing/2014/main" id="{B1A2A2BA-077F-EDE5-93A2-D4BB89FE7DC4}"/>
              </a:ext>
            </a:extLst>
          </p:cNvPr>
          <p:cNvSpPr/>
          <p:nvPr/>
        </p:nvSpPr>
        <p:spPr>
          <a:xfrm>
            <a:off x="5399314" y="637785"/>
            <a:ext cx="6230357" cy="3358612"/>
          </a:xfrm>
          <a:prstGeom prst="rect">
            <a:avLst/>
          </a:prstGeom>
        </p:spPr>
        <p:txBody>
          <a:bodyPr wrap="square">
            <a:spAutoFit/>
          </a:bodyPr>
          <a:lstStyle/>
          <a:p>
            <a:pPr algn="ctr">
              <a:lnSpc>
                <a:spcPct val="150000"/>
              </a:lnSpc>
            </a:pPr>
            <a:r>
              <a:rPr lang="fr-FR" sz="2400" b="1" dirty="0"/>
              <a:t>Quelles conditions pour que les rapports d’assujettissement se transforment en rapports institutionnalisant ?</a:t>
            </a:r>
          </a:p>
          <a:p>
            <a:pPr algn="ctr">
              <a:lnSpc>
                <a:spcPct val="150000"/>
              </a:lnSpc>
            </a:pPr>
            <a:endParaRPr lang="fr-FR" sz="2400" b="1" dirty="0"/>
          </a:p>
          <a:p>
            <a:pPr marL="342900" indent="-342900">
              <a:lnSpc>
                <a:spcPct val="150000"/>
              </a:lnSpc>
              <a:buFont typeface="Wingdings" pitchFamily="2" charset="2"/>
              <a:buChar char="Ø"/>
            </a:pPr>
            <a:r>
              <a:rPr lang="fr-FR" sz="2400" dirty="0"/>
              <a:t>Comment travailler avec les acteurs pour faire changement ? (Perez, Bourdon, </a:t>
            </a:r>
            <a:r>
              <a:rPr lang="fr-FR" sz="2400" dirty="0" err="1"/>
              <a:t>Suau</a:t>
            </a:r>
            <a:r>
              <a:rPr lang="fr-FR" sz="2400" dirty="0"/>
              <a:t>)</a:t>
            </a:r>
          </a:p>
        </p:txBody>
      </p:sp>
      <p:pic>
        <p:nvPicPr>
          <p:cNvPr id="10" name="Image 9">
            <a:extLst>
              <a:ext uri="{FF2B5EF4-FFF2-40B4-BE49-F238E27FC236}">
                <a16:creationId xmlns:a16="http://schemas.microsoft.com/office/drawing/2014/main" id="{CC105F60-BDF7-43D2-504D-E8688E688051}"/>
              </a:ext>
            </a:extLst>
          </p:cNvPr>
          <p:cNvPicPr>
            <a:picLocks noChangeAspect="1"/>
          </p:cNvPicPr>
          <p:nvPr/>
        </p:nvPicPr>
        <p:blipFill rotWithShape="1">
          <a:blip r:embed="rId2"/>
          <a:srcRect l="17574" r="17720"/>
          <a:stretch/>
        </p:blipFill>
        <p:spPr>
          <a:xfrm>
            <a:off x="1641452" y="465709"/>
            <a:ext cx="3172760" cy="3340161"/>
          </a:xfrm>
          <a:prstGeom prst="rect">
            <a:avLst/>
          </a:prstGeom>
        </p:spPr>
      </p:pic>
      <p:sp>
        <p:nvSpPr>
          <p:cNvPr id="2" name="Rectangle 1">
            <a:extLst>
              <a:ext uri="{FF2B5EF4-FFF2-40B4-BE49-F238E27FC236}">
                <a16:creationId xmlns:a16="http://schemas.microsoft.com/office/drawing/2014/main" id="{E8CD0707-2E33-10D7-630D-135F366D4E11}"/>
              </a:ext>
            </a:extLst>
          </p:cNvPr>
          <p:cNvSpPr/>
          <p:nvPr/>
        </p:nvSpPr>
        <p:spPr>
          <a:xfrm>
            <a:off x="554810" y="4077099"/>
            <a:ext cx="11145040" cy="225061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400" dirty="0"/>
              <a:t>Des praxéologies d’accompagnement (Ait Hammou Taleb, De </a:t>
            </a:r>
            <a:r>
              <a:rPr lang="fr-FR" sz="2400" dirty="0" err="1"/>
              <a:t>Ketele</a:t>
            </a:r>
            <a:r>
              <a:rPr lang="fr-FR" sz="2400" dirty="0"/>
              <a:t>, Paul, Vial)</a:t>
            </a:r>
          </a:p>
          <a:p>
            <a:pPr marL="342900" indent="-342900" algn="just">
              <a:lnSpc>
                <a:spcPct val="150000"/>
              </a:lnSpc>
              <a:buFont typeface="Arial" panose="020B0604020202020204" pitchFamily="34" charset="0"/>
              <a:buChar char="•"/>
            </a:pPr>
            <a:r>
              <a:rPr lang="fr-FR" sz="2400" dirty="0"/>
              <a:t>Le chercheur apprenant et participant (Perez, Bourdon)</a:t>
            </a:r>
          </a:p>
          <a:p>
            <a:pPr marL="342900" indent="-342900" algn="just">
              <a:lnSpc>
                <a:spcPct val="150000"/>
              </a:lnSpc>
              <a:buFont typeface="Arial" panose="020B0604020202020204" pitchFamily="34" charset="0"/>
              <a:buChar char="•"/>
            </a:pPr>
            <a:r>
              <a:rPr lang="fr-FR" sz="2400" dirty="0"/>
              <a:t>Pratique du travail en groupe (Perez, Ferry)</a:t>
            </a:r>
          </a:p>
          <a:p>
            <a:pPr marL="342900" indent="-342900" algn="just">
              <a:lnSpc>
                <a:spcPct val="150000"/>
              </a:lnSpc>
              <a:buFont typeface="Arial" panose="020B0604020202020204" pitchFamily="34" charset="0"/>
              <a:buChar char="•"/>
            </a:pPr>
            <a:r>
              <a:rPr lang="fr-FR" sz="2400" dirty="0"/>
              <a:t>Le croisement TAD et philosophie humaniste (Ait Hammou Taleb, Perez)</a:t>
            </a:r>
          </a:p>
        </p:txBody>
      </p:sp>
    </p:spTree>
    <p:extLst>
      <p:ext uri="{BB962C8B-B14F-4D97-AF65-F5344CB8AC3E}">
        <p14:creationId xmlns:p14="http://schemas.microsoft.com/office/powerpoint/2010/main" val="38134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837B3F-C55E-3CC7-9820-04E205CD888B}"/>
              </a:ext>
            </a:extLst>
          </p:cNvPr>
          <p:cNvSpPr>
            <a:spLocks noGrp="1"/>
          </p:cNvSpPr>
          <p:nvPr>
            <p:ph type="dt" sz="half" idx="10"/>
          </p:nvPr>
        </p:nvSpPr>
        <p:spPr/>
        <p:txBody>
          <a:bodyPr/>
          <a:lstStyle/>
          <a:p>
            <a:fld id="{0F30CD0D-6092-3142-B5AE-D6775484B5A3}"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F2652768-2C79-E736-E551-17D4546EC42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F9EA9388-648E-B962-562F-C33ED00221CE}"/>
              </a:ext>
            </a:extLst>
          </p:cNvPr>
          <p:cNvSpPr>
            <a:spLocks noGrp="1"/>
          </p:cNvSpPr>
          <p:nvPr>
            <p:ph type="sldNum" sz="quarter" idx="12"/>
          </p:nvPr>
        </p:nvSpPr>
        <p:spPr/>
        <p:txBody>
          <a:bodyPr/>
          <a:lstStyle/>
          <a:p>
            <a:fld id="{60553ECD-7F6D-420D-93CA-D8D15EB427AC}" type="slidenum">
              <a:rPr lang="en-US" smtClean="0"/>
              <a:pPr/>
              <a:t>41</a:t>
            </a:fld>
            <a:endParaRPr lang="en-US" dirty="0"/>
          </a:p>
        </p:txBody>
      </p:sp>
      <p:sp>
        <p:nvSpPr>
          <p:cNvPr id="8" name="Rectangle 7">
            <a:extLst>
              <a:ext uri="{FF2B5EF4-FFF2-40B4-BE49-F238E27FC236}">
                <a16:creationId xmlns:a16="http://schemas.microsoft.com/office/drawing/2014/main" id="{B1A2A2BA-077F-EDE5-93A2-D4BB89FE7DC4}"/>
              </a:ext>
            </a:extLst>
          </p:cNvPr>
          <p:cNvSpPr/>
          <p:nvPr/>
        </p:nvSpPr>
        <p:spPr>
          <a:xfrm>
            <a:off x="5399314" y="637785"/>
            <a:ext cx="6230357" cy="3358612"/>
          </a:xfrm>
          <a:prstGeom prst="rect">
            <a:avLst/>
          </a:prstGeom>
        </p:spPr>
        <p:txBody>
          <a:bodyPr wrap="square">
            <a:spAutoFit/>
          </a:bodyPr>
          <a:lstStyle/>
          <a:p>
            <a:pPr algn="ctr">
              <a:lnSpc>
                <a:spcPct val="150000"/>
              </a:lnSpc>
            </a:pPr>
            <a:r>
              <a:rPr lang="fr-FR" sz="2400" b="1" dirty="0"/>
              <a:t>Quelles conditions pour que les rapports d’assujettissement se transforment en rapports institutionnalisant ?</a:t>
            </a:r>
          </a:p>
          <a:p>
            <a:pPr algn="ctr">
              <a:lnSpc>
                <a:spcPct val="150000"/>
              </a:lnSpc>
            </a:pPr>
            <a:endParaRPr lang="fr-FR" sz="2400" b="1" dirty="0"/>
          </a:p>
          <a:p>
            <a:pPr marL="342900" indent="-342900">
              <a:lnSpc>
                <a:spcPct val="150000"/>
              </a:lnSpc>
              <a:buFont typeface="Wingdings" pitchFamily="2" charset="2"/>
              <a:buChar char="Ø"/>
            </a:pPr>
            <a:r>
              <a:rPr lang="fr-FR" sz="2400" dirty="0"/>
              <a:t>Comment travailler ensemble pour faire changement ? (Perez, Bourdon, </a:t>
            </a:r>
            <a:r>
              <a:rPr lang="fr-FR" sz="2400" dirty="0" err="1"/>
              <a:t>Suau</a:t>
            </a:r>
            <a:r>
              <a:rPr lang="fr-FR" sz="2400" dirty="0"/>
              <a:t>)</a:t>
            </a:r>
          </a:p>
        </p:txBody>
      </p:sp>
      <p:pic>
        <p:nvPicPr>
          <p:cNvPr id="10" name="Image 9">
            <a:extLst>
              <a:ext uri="{FF2B5EF4-FFF2-40B4-BE49-F238E27FC236}">
                <a16:creationId xmlns:a16="http://schemas.microsoft.com/office/drawing/2014/main" id="{CC105F60-BDF7-43D2-504D-E8688E688051}"/>
              </a:ext>
            </a:extLst>
          </p:cNvPr>
          <p:cNvPicPr>
            <a:picLocks noChangeAspect="1"/>
          </p:cNvPicPr>
          <p:nvPr/>
        </p:nvPicPr>
        <p:blipFill rotWithShape="1">
          <a:blip r:embed="rId2"/>
          <a:srcRect l="17574" r="17720"/>
          <a:stretch/>
        </p:blipFill>
        <p:spPr>
          <a:xfrm>
            <a:off x="1641452" y="465709"/>
            <a:ext cx="3172760" cy="3340161"/>
          </a:xfrm>
          <a:prstGeom prst="rect">
            <a:avLst/>
          </a:prstGeom>
        </p:spPr>
      </p:pic>
      <p:sp>
        <p:nvSpPr>
          <p:cNvPr id="2" name="Rectangle 1">
            <a:extLst>
              <a:ext uri="{FF2B5EF4-FFF2-40B4-BE49-F238E27FC236}">
                <a16:creationId xmlns:a16="http://schemas.microsoft.com/office/drawing/2014/main" id="{E8CD0707-2E33-10D7-630D-135F366D4E11}"/>
              </a:ext>
            </a:extLst>
          </p:cNvPr>
          <p:cNvSpPr/>
          <p:nvPr/>
        </p:nvSpPr>
        <p:spPr>
          <a:xfrm>
            <a:off x="554810" y="4077099"/>
            <a:ext cx="11145040" cy="225061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400" dirty="0"/>
              <a:t>Vivre/faire ensemble dans l’enseignement supérieur</a:t>
            </a:r>
          </a:p>
          <a:p>
            <a:pPr marL="342900" indent="-342900" algn="just">
              <a:lnSpc>
                <a:spcPct val="150000"/>
              </a:lnSpc>
              <a:buFont typeface="Arial" panose="020B0604020202020204" pitchFamily="34" charset="0"/>
              <a:buChar char="•"/>
            </a:pPr>
            <a:r>
              <a:rPr lang="fr-FR" sz="2400" dirty="0"/>
              <a:t>La recherche ?</a:t>
            </a:r>
          </a:p>
          <a:p>
            <a:pPr marL="342900" indent="-342900" algn="just">
              <a:lnSpc>
                <a:spcPct val="150000"/>
              </a:lnSpc>
              <a:buFont typeface="Arial" panose="020B0604020202020204" pitchFamily="34" charset="0"/>
              <a:buChar char="•"/>
            </a:pPr>
            <a:r>
              <a:rPr lang="fr-FR" sz="2400" dirty="0"/>
              <a:t>La formation (initiale et continue) ?</a:t>
            </a:r>
          </a:p>
          <a:p>
            <a:pPr marL="342900" indent="-342900" algn="just">
              <a:lnSpc>
                <a:spcPct val="150000"/>
              </a:lnSpc>
              <a:buFont typeface="Arial" panose="020B0604020202020204" pitchFamily="34" charset="0"/>
              <a:buChar char="•"/>
            </a:pPr>
            <a:r>
              <a:rPr lang="fr-FR" sz="2400" dirty="0"/>
              <a:t>La vie collective ?</a:t>
            </a:r>
          </a:p>
        </p:txBody>
      </p:sp>
      <p:graphicFrame>
        <p:nvGraphicFramePr>
          <p:cNvPr id="3" name="Tableau 2">
            <a:extLst>
              <a:ext uri="{FF2B5EF4-FFF2-40B4-BE49-F238E27FC236}">
                <a16:creationId xmlns:a16="http://schemas.microsoft.com/office/drawing/2014/main" id="{1157062B-A85B-3681-44E9-051B32ABB88D}"/>
              </a:ext>
            </a:extLst>
          </p:cNvPr>
          <p:cNvGraphicFramePr>
            <a:graphicFrameLocks noGrp="1"/>
          </p:cNvGraphicFramePr>
          <p:nvPr>
            <p:extLst>
              <p:ext uri="{D42A27DB-BD31-4B8C-83A1-F6EECF244321}">
                <p14:modId xmlns:p14="http://schemas.microsoft.com/office/powerpoint/2010/main" val="1272643173"/>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Conclusion</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Faire changement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31186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837B3F-C55E-3CC7-9820-04E205CD888B}"/>
              </a:ext>
            </a:extLst>
          </p:cNvPr>
          <p:cNvSpPr>
            <a:spLocks noGrp="1"/>
          </p:cNvSpPr>
          <p:nvPr>
            <p:ph type="dt" sz="half" idx="10"/>
          </p:nvPr>
        </p:nvSpPr>
        <p:spPr/>
        <p:txBody>
          <a:bodyPr/>
          <a:lstStyle/>
          <a:p>
            <a:fld id="{8D53B1D3-411C-2146-AD42-9CA96C516CE6}"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F2652768-2C79-E736-E551-17D4546EC42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F9EA9388-648E-B962-562F-C33ED00221CE}"/>
              </a:ext>
            </a:extLst>
          </p:cNvPr>
          <p:cNvSpPr>
            <a:spLocks noGrp="1"/>
          </p:cNvSpPr>
          <p:nvPr>
            <p:ph type="sldNum" sz="quarter" idx="12"/>
          </p:nvPr>
        </p:nvSpPr>
        <p:spPr/>
        <p:txBody>
          <a:bodyPr/>
          <a:lstStyle/>
          <a:p>
            <a:fld id="{60553ECD-7F6D-420D-93CA-D8D15EB427AC}" type="slidenum">
              <a:rPr lang="en-US" smtClean="0"/>
              <a:pPr/>
              <a:t>42</a:t>
            </a:fld>
            <a:endParaRPr lang="en-US" dirty="0"/>
          </a:p>
        </p:txBody>
      </p:sp>
      <p:sp>
        <p:nvSpPr>
          <p:cNvPr id="8" name="Rectangle 7">
            <a:extLst>
              <a:ext uri="{FF2B5EF4-FFF2-40B4-BE49-F238E27FC236}">
                <a16:creationId xmlns:a16="http://schemas.microsoft.com/office/drawing/2014/main" id="{B1A2A2BA-077F-EDE5-93A2-D4BB89FE7DC4}"/>
              </a:ext>
            </a:extLst>
          </p:cNvPr>
          <p:cNvSpPr/>
          <p:nvPr/>
        </p:nvSpPr>
        <p:spPr>
          <a:xfrm>
            <a:off x="484631" y="4178497"/>
            <a:ext cx="11145039" cy="225061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400" dirty="0"/>
              <a:t>Une participation de tous au bien être commun (Dewey, Ricoeur)</a:t>
            </a:r>
          </a:p>
          <a:p>
            <a:pPr marL="342900" indent="-342900" algn="just">
              <a:lnSpc>
                <a:spcPct val="150000"/>
              </a:lnSpc>
              <a:buFont typeface="Arial" panose="020B0604020202020204" pitchFamily="34" charset="0"/>
              <a:buChar char="•"/>
            </a:pPr>
            <a:r>
              <a:rPr lang="fr-FR" sz="2400" dirty="0"/>
              <a:t>Croyance en l’autre en tant que personne capable (</a:t>
            </a:r>
            <a:r>
              <a:rPr lang="fr-FR" sz="2400" dirty="0" err="1"/>
              <a:t>Husser</a:t>
            </a:r>
            <a:r>
              <a:rPr lang="fr-FR" sz="2400" dirty="0"/>
              <a:t>, Adorno, Ricoeur, Rogers)</a:t>
            </a:r>
          </a:p>
          <a:p>
            <a:pPr marL="342900" indent="-342900" algn="just">
              <a:lnSpc>
                <a:spcPct val="150000"/>
              </a:lnSpc>
              <a:buFont typeface="Arial" panose="020B0604020202020204" pitchFamily="34" charset="0"/>
              <a:buChar char="•"/>
            </a:pPr>
            <a:r>
              <a:rPr lang="fr-FR" sz="2400" dirty="0"/>
              <a:t>Favoriser collectivement un milieu capacitant (</a:t>
            </a:r>
            <a:r>
              <a:rPr lang="fr-FR" sz="2400" dirty="0" err="1"/>
              <a:t>Ebersold</a:t>
            </a:r>
            <a:r>
              <a:rPr lang="fr-FR" sz="2400" dirty="0"/>
              <a:t>)  </a:t>
            </a:r>
          </a:p>
        </p:txBody>
      </p:sp>
      <p:pic>
        <p:nvPicPr>
          <p:cNvPr id="7" name="Image 6">
            <a:extLst>
              <a:ext uri="{FF2B5EF4-FFF2-40B4-BE49-F238E27FC236}">
                <a16:creationId xmlns:a16="http://schemas.microsoft.com/office/drawing/2014/main" id="{1979C961-C09B-87D5-E9A6-3E861AA7B95F}"/>
              </a:ext>
            </a:extLst>
          </p:cNvPr>
          <p:cNvPicPr>
            <a:picLocks noChangeAspect="1"/>
          </p:cNvPicPr>
          <p:nvPr/>
        </p:nvPicPr>
        <p:blipFill rotWithShape="1">
          <a:blip r:embed="rId2"/>
          <a:srcRect l="17574" r="17720"/>
          <a:stretch/>
        </p:blipFill>
        <p:spPr>
          <a:xfrm>
            <a:off x="1641452" y="465709"/>
            <a:ext cx="3172760" cy="3340161"/>
          </a:xfrm>
          <a:prstGeom prst="rect">
            <a:avLst/>
          </a:prstGeom>
        </p:spPr>
      </p:pic>
      <p:sp>
        <p:nvSpPr>
          <p:cNvPr id="9" name="Rectangle 8">
            <a:extLst>
              <a:ext uri="{FF2B5EF4-FFF2-40B4-BE49-F238E27FC236}">
                <a16:creationId xmlns:a16="http://schemas.microsoft.com/office/drawing/2014/main" id="{361A0A1E-D2AB-5FB8-AE81-0CB489BB271A}"/>
              </a:ext>
            </a:extLst>
          </p:cNvPr>
          <p:cNvSpPr/>
          <p:nvPr/>
        </p:nvSpPr>
        <p:spPr>
          <a:xfrm>
            <a:off x="5399314" y="637785"/>
            <a:ext cx="6230357" cy="3358612"/>
          </a:xfrm>
          <a:prstGeom prst="rect">
            <a:avLst/>
          </a:prstGeom>
        </p:spPr>
        <p:txBody>
          <a:bodyPr wrap="square">
            <a:spAutoFit/>
          </a:bodyPr>
          <a:lstStyle/>
          <a:p>
            <a:pPr algn="ctr">
              <a:lnSpc>
                <a:spcPct val="150000"/>
              </a:lnSpc>
            </a:pPr>
            <a:r>
              <a:rPr lang="fr-FR" sz="2400" b="1" dirty="0"/>
              <a:t>Quelles conditions pour que les rapports d’assujettissement se transforment en rapports institutionnalisant ?</a:t>
            </a:r>
          </a:p>
          <a:p>
            <a:pPr algn="ctr">
              <a:lnSpc>
                <a:spcPct val="150000"/>
              </a:lnSpc>
            </a:pPr>
            <a:endParaRPr lang="fr-FR" sz="2400" b="1" dirty="0"/>
          </a:p>
          <a:p>
            <a:pPr marL="342900" indent="-342900">
              <a:lnSpc>
                <a:spcPct val="150000"/>
              </a:lnSpc>
              <a:buFont typeface="Wingdings" pitchFamily="2" charset="2"/>
              <a:buChar char="Ø"/>
            </a:pPr>
            <a:r>
              <a:rPr lang="fr-FR" sz="2400" dirty="0"/>
              <a:t>Comment travailler ensemble pour faire changement ? (Perez, Bourdon, </a:t>
            </a:r>
            <a:r>
              <a:rPr lang="fr-FR" sz="2400" dirty="0" err="1"/>
              <a:t>Suau</a:t>
            </a:r>
            <a:r>
              <a:rPr lang="fr-FR" sz="2400" dirty="0"/>
              <a:t>)</a:t>
            </a:r>
          </a:p>
        </p:txBody>
      </p:sp>
      <p:graphicFrame>
        <p:nvGraphicFramePr>
          <p:cNvPr id="2" name="Tableau 1">
            <a:extLst>
              <a:ext uri="{FF2B5EF4-FFF2-40B4-BE49-F238E27FC236}">
                <a16:creationId xmlns:a16="http://schemas.microsoft.com/office/drawing/2014/main" id="{263BC38B-9612-D186-C5F8-D3E78E84A1A1}"/>
              </a:ext>
            </a:extLst>
          </p:cNvPr>
          <p:cNvGraphicFramePr>
            <a:graphicFrameLocks noGrp="1"/>
          </p:cNvGraphicFramePr>
          <p:nvPr>
            <p:extLst>
              <p:ext uri="{D42A27DB-BD31-4B8C-83A1-F6EECF244321}">
                <p14:modId xmlns:p14="http://schemas.microsoft.com/office/powerpoint/2010/main" val="1189371334"/>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Conclusion</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Faire changement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17551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43</a:t>
            </a:fld>
            <a:endParaRPr lang="en-US" dirty="0"/>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sp>
        <p:nvSpPr>
          <p:cNvPr id="14" name="ZoneTexte 13">
            <a:extLst>
              <a:ext uri="{FF2B5EF4-FFF2-40B4-BE49-F238E27FC236}">
                <a16:creationId xmlns:a16="http://schemas.microsoft.com/office/drawing/2014/main" id="{0D931A63-7DA3-4AB1-0EB9-8B0A4E427741}"/>
              </a:ext>
            </a:extLst>
          </p:cNvPr>
          <p:cNvSpPr txBox="1"/>
          <p:nvPr/>
        </p:nvSpPr>
        <p:spPr>
          <a:xfrm>
            <a:off x="416380" y="2167881"/>
            <a:ext cx="11213291" cy="3416320"/>
          </a:xfrm>
          <a:prstGeom prst="rect">
            <a:avLst/>
          </a:prstGeom>
          <a:noFill/>
        </p:spPr>
        <p:txBody>
          <a:bodyPr wrap="square">
            <a:spAutoFit/>
          </a:bodyPr>
          <a:lstStyle/>
          <a:p>
            <a:r>
              <a:rPr lang="fr-FR" sz="2400" dirty="0"/>
              <a:t>L</a:t>
            </a:r>
            <a:r>
              <a:rPr lang="fr-FR" sz="2400" dirty="0">
                <a:effectLst/>
              </a:rPr>
              <a:t>e CAA doit « </a:t>
            </a:r>
            <a:r>
              <a:rPr lang="fr-FR" sz="2400" i="1" dirty="0">
                <a:effectLst/>
              </a:rPr>
              <a:t>être en capacité d’écouter des avis différents </a:t>
            </a:r>
            <a:r>
              <a:rPr lang="fr-FR" sz="2400" dirty="0">
                <a:effectLst/>
              </a:rPr>
              <a:t>» [4] pour réaliser un exercice « </a:t>
            </a:r>
            <a:r>
              <a:rPr lang="fr-FR" sz="2400" i="1" dirty="0">
                <a:effectLst/>
              </a:rPr>
              <a:t>de médiation et de mise en œuvre des plans d’accompagnement </a:t>
            </a:r>
            <a:r>
              <a:rPr lang="fr-FR" sz="2400" dirty="0">
                <a:effectLst/>
              </a:rPr>
              <a:t>» [6] où il est possible « </a:t>
            </a:r>
            <a:r>
              <a:rPr lang="fr-FR" sz="2400" i="1" dirty="0">
                <a:effectLst/>
              </a:rPr>
              <a:t>d’arriver à faire évoluer les choses </a:t>
            </a:r>
            <a:r>
              <a:rPr lang="fr-FR" sz="2400" dirty="0">
                <a:effectLst/>
              </a:rPr>
              <a:t>» [6]. </a:t>
            </a:r>
          </a:p>
          <a:p>
            <a:endParaRPr lang="fr-FR" sz="2400" dirty="0"/>
          </a:p>
          <a:p>
            <a:r>
              <a:rPr lang="fr-FR" sz="2400" dirty="0">
                <a:effectLst/>
              </a:rPr>
              <a:t>Le CAA « </a:t>
            </a:r>
            <a:r>
              <a:rPr lang="fr-FR" sz="2400" i="1" dirty="0">
                <a:effectLst/>
              </a:rPr>
              <a:t>s’attaque à l’environnement </a:t>
            </a:r>
            <a:r>
              <a:rPr lang="fr-FR" sz="2400" dirty="0">
                <a:effectLst/>
              </a:rPr>
              <a:t>» [10] afin qu’il « </a:t>
            </a:r>
            <a:r>
              <a:rPr lang="fr-FR" sz="2400" i="1" dirty="0">
                <a:effectLst/>
              </a:rPr>
              <a:t>s’adapte pour accueillir des personnes malades </a:t>
            </a:r>
            <a:r>
              <a:rPr lang="fr-FR" sz="2400" dirty="0">
                <a:effectLst/>
              </a:rPr>
              <a:t>» [10] alors que « </a:t>
            </a:r>
            <a:r>
              <a:rPr lang="fr-FR" sz="2400" i="1" dirty="0">
                <a:effectLst/>
              </a:rPr>
              <a:t>c’était pas gagné au début </a:t>
            </a:r>
            <a:r>
              <a:rPr lang="fr-FR" sz="2400" dirty="0">
                <a:effectLst/>
              </a:rPr>
              <a:t>» [5].</a:t>
            </a:r>
          </a:p>
          <a:p>
            <a:endParaRPr lang="fr-FR" sz="2400" dirty="0"/>
          </a:p>
          <a:p>
            <a:r>
              <a:rPr lang="fr-FR" sz="2400" dirty="0">
                <a:effectLst/>
              </a:rPr>
              <a:t>« </a:t>
            </a:r>
            <a:r>
              <a:rPr lang="fr-FR" sz="2400" i="1" dirty="0"/>
              <a:t>C</a:t>
            </a:r>
            <a:r>
              <a:rPr lang="fr-FR" sz="2400" i="1" dirty="0">
                <a:effectLst/>
              </a:rPr>
              <a:t>e qui est intéressant </a:t>
            </a:r>
            <a:r>
              <a:rPr lang="fr-FR" sz="2400" dirty="0">
                <a:effectLst/>
              </a:rPr>
              <a:t>» [11], dans cet exercice, c’est de pouvoir « </a:t>
            </a:r>
            <a:r>
              <a:rPr lang="fr-FR" sz="2400" i="1" dirty="0">
                <a:effectLst/>
              </a:rPr>
              <a:t>susciter des réflexions et discuter avec des gens et leur faire entendre un autre point de vue </a:t>
            </a:r>
            <a:r>
              <a:rPr lang="fr-FR" sz="2400" dirty="0">
                <a:effectLst/>
              </a:rPr>
              <a:t>» [5]. </a:t>
            </a:r>
          </a:p>
        </p:txBody>
      </p:sp>
      <p:graphicFrame>
        <p:nvGraphicFramePr>
          <p:cNvPr id="19" name="Tableau 18">
            <a:extLst>
              <a:ext uri="{FF2B5EF4-FFF2-40B4-BE49-F238E27FC236}">
                <a16:creationId xmlns:a16="http://schemas.microsoft.com/office/drawing/2014/main" id="{2B35B995-3106-8E4D-C819-33DF3B9917D6}"/>
              </a:ext>
            </a:extLst>
          </p:cNvPr>
          <p:cNvGraphicFramePr>
            <a:graphicFrameLocks noGrp="1"/>
          </p:cNvGraphicFramePr>
          <p:nvPr>
            <p:extLst>
              <p:ext uri="{D42A27DB-BD31-4B8C-83A1-F6EECF244321}">
                <p14:modId xmlns:p14="http://schemas.microsoft.com/office/powerpoint/2010/main" val="1500005127"/>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Conclusion</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Dans la relation (CAA-(ERIH)-Autres acteurs)</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2" name="ZoneTexte 1">
            <a:extLst>
              <a:ext uri="{FF2B5EF4-FFF2-40B4-BE49-F238E27FC236}">
                <a16:creationId xmlns:a16="http://schemas.microsoft.com/office/drawing/2014/main" id="{73660418-C66A-D6FF-9094-381774B2490E}"/>
              </a:ext>
            </a:extLst>
          </p:cNvPr>
          <p:cNvSpPr txBox="1"/>
          <p:nvPr/>
        </p:nvSpPr>
        <p:spPr>
          <a:xfrm>
            <a:off x="416380" y="764681"/>
            <a:ext cx="11213288" cy="830997"/>
          </a:xfrm>
          <a:prstGeom prst="rect">
            <a:avLst/>
          </a:prstGeom>
          <a:noFill/>
        </p:spPr>
        <p:txBody>
          <a:bodyPr wrap="square">
            <a:spAutoFit/>
          </a:bodyPr>
          <a:lstStyle/>
          <a:p>
            <a:r>
              <a:rPr lang="fr-FR" sz="2400" b="1" dirty="0"/>
              <a:t>U</a:t>
            </a:r>
            <a:r>
              <a:rPr lang="fr-FR" sz="2400" b="1" dirty="0">
                <a:effectLst/>
              </a:rPr>
              <a:t>ne relation formatrice CAA-ERIH où l’écoute impliquée de l’autre est à considérer comme affectant la dynamique du changement</a:t>
            </a:r>
          </a:p>
        </p:txBody>
      </p:sp>
    </p:spTree>
    <p:extLst>
      <p:ext uri="{BB962C8B-B14F-4D97-AF65-F5344CB8AC3E}">
        <p14:creationId xmlns:p14="http://schemas.microsoft.com/office/powerpoint/2010/main" val="540477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65261E-1AAA-FAA8-2314-D65FD78FF034}"/>
              </a:ext>
            </a:extLst>
          </p:cNvPr>
          <p:cNvSpPr>
            <a:spLocks noGrp="1"/>
          </p:cNvSpPr>
          <p:nvPr>
            <p:ph type="dt" sz="half" idx="10"/>
          </p:nvPr>
        </p:nvSpPr>
        <p:spPr/>
        <p:txBody>
          <a:bodyPr/>
          <a:lstStyle/>
          <a:p>
            <a:fld id="{F8C1F052-876D-204D-899E-6DA80E95033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3808DD78-974C-3099-9AE5-643054A71D0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43F8185B-7F77-7442-54CA-2E56229D4044}"/>
              </a:ext>
            </a:extLst>
          </p:cNvPr>
          <p:cNvSpPr>
            <a:spLocks noGrp="1"/>
          </p:cNvSpPr>
          <p:nvPr>
            <p:ph type="sldNum" sz="quarter" idx="12"/>
          </p:nvPr>
        </p:nvSpPr>
        <p:spPr/>
        <p:txBody>
          <a:bodyPr/>
          <a:lstStyle/>
          <a:p>
            <a:fld id="{60553ECD-7F6D-420D-93CA-D8D15EB427AC}" type="slidenum">
              <a:rPr lang="en-US" smtClean="0"/>
              <a:pPr/>
              <a:t>44</a:t>
            </a:fld>
            <a:endParaRPr lang="en-US" dirty="0"/>
          </a:p>
        </p:txBody>
      </p:sp>
    </p:spTree>
    <p:extLst>
      <p:ext uri="{BB962C8B-B14F-4D97-AF65-F5344CB8AC3E}">
        <p14:creationId xmlns:p14="http://schemas.microsoft.com/office/powerpoint/2010/main" val="274338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45</a:t>
            </a:fld>
            <a:endParaRPr lang="en-US" dirty="0"/>
          </a:p>
        </p:txBody>
      </p:sp>
      <p:sp>
        <p:nvSpPr>
          <p:cNvPr id="7" name="Rectangle 6">
            <a:extLst>
              <a:ext uri="{FF2B5EF4-FFF2-40B4-BE49-F238E27FC236}">
                <a16:creationId xmlns:a16="http://schemas.microsoft.com/office/drawing/2014/main" id="{898F6EFF-77F1-F555-AF6A-ADB3276FF428}"/>
              </a:ext>
            </a:extLst>
          </p:cNvPr>
          <p:cNvSpPr/>
          <p:nvPr/>
        </p:nvSpPr>
        <p:spPr>
          <a:xfrm>
            <a:off x="2485935" y="930671"/>
            <a:ext cx="1555485" cy="461665"/>
          </a:xfrm>
          <a:prstGeom prst="rect">
            <a:avLst/>
          </a:prstGeom>
        </p:spPr>
        <p:txBody>
          <a:bodyPr wrap="square">
            <a:spAutoFit/>
          </a:bodyPr>
          <a:lstStyle/>
          <a:p>
            <a:pPr algn="just"/>
            <a:r>
              <a:rPr lang="fr-FR" sz="2400" dirty="0">
                <a:ea typeface="Times New Roman" panose="02020603050405020304" pitchFamily="18" charset="0"/>
                <a:sym typeface="Wingdings" pitchFamily="2" charset="2"/>
              </a:rPr>
              <a:t>TENSION</a:t>
            </a:r>
            <a:endParaRPr lang="fr-FR" sz="2400" dirty="0">
              <a:ea typeface="Times New Roman" panose="02020603050405020304" pitchFamily="18" charset="0"/>
            </a:endParaRPr>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pic>
        <p:nvPicPr>
          <p:cNvPr id="20" name="Graphique 19" descr="Homme contour">
            <a:extLst>
              <a:ext uri="{FF2B5EF4-FFF2-40B4-BE49-F238E27FC236}">
                <a16:creationId xmlns:a16="http://schemas.microsoft.com/office/drawing/2014/main" id="{F8DA4209-F0F2-E537-2577-FF73962CDE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9708" y="2503025"/>
            <a:ext cx="2347941" cy="2347941"/>
          </a:xfrm>
          <a:prstGeom prst="rect">
            <a:avLst/>
          </a:prstGeom>
        </p:spPr>
      </p:pic>
      <p:sp>
        <p:nvSpPr>
          <p:cNvPr id="21" name="ZoneTexte 20">
            <a:extLst>
              <a:ext uri="{FF2B5EF4-FFF2-40B4-BE49-F238E27FC236}">
                <a16:creationId xmlns:a16="http://schemas.microsoft.com/office/drawing/2014/main" id="{1A0B7A1D-7E5B-031B-8176-A440CEA7CF64}"/>
              </a:ext>
            </a:extLst>
          </p:cNvPr>
          <p:cNvSpPr txBox="1"/>
          <p:nvPr/>
        </p:nvSpPr>
        <p:spPr>
          <a:xfrm>
            <a:off x="0" y="1210362"/>
            <a:ext cx="3124992" cy="1200329"/>
          </a:xfrm>
          <a:prstGeom prst="rect">
            <a:avLst/>
          </a:prstGeom>
          <a:noFill/>
        </p:spPr>
        <p:txBody>
          <a:bodyPr wrap="square">
            <a:spAutoFit/>
          </a:bodyPr>
          <a:lstStyle/>
          <a:p>
            <a:pPr algn="ctr"/>
            <a:r>
              <a:rPr lang="fr-FR" sz="2400" b="1" dirty="0"/>
              <a:t>Rapport institutionnel</a:t>
            </a:r>
          </a:p>
          <a:p>
            <a:pPr algn="ctr"/>
            <a:r>
              <a:rPr lang="fr-FR" sz="2400" b="1" dirty="0"/>
              <a:t>« Assujettissement »</a:t>
            </a:r>
            <a:endParaRPr lang="fr-FR" sz="2400" dirty="0"/>
          </a:p>
        </p:txBody>
      </p:sp>
      <p:sp>
        <p:nvSpPr>
          <p:cNvPr id="22" name="ZoneTexte 21">
            <a:extLst>
              <a:ext uri="{FF2B5EF4-FFF2-40B4-BE49-F238E27FC236}">
                <a16:creationId xmlns:a16="http://schemas.microsoft.com/office/drawing/2014/main" id="{AB656B3A-7120-701C-4AED-FEA649D2C7DD}"/>
              </a:ext>
            </a:extLst>
          </p:cNvPr>
          <p:cNvSpPr txBox="1"/>
          <p:nvPr/>
        </p:nvSpPr>
        <p:spPr>
          <a:xfrm>
            <a:off x="3551909" y="1228702"/>
            <a:ext cx="3326962" cy="1200329"/>
          </a:xfrm>
          <a:prstGeom prst="rect">
            <a:avLst/>
          </a:prstGeom>
          <a:noFill/>
        </p:spPr>
        <p:txBody>
          <a:bodyPr wrap="square">
            <a:spAutoFit/>
          </a:bodyPr>
          <a:lstStyle/>
          <a:p>
            <a:pPr algn="ctr"/>
            <a:r>
              <a:rPr lang="fr-FR" sz="2400" b="1" dirty="0"/>
              <a:t>Rapport personnel</a:t>
            </a:r>
          </a:p>
          <a:p>
            <a:pPr algn="ctr"/>
            <a:r>
              <a:rPr lang="fr-FR" sz="2400" b="1" dirty="0"/>
              <a:t>« Institutionnalisant »</a:t>
            </a:r>
          </a:p>
          <a:p>
            <a:pPr algn="ctr"/>
            <a:endParaRPr lang="fr-FR" sz="2400" dirty="0"/>
          </a:p>
        </p:txBody>
      </p:sp>
      <p:cxnSp>
        <p:nvCxnSpPr>
          <p:cNvPr id="23" name="Connecteur droit 22">
            <a:extLst>
              <a:ext uri="{FF2B5EF4-FFF2-40B4-BE49-F238E27FC236}">
                <a16:creationId xmlns:a16="http://schemas.microsoft.com/office/drawing/2014/main" id="{0B32EFE6-B266-DDD6-E1E6-A321DCFC8BA5}"/>
              </a:ext>
            </a:extLst>
          </p:cNvPr>
          <p:cNvCxnSpPr>
            <a:cxnSpLocks/>
          </p:cNvCxnSpPr>
          <p:nvPr/>
        </p:nvCxnSpPr>
        <p:spPr>
          <a:xfrm>
            <a:off x="3263678" y="1772419"/>
            <a:ext cx="0" cy="4084591"/>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lèche vers la droite 26">
            <a:extLst>
              <a:ext uri="{FF2B5EF4-FFF2-40B4-BE49-F238E27FC236}">
                <a16:creationId xmlns:a16="http://schemas.microsoft.com/office/drawing/2014/main" id="{2787ADCF-6E55-79F0-4612-8ECF39A6A6F2}"/>
              </a:ext>
            </a:extLst>
          </p:cNvPr>
          <p:cNvSpPr/>
          <p:nvPr/>
        </p:nvSpPr>
        <p:spPr>
          <a:xfrm rot="5400000">
            <a:off x="681159" y="2965565"/>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a droite 27">
            <a:extLst>
              <a:ext uri="{FF2B5EF4-FFF2-40B4-BE49-F238E27FC236}">
                <a16:creationId xmlns:a16="http://schemas.microsoft.com/office/drawing/2014/main" id="{C7D3C097-B3D7-89EF-A7AC-40972E120028}"/>
              </a:ext>
            </a:extLst>
          </p:cNvPr>
          <p:cNvSpPr/>
          <p:nvPr/>
        </p:nvSpPr>
        <p:spPr>
          <a:xfrm rot="5400000">
            <a:off x="4379379" y="2885709"/>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084E42D4-5A0C-46BB-F0F2-403CF6E97618}"/>
              </a:ext>
            </a:extLst>
          </p:cNvPr>
          <p:cNvSpPr txBox="1"/>
          <p:nvPr/>
        </p:nvSpPr>
        <p:spPr>
          <a:xfrm>
            <a:off x="341983" y="4342079"/>
            <a:ext cx="2727336" cy="2031325"/>
          </a:xfrm>
          <a:prstGeom prst="rect">
            <a:avLst/>
          </a:prstGeom>
          <a:noFill/>
        </p:spPr>
        <p:txBody>
          <a:bodyPr wrap="square">
            <a:spAutoFit/>
          </a:bodyPr>
          <a:lstStyle/>
          <a:p>
            <a:pPr algn="ctr"/>
            <a:r>
              <a:rPr lang="fr-FR" b="1" dirty="0"/>
              <a:t>Cadre d’action : </a:t>
            </a:r>
          </a:p>
          <a:p>
            <a:endParaRPr lang="fr-FR" b="1" dirty="0"/>
          </a:p>
          <a:p>
            <a:pPr algn="just"/>
            <a:r>
              <a:rPr lang="fr-FR" dirty="0">
                <a:effectLst/>
              </a:rPr>
              <a:t>une logique de contrôle des populations handicapées dans le milieu ordinaire</a:t>
            </a:r>
          </a:p>
          <a:p>
            <a:endParaRPr lang="fr-FR" dirty="0"/>
          </a:p>
        </p:txBody>
      </p:sp>
      <p:sp>
        <p:nvSpPr>
          <p:cNvPr id="30" name="ZoneTexte 29">
            <a:extLst>
              <a:ext uri="{FF2B5EF4-FFF2-40B4-BE49-F238E27FC236}">
                <a16:creationId xmlns:a16="http://schemas.microsoft.com/office/drawing/2014/main" id="{1F78BB54-73A6-F74D-FA8F-AC25CE7F0B1D}"/>
              </a:ext>
            </a:extLst>
          </p:cNvPr>
          <p:cNvSpPr txBox="1"/>
          <p:nvPr/>
        </p:nvSpPr>
        <p:spPr>
          <a:xfrm>
            <a:off x="3817930" y="4297242"/>
            <a:ext cx="2727336" cy="1754326"/>
          </a:xfrm>
          <a:prstGeom prst="rect">
            <a:avLst/>
          </a:prstGeom>
          <a:noFill/>
        </p:spPr>
        <p:txBody>
          <a:bodyPr wrap="square">
            <a:spAutoFit/>
          </a:bodyPr>
          <a:lstStyle/>
          <a:p>
            <a:pPr algn="ctr"/>
            <a:r>
              <a:rPr lang="fr-FR" b="1" dirty="0"/>
              <a:t>Capacité à innover : </a:t>
            </a:r>
          </a:p>
          <a:p>
            <a:endParaRPr lang="fr-FR" b="1" dirty="0"/>
          </a:p>
          <a:p>
            <a:pPr algn="just"/>
            <a:r>
              <a:rPr lang="fr-FR" dirty="0">
                <a:effectLst/>
              </a:rPr>
              <a:t>une attention à l’autre dans sa capacité à être autrement et à faire autrement</a:t>
            </a:r>
            <a:endParaRPr lang="fr-FR" dirty="0"/>
          </a:p>
        </p:txBody>
      </p:sp>
      <p:sp>
        <p:nvSpPr>
          <p:cNvPr id="2" name="Ellipse 1">
            <a:extLst>
              <a:ext uri="{FF2B5EF4-FFF2-40B4-BE49-F238E27FC236}">
                <a16:creationId xmlns:a16="http://schemas.microsoft.com/office/drawing/2014/main" id="{D434FB49-FA73-9A68-DE95-6FDEC298ED56}"/>
              </a:ext>
            </a:extLst>
          </p:cNvPr>
          <p:cNvSpPr/>
          <p:nvPr/>
        </p:nvSpPr>
        <p:spPr>
          <a:xfrm>
            <a:off x="2836190" y="465709"/>
            <a:ext cx="4510008" cy="590769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3A3A711-4CE6-95DC-D326-12F2D100B978}"/>
              </a:ext>
            </a:extLst>
          </p:cNvPr>
          <p:cNvSpPr txBox="1"/>
          <p:nvPr/>
        </p:nvSpPr>
        <p:spPr>
          <a:xfrm>
            <a:off x="7329189" y="484596"/>
            <a:ext cx="4520828" cy="5888808"/>
          </a:xfrm>
          <a:prstGeom prst="rect">
            <a:avLst/>
          </a:prstGeom>
          <a:noFill/>
        </p:spPr>
        <p:txBody>
          <a:bodyPr wrap="square" anchor="ctr">
            <a:noAutofit/>
          </a:bodyPr>
          <a:lstStyle/>
          <a:p>
            <a:pPr algn="ctr"/>
            <a:r>
              <a:rPr lang="fr-FR" sz="2400" dirty="0">
                <a:effectLst/>
              </a:rPr>
              <a:t>Enseigner et éduquer = </a:t>
            </a:r>
          </a:p>
          <a:p>
            <a:pPr algn="ctr"/>
            <a:endParaRPr lang="fr-FR" sz="2400" dirty="0">
              <a:effectLst/>
            </a:endParaRPr>
          </a:p>
          <a:p>
            <a:pPr algn="just"/>
            <a:r>
              <a:rPr lang="fr-FR" sz="2400" i="1" dirty="0">
                <a:effectLst/>
              </a:rPr>
              <a:t>« La prise en compte des « idées intuitives » pour « se débarrasser » ou « faire avec » des normes à travers la capacité créatrice de chacun (Perez, 2007) ». (p</a:t>
            </a:r>
            <a:r>
              <a:rPr lang="fr-FR" sz="2400" i="1" dirty="0"/>
              <a:t>. 79)</a:t>
            </a:r>
            <a:endParaRPr lang="fr-FR" sz="2400" i="1" dirty="0">
              <a:effectLst/>
            </a:endParaRPr>
          </a:p>
          <a:p>
            <a:pPr algn="just"/>
            <a:endParaRPr lang="fr-FR" sz="2400" dirty="0"/>
          </a:p>
          <a:p>
            <a:pPr algn="just"/>
            <a:endParaRPr lang="fr-FR" sz="2400" dirty="0"/>
          </a:p>
          <a:p>
            <a:pPr marL="342900" indent="-342900" algn="just">
              <a:buFont typeface="Wingdings" pitchFamily="2" charset="2"/>
              <a:buChar char="Ø"/>
            </a:pPr>
            <a:r>
              <a:rPr lang="fr-FR" sz="2400" dirty="0">
                <a:effectLst/>
              </a:rPr>
              <a:t>Se débarrasser ou « faire avec les normes »  : un impératif de suspension du jugement </a:t>
            </a:r>
            <a:r>
              <a:rPr lang="fr-FR" sz="2400" dirty="0"/>
              <a:t>à</a:t>
            </a:r>
            <a:r>
              <a:rPr lang="fr-FR" sz="2400" dirty="0">
                <a:effectLst/>
              </a:rPr>
              <a:t> « laisser l’autre faire » pour donner une place à chacun</a:t>
            </a:r>
          </a:p>
        </p:txBody>
      </p:sp>
      <p:graphicFrame>
        <p:nvGraphicFramePr>
          <p:cNvPr id="3" name="Tableau 2">
            <a:extLst>
              <a:ext uri="{FF2B5EF4-FFF2-40B4-BE49-F238E27FC236}">
                <a16:creationId xmlns:a16="http://schemas.microsoft.com/office/drawing/2014/main" id="{FF0505A1-D760-717C-2A9A-314C17EE5202}"/>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2507485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46</a:t>
            </a:fld>
            <a:endParaRPr lang="en-US" dirty="0"/>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sp>
        <p:nvSpPr>
          <p:cNvPr id="10" name="ZoneTexte 9">
            <a:extLst>
              <a:ext uri="{FF2B5EF4-FFF2-40B4-BE49-F238E27FC236}">
                <a16:creationId xmlns:a16="http://schemas.microsoft.com/office/drawing/2014/main" id="{D3A3A711-4CE6-95DC-D326-12F2D100B978}"/>
              </a:ext>
            </a:extLst>
          </p:cNvPr>
          <p:cNvSpPr txBox="1"/>
          <p:nvPr/>
        </p:nvSpPr>
        <p:spPr>
          <a:xfrm>
            <a:off x="6095999" y="484596"/>
            <a:ext cx="5754018" cy="2535982"/>
          </a:xfrm>
          <a:prstGeom prst="rect">
            <a:avLst/>
          </a:prstGeom>
          <a:noFill/>
        </p:spPr>
        <p:txBody>
          <a:bodyPr wrap="square" anchor="t">
            <a:noAutofit/>
          </a:bodyPr>
          <a:lstStyle/>
          <a:p>
            <a:pPr algn="ctr"/>
            <a:r>
              <a:rPr lang="fr-FR" sz="2400" dirty="0">
                <a:effectLst/>
              </a:rPr>
              <a:t>Enseigner et éduquer = </a:t>
            </a:r>
          </a:p>
          <a:p>
            <a:pPr algn="ctr"/>
            <a:endParaRPr lang="fr-FR" sz="2400" dirty="0">
              <a:effectLst/>
            </a:endParaRPr>
          </a:p>
          <a:p>
            <a:pPr algn="ctr"/>
            <a:r>
              <a:rPr lang="fr-FR" sz="2400" dirty="0">
                <a:effectLst/>
              </a:rPr>
              <a:t>Délaisser les « pratiques protectrices » (Norwich, 2014)</a:t>
            </a:r>
          </a:p>
          <a:p>
            <a:pPr algn="ctr"/>
            <a:endParaRPr lang="fr-FR" sz="2400" dirty="0"/>
          </a:p>
          <a:p>
            <a:pPr algn="ctr"/>
            <a:r>
              <a:rPr lang="fr-FR" sz="2400" dirty="0">
                <a:effectLst/>
              </a:rPr>
              <a:t>Se focaliser sur les potentiels de </a:t>
            </a:r>
            <a:r>
              <a:rPr lang="fr-FR" sz="2400" dirty="0" err="1">
                <a:effectLst/>
              </a:rPr>
              <a:t>chacun.e</a:t>
            </a:r>
            <a:r>
              <a:rPr lang="fr-FR" sz="2400" dirty="0">
                <a:effectLst/>
              </a:rPr>
              <a:t>.</a:t>
            </a:r>
          </a:p>
          <a:p>
            <a:pPr algn="ctr"/>
            <a:endParaRPr lang="fr-FR" sz="2400" dirty="0">
              <a:effectLst/>
            </a:endParaRPr>
          </a:p>
          <a:p>
            <a:pPr algn="ctr"/>
            <a:r>
              <a:rPr lang="fr-FR" sz="2400" dirty="0"/>
              <a:t>Aider l’autre à s’autoréguler</a:t>
            </a:r>
          </a:p>
          <a:p>
            <a:pPr algn="ctr"/>
            <a:endParaRPr lang="fr-FR" sz="2400" dirty="0"/>
          </a:p>
          <a:p>
            <a:pPr algn="ctr"/>
            <a:r>
              <a:rPr lang="fr-FR" sz="2400" dirty="0"/>
              <a:t>Approche polycentrée (</a:t>
            </a:r>
            <a:r>
              <a:rPr lang="fr-FR" sz="2400" dirty="0" err="1"/>
              <a:t>Ebersold</a:t>
            </a:r>
            <a:r>
              <a:rPr lang="fr-FR" sz="2400" dirty="0"/>
              <a:t>) = La manière dont on (tous) va placer la personne en position pour exercer son rôle (Faire la même chose que les autres autrement)</a:t>
            </a:r>
          </a:p>
          <a:p>
            <a:pPr algn="ctr"/>
            <a:endParaRPr lang="fr-FR" sz="2400" dirty="0">
              <a:effectLst/>
            </a:endParaRPr>
          </a:p>
        </p:txBody>
      </p:sp>
      <p:graphicFrame>
        <p:nvGraphicFramePr>
          <p:cNvPr id="3" name="Tableau 2">
            <a:extLst>
              <a:ext uri="{FF2B5EF4-FFF2-40B4-BE49-F238E27FC236}">
                <a16:creationId xmlns:a16="http://schemas.microsoft.com/office/drawing/2014/main" id="{FF0505A1-D760-717C-2A9A-314C17EE5202}"/>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11" name="Image 10">
            <a:extLst>
              <a:ext uri="{FF2B5EF4-FFF2-40B4-BE49-F238E27FC236}">
                <a16:creationId xmlns:a16="http://schemas.microsoft.com/office/drawing/2014/main" id="{850F5FF8-7EE4-580B-E762-09534E40BD2B}"/>
              </a:ext>
            </a:extLst>
          </p:cNvPr>
          <p:cNvPicPr>
            <a:picLocks noChangeAspect="1"/>
          </p:cNvPicPr>
          <p:nvPr/>
        </p:nvPicPr>
        <p:blipFill>
          <a:blip r:embed="rId2"/>
          <a:stretch>
            <a:fillRect/>
          </a:stretch>
        </p:blipFill>
        <p:spPr>
          <a:xfrm>
            <a:off x="670103" y="827487"/>
            <a:ext cx="5032883" cy="5229822"/>
          </a:xfrm>
          <a:prstGeom prst="rect">
            <a:avLst/>
          </a:prstGeom>
        </p:spPr>
      </p:pic>
    </p:spTree>
    <p:extLst>
      <p:ext uri="{BB962C8B-B14F-4D97-AF65-F5344CB8AC3E}">
        <p14:creationId xmlns:p14="http://schemas.microsoft.com/office/powerpoint/2010/main" val="1521633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3188A1E4-36E6-1241-917E-C37E389BE8DF}"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47</a:t>
            </a:fld>
            <a:endParaRPr lang="en-US" dirty="0"/>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graphicFrame>
        <p:nvGraphicFramePr>
          <p:cNvPr id="3" name="Tableau 2">
            <a:extLst>
              <a:ext uri="{FF2B5EF4-FFF2-40B4-BE49-F238E27FC236}">
                <a16:creationId xmlns:a16="http://schemas.microsoft.com/office/drawing/2014/main" id="{FF0505A1-D760-717C-2A9A-314C17EE5202}"/>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9" name="Espace réservé du contenu 2">
            <a:extLst>
              <a:ext uri="{FF2B5EF4-FFF2-40B4-BE49-F238E27FC236}">
                <a16:creationId xmlns:a16="http://schemas.microsoft.com/office/drawing/2014/main" id="{7C2EAA3C-4116-600C-124C-994D5424844B}"/>
              </a:ext>
            </a:extLst>
          </p:cNvPr>
          <p:cNvSpPr>
            <a:spLocks noGrp="1"/>
          </p:cNvSpPr>
          <p:nvPr>
            <p:ph idx="1"/>
          </p:nvPr>
        </p:nvSpPr>
        <p:spPr>
          <a:xfrm>
            <a:off x="838200" y="1825625"/>
            <a:ext cx="10515600" cy="4351338"/>
          </a:xfrm>
        </p:spPr>
        <p:txBody>
          <a:bodyPr>
            <a:normAutofit lnSpcReduction="10000"/>
          </a:bodyPr>
          <a:lstStyle/>
          <a:p>
            <a:pPr marL="0" indent="0">
              <a:buNone/>
            </a:pPr>
            <a:r>
              <a:rPr lang="fr-FR" dirty="0"/>
              <a:t>Autonomie (savoir être – savoir devenir) = relation</a:t>
            </a:r>
          </a:p>
          <a:p>
            <a:pPr marL="0" indent="0">
              <a:buNone/>
            </a:pPr>
            <a:endParaRPr lang="fr-FR" dirty="0"/>
          </a:p>
          <a:p>
            <a:r>
              <a:rPr lang="fr-FR" dirty="0"/>
              <a:t>Donner le temps, l’énergie et la possibilité à l’autre de s’interroger sur lui et son(ses) environnement(s) : transfert et contre-transfert (Perez, 2017)</a:t>
            </a:r>
          </a:p>
          <a:p>
            <a:endParaRPr lang="fr-FR" dirty="0"/>
          </a:p>
          <a:p>
            <a:r>
              <a:rPr lang="fr-FR" dirty="0"/>
              <a:t>Imitation réplicative vers une imitation créatrice (innover dans les tâches) (</a:t>
            </a:r>
            <a:r>
              <a:rPr lang="fr-FR" dirty="0" err="1"/>
              <a:t>Ebersold</a:t>
            </a:r>
            <a:r>
              <a:rPr lang="fr-FR" dirty="0"/>
              <a:t>, 2019)</a:t>
            </a:r>
          </a:p>
          <a:p>
            <a:endParaRPr lang="fr-FR" dirty="0"/>
          </a:p>
          <a:p>
            <a:r>
              <a:rPr lang="fr-FR" dirty="0"/>
              <a:t>Une relation éducative qui laisse la place à chacun et qui favorise des rétroaction entre les individus</a:t>
            </a:r>
          </a:p>
        </p:txBody>
      </p:sp>
    </p:spTree>
    <p:extLst>
      <p:ext uri="{BB962C8B-B14F-4D97-AF65-F5344CB8AC3E}">
        <p14:creationId xmlns:p14="http://schemas.microsoft.com/office/powerpoint/2010/main" val="159988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9837B3F-C55E-3CC7-9820-04E205CD888B}"/>
              </a:ext>
            </a:extLst>
          </p:cNvPr>
          <p:cNvSpPr>
            <a:spLocks noGrp="1"/>
          </p:cNvSpPr>
          <p:nvPr>
            <p:ph type="dt" sz="half" idx="10"/>
          </p:nvPr>
        </p:nvSpPr>
        <p:spPr/>
        <p:txBody>
          <a:bodyPr/>
          <a:lstStyle/>
          <a:p>
            <a:fld id="{E0285D72-5380-434B-944D-2B10863AE8AA}"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F2652768-2C79-E736-E551-17D4546EC42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F9EA9388-648E-B962-562F-C33ED00221CE}"/>
              </a:ext>
            </a:extLst>
          </p:cNvPr>
          <p:cNvSpPr>
            <a:spLocks noGrp="1"/>
          </p:cNvSpPr>
          <p:nvPr>
            <p:ph type="sldNum" sz="quarter" idx="12"/>
          </p:nvPr>
        </p:nvSpPr>
        <p:spPr/>
        <p:txBody>
          <a:bodyPr/>
          <a:lstStyle/>
          <a:p>
            <a:fld id="{60553ECD-7F6D-420D-93CA-D8D15EB427AC}" type="slidenum">
              <a:rPr lang="en-US" smtClean="0"/>
              <a:pPr/>
              <a:t>48</a:t>
            </a:fld>
            <a:endParaRPr lang="en-US" dirty="0"/>
          </a:p>
        </p:txBody>
      </p:sp>
      <p:sp>
        <p:nvSpPr>
          <p:cNvPr id="10" name="Rectangle 9">
            <a:extLst>
              <a:ext uri="{FF2B5EF4-FFF2-40B4-BE49-F238E27FC236}">
                <a16:creationId xmlns:a16="http://schemas.microsoft.com/office/drawing/2014/main" id="{5121F2FE-BC95-DB4F-14DC-E98E454DC267}"/>
              </a:ext>
            </a:extLst>
          </p:cNvPr>
          <p:cNvSpPr/>
          <p:nvPr/>
        </p:nvSpPr>
        <p:spPr>
          <a:xfrm>
            <a:off x="265748" y="379253"/>
            <a:ext cx="5974813" cy="5623463"/>
          </a:xfrm>
          <a:prstGeom prst="rect">
            <a:avLst/>
          </a:prstGeom>
        </p:spPr>
        <p:txBody>
          <a:bodyPr wrap="square">
            <a:spAutoFit/>
          </a:bodyPr>
          <a:lstStyle/>
          <a:p>
            <a:pPr algn="ctr">
              <a:lnSpc>
                <a:spcPct val="150000"/>
              </a:lnSpc>
            </a:pPr>
            <a:r>
              <a:rPr lang="fr-FR" sz="2200" b="1" dirty="0"/>
              <a:t>ORGANISATION PRAXEOLOGIQUE au sein des institutions</a:t>
            </a:r>
          </a:p>
          <a:p>
            <a:pPr algn="ctr">
              <a:lnSpc>
                <a:spcPct val="150000"/>
              </a:lnSpc>
            </a:pPr>
            <a:endParaRPr lang="fr-FR" sz="2200" b="1" dirty="0"/>
          </a:p>
          <a:p>
            <a:pPr algn="just">
              <a:lnSpc>
                <a:spcPct val="150000"/>
              </a:lnSpc>
            </a:pPr>
            <a:r>
              <a:rPr lang="fr-FR" sz="2200" dirty="0"/>
              <a:t>Toute activité humaine consiste à accomplir :</a:t>
            </a:r>
          </a:p>
          <a:p>
            <a:pPr marL="285750" indent="-285750" algn="just">
              <a:lnSpc>
                <a:spcPct val="150000"/>
              </a:lnSpc>
              <a:buFont typeface="Arial" panose="020B0604020202020204" pitchFamily="34" charset="0"/>
              <a:buChar char="•"/>
            </a:pPr>
            <a:r>
              <a:rPr lang="fr-FR" sz="2200" dirty="0"/>
              <a:t>une </a:t>
            </a:r>
            <a:r>
              <a:rPr lang="fr-FR" sz="2200" b="1" dirty="0"/>
              <a:t>tâche</a:t>
            </a:r>
            <a:r>
              <a:rPr lang="fr-FR" sz="2200" dirty="0"/>
              <a:t> </a:t>
            </a:r>
            <a:r>
              <a:rPr lang="fr-FR" sz="2200" dirty="0" err="1"/>
              <a:t>t</a:t>
            </a:r>
            <a:r>
              <a:rPr lang="fr-FR" sz="2200" dirty="0"/>
              <a:t> d’un certain type </a:t>
            </a:r>
            <a:r>
              <a:rPr lang="fr-FR" sz="2200" dirty="0" err="1"/>
              <a:t>T</a:t>
            </a:r>
            <a:r>
              <a:rPr lang="fr-FR" sz="2200" dirty="0"/>
              <a:t>, </a:t>
            </a:r>
          </a:p>
          <a:p>
            <a:pPr marL="285750" indent="-285750" algn="just">
              <a:lnSpc>
                <a:spcPct val="150000"/>
              </a:lnSpc>
              <a:buFont typeface="Arial" panose="020B0604020202020204" pitchFamily="34" charset="0"/>
              <a:buChar char="•"/>
            </a:pPr>
            <a:endParaRPr lang="fr-FR" sz="2200" dirty="0"/>
          </a:p>
          <a:p>
            <a:pPr marL="285750" indent="-285750" algn="just">
              <a:lnSpc>
                <a:spcPct val="150000"/>
              </a:lnSpc>
              <a:buFont typeface="Arial" panose="020B0604020202020204" pitchFamily="34" charset="0"/>
              <a:buChar char="•"/>
            </a:pPr>
            <a:r>
              <a:rPr lang="fr-FR" sz="2200" dirty="0"/>
              <a:t>au moyen d’une </a:t>
            </a:r>
            <a:r>
              <a:rPr lang="fr-FR" sz="2200" b="1" dirty="0"/>
              <a:t>technique</a:t>
            </a:r>
            <a:r>
              <a:rPr lang="fr-FR" sz="2200" dirty="0"/>
              <a:t> </a:t>
            </a:r>
            <a:r>
              <a:rPr lang="el-GR" sz="2200" dirty="0"/>
              <a:t>τ, </a:t>
            </a:r>
            <a:endParaRPr lang="fr-FR" sz="2200" dirty="0"/>
          </a:p>
          <a:p>
            <a:pPr marL="285750" indent="-285750" algn="just">
              <a:lnSpc>
                <a:spcPct val="150000"/>
              </a:lnSpc>
              <a:buFont typeface="Arial" panose="020B0604020202020204" pitchFamily="34" charset="0"/>
              <a:buChar char="•"/>
            </a:pPr>
            <a:endParaRPr lang="fr-FR" sz="2200" dirty="0"/>
          </a:p>
          <a:p>
            <a:pPr marL="285750" indent="-285750" algn="just">
              <a:lnSpc>
                <a:spcPct val="150000"/>
              </a:lnSpc>
              <a:buFont typeface="Arial" panose="020B0604020202020204" pitchFamily="34" charset="0"/>
              <a:buChar char="•"/>
            </a:pPr>
            <a:r>
              <a:rPr lang="fr-FR" sz="2200" dirty="0"/>
              <a:t>justifié par une </a:t>
            </a:r>
            <a:r>
              <a:rPr lang="fr-FR" sz="2200" b="1" dirty="0"/>
              <a:t>technologie</a:t>
            </a:r>
            <a:r>
              <a:rPr lang="fr-FR" sz="2200" dirty="0"/>
              <a:t> </a:t>
            </a:r>
            <a:r>
              <a:rPr lang="el-GR" sz="2200" dirty="0"/>
              <a:t>θ</a:t>
            </a:r>
            <a:endParaRPr lang="fr-FR" sz="2200" dirty="0"/>
          </a:p>
          <a:p>
            <a:pPr marL="285750" indent="-285750" algn="just">
              <a:lnSpc>
                <a:spcPct val="150000"/>
              </a:lnSpc>
              <a:buFont typeface="Arial" panose="020B0604020202020204" pitchFamily="34" charset="0"/>
              <a:buChar char="•"/>
            </a:pPr>
            <a:endParaRPr lang="fr-FR" sz="2200" dirty="0"/>
          </a:p>
          <a:p>
            <a:pPr marL="285750" indent="-285750" algn="just">
              <a:lnSpc>
                <a:spcPct val="150000"/>
              </a:lnSpc>
              <a:buFont typeface="Arial" panose="020B0604020202020204" pitchFamily="34" charset="0"/>
              <a:buChar char="•"/>
            </a:pPr>
            <a:r>
              <a:rPr lang="fr-FR" sz="2200" dirty="0"/>
              <a:t>justifiable par une </a:t>
            </a:r>
            <a:r>
              <a:rPr lang="fr-FR" sz="2200" b="1" dirty="0"/>
              <a:t>théorie</a:t>
            </a:r>
            <a:r>
              <a:rPr lang="fr-FR" sz="2200" dirty="0"/>
              <a:t> </a:t>
            </a:r>
            <a:r>
              <a:rPr lang="el-GR" sz="2200" dirty="0"/>
              <a:t>Θ</a:t>
            </a:r>
            <a:endParaRPr lang="fr-FR" sz="2200" dirty="0"/>
          </a:p>
        </p:txBody>
      </p:sp>
      <p:sp>
        <p:nvSpPr>
          <p:cNvPr id="11" name="Rectangle 10">
            <a:extLst>
              <a:ext uri="{FF2B5EF4-FFF2-40B4-BE49-F238E27FC236}">
                <a16:creationId xmlns:a16="http://schemas.microsoft.com/office/drawing/2014/main" id="{0C628B01-2108-7DAB-A71A-F6F39F13300F}"/>
              </a:ext>
            </a:extLst>
          </p:cNvPr>
          <p:cNvSpPr/>
          <p:nvPr/>
        </p:nvSpPr>
        <p:spPr>
          <a:xfrm>
            <a:off x="6095999" y="641474"/>
            <a:ext cx="6096000" cy="589072"/>
          </a:xfrm>
          <a:prstGeom prst="rect">
            <a:avLst/>
          </a:prstGeom>
        </p:spPr>
        <p:txBody>
          <a:bodyPr wrap="square">
            <a:spAutoFit/>
          </a:bodyPr>
          <a:lstStyle/>
          <a:p>
            <a:pPr algn="ctr">
              <a:lnSpc>
                <a:spcPct val="150000"/>
              </a:lnSpc>
            </a:pPr>
            <a:r>
              <a:rPr lang="fr-FR" sz="2400" b="1" dirty="0"/>
              <a:t>RAPPORT ASSUJETISSEMENT </a:t>
            </a:r>
          </a:p>
        </p:txBody>
      </p:sp>
      <p:pic>
        <p:nvPicPr>
          <p:cNvPr id="13" name="Image 12">
            <a:extLst>
              <a:ext uri="{FF2B5EF4-FFF2-40B4-BE49-F238E27FC236}">
                <a16:creationId xmlns:a16="http://schemas.microsoft.com/office/drawing/2014/main" id="{BA2BAFE4-2462-8D74-3D43-EFC0DC4D4816}"/>
              </a:ext>
            </a:extLst>
          </p:cNvPr>
          <p:cNvPicPr>
            <a:picLocks noChangeAspect="1"/>
          </p:cNvPicPr>
          <p:nvPr/>
        </p:nvPicPr>
        <p:blipFill rotWithShape="1">
          <a:blip r:embed="rId2"/>
          <a:srcRect l="17574" r="17720"/>
          <a:stretch/>
        </p:blipFill>
        <p:spPr>
          <a:xfrm>
            <a:off x="6629399" y="1124538"/>
            <a:ext cx="5029200" cy="5294550"/>
          </a:xfrm>
          <a:prstGeom prst="rect">
            <a:avLst/>
          </a:prstGeom>
        </p:spPr>
      </p:pic>
    </p:spTree>
    <p:extLst>
      <p:ext uri="{BB962C8B-B14F-4D97-AF65-F5344CB8AC3E}">
        <p14:creationId xmlns:p14="http://schemas.microsoft.com/office/powerpoint/2010/main" val="27319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29D7B2-F01B-765B-9C70-A4EF4FCF542C}"/>
              </a:ext>
            </a:extLst>
          </p:cNvPr>
          <p:cNvSpPr>
            <a:spLocks noGrp="1"/>
          </p:cNvSpPr>
          <p:nvPr>
            <p:ph type="dt" sz="half" idx="10"/>
          </p:nvPr>
        </p:nvSpPr>
        <p:spPr/>
        <p:txBody>
          <a:bodyPr/>
          <a:lstStyle/>
          <a:p>
            <a:fld id="{B3A4293E-A86C-D14C-8E28-173A25830FCE}"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C6FE8FC9-05FA-D7F7-B563-A77363E1D1DD}"/>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AB526D85-1B5B-1F4C-6AE2-E56E1EC56F35}"/>
              </a:ext>
            </a:extLst>
          </p:cNvPr>
          <p:cNvSpPr>
            <a:spLocks noGrp="1"/>
          </p:cNvSpPr>
          <p:nvPr>
            <p:ph type="sldNum" sz="quarter" idx="12"/>
          </p:nvPr>
        </p:nvSpPr>
        <p:spPr/>
        <p:txBody>
          <a:bodyPr/>
          <a:lstStyle/>
          <a:p>
            <a:fld id="{60553ECD-7F6D-420D-93CA-D8D15EB427AC}" type="slidenum">
              <a:rPr lang="en-US" smtClean="0"/>
              <a:pPr/>
              <a:t>49</a:t>
            </a:fld>
            <a:endParaRPr lang="en-US" dirty="0"/>
          </a:p>
        </p:txBody>
      </p:sp>
      <p:sp>
        <p:nvSpPr>
          <p:cNvPr id="7" name="Rectangle 6">
            <a:extLst>
              <a:ext uri="{FF2B5EF4-FFF2-40B4-BE49-F238E27FC236}">
                <a16:creationId xmlns:a16="http://schemas.microsoft.com/office/drawing/2014/main" id="{898F6EFF-77F1-F555-AF6A-ADB3276FF428}"/>
              </a:ext>
            </a:extLst>
          </p:cNvPr>
          <p:cNvSpPr/>
          <p:nvPr/>
        </p:nvSpPr>
        <p:spPr>
          <a:xfrm>
            <a:off x="2485935" y="930671"/>
            <a:ext cx="1555485" cy="461665"/>
          </a:xfrm>
          <a:prstGeom prst="rect">
            <a:avLst/>
          </a:prstGeom>
        </p:spPr>
        <p:txBody>
          <a:bodyPr wrap="square">
            <a:spAutoFit/>
          </a:bodyPr>
          <a:lstStyle/>
          <a:p>
            <a:pPr algn="just"/>
            <a:r>
              <a:rPr lang="fr-FR" sz="2400" dirty="0">
                <a:ea typeface="Times New Roman" panose="02020603050405020304" pitchFamily="18" charset="0"/>
                <a:sym typeface="Wingdings" pitchFamily="2" charset="2"/>
              </a:rPr>
              <a:t>TENSION</a:t>
            </a:r>
            <a:endParaRPr lang="fr-FR" sz="2400" dirty="0">
              <a:ea typeface="Times New Roman" panose="02020603050405020304" pitchFamily="18" charset="0"/>
            </a:endParaRPr>
          </a:p>
        </p:txBody>
      </p:sp>
      <p:sp>
        <p:nvSpPr>
          <p:cNvPr id="12" name="Ellipse 11">
            <a:extLst>
              <a:ext uri="{FF2B5EF4-FFF2-40B4-BE49-F238E27FC236}">
                <a16:creationId xmlns:a16="http://schemas.microsoft.com/office/drawing/2014/main" id="{880A9E8F-9EF9-6DF4-F003-14D5BF757003}"/>
              </a:ext>
            </a:extLst>
          </p:cNvPr>
          <p:cNvSpPr/>
          <p:nvPr/>
        </p:nvSpPr>
        <p:spPr>
          <a:xfrm>
            <a:off x="679450" y="2410691"/>
            <a:ext cx="2507095" cy="1699950"/>
          </a:xfrm>
          <a:prstGeom prst="ellipse">
            <a:avLst/>
          </a:prstGeom>
        </p:spPr>
        <p:txBody>
          <a:bodyPr wrap="square" rtlCol="0" anchor="ctr">
            <a:spAutoFit/>
          </a:bodyPr>
          <a:lstStyle/>
          <a:p>
            <a:pPr algn="just">
              <a:lnSpc>
                <a:spcPct val="150000"/>
              </a:lnSpc>
            </a:pPr>
            <a:endParaRPr lang="fr-FR" sz="2400" dirty="0"/>
          </a:p>
        </p:txBody>
      </p:sp>
      <p:pic>
        <p:nvPicPr>
          <p:cNvPr id="20" name="Graphique 19" descr="Homme contour">
            <a:extLst>
              <a:ext uri="{FF2B5EF4-FFF2-40B4-BE49-F238E27FC236}">
                <a16:creationId xmlns:a16="http://schemas.microsoft.com/office/drawing/2014/main" id="{F8DA4209-F0F2-E537-2577-FF73962CDE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9708" y="2503025"/>
            <a:ext cx="2347941" cy="2347941"/>
          </a:xfrm>
          <a:prstGeom prst="rect">
            <a:avLst/>
          </a:prstGeom>
        </p:spPr>
      </p:pic>
      <p:sp>
        <p:nvSpPr>
          <p:cNvPr id="21" name="ZoneTexte 20">
            <a:extLst>
              <a:ext uri="{FF2B5EF4-FFF2-40B4-BE49-F238E27FC236}">
                <a16:creationId xmlns:a16="http://schemas.microsoft.com/office/drawing/2014/main" id="{1A0B7A1D-7E5B-031B-8176-A440CEA7CF64}"/>
              </a:ext>
            </a:extLst>
          </p:cNvPr>
          <p:cNvSpPr txBox="1"/>
          <p:nvPr/>
        </p:nvSpPr>
        <p:spPr>
          <a:xfrm>
            <a:off x="0" y="1210362"/>
            <a:ext cx="3124992" cy="1200329"/>
          </a:xfrm>
          <a:prstGeom prst="rect">
            <a:avLst/>
          </a:prstGeom>
          <a:noFill/>
        </p:spPr>
        <p:txBody>
          <a:bodyPr wrap="square">
            <a:spAutoFit/>
          </a:bodyPr>
          <a:lstStyle/>
          <a:p>
            <a:pPr algn="ctr"/>
            <a:r>
              <a:rPr lang="fr-FR" sz="2400" b="1" dirty="0"/>
              <a:t>Rapport institutionnel</a:t>
            </a:r>
          </a:p>
          <a:p>
            <a:pPr algn="ctr"/>
            <a:r>
              <a:rPr lang="fr-FR" sz="2400" b="1" dirty="0"/>
              <a:t>« Assujettissement »</a:t>
            </a:r>
            <a:endParaRPr lang="fr-FR" sz="2400" dirty="0"/>
          </a:p>
        </p:txBody>
      </p:sp>
      <p:sp>
        <p:nvSpPr>
          <p:cNvPr id="22" name="ZoneTexte 21">
            <a:extLst>
              <a:ext uri="{FF2B5EF4-FFF2-40B4-BE49-F238E27FC236}">
                <a16:creationId xmlns:a16="http://schemas.microsoft.com/office/drawing/2014/main" id="{AB656B3A-7120-701C-4AED-FEA649D2C7DD}"/>
              </a:ext>
            </a:extLst>
          </p:cNvPr>
          <p:cNvSpPr txBox="1"/>
          <p:nvPr/>
        </p:nvSpPr>
        <p:spPr>
          <a:xfrm>
            <a:off x="3551909" y="1228702"/>
            <a:ext cx="3326962" cy="1200329"/>
          </a:xfrm>
          <a:prstGeom prst="rect">
            <a:avLst/>
          </a:prstGeom>
          <a:noFill/>
        </p:spPr>
        <p:txBody>
          <a:bodyPr wrap="square">
            <a:spAutoFit/>
          </a:bodyPr>
          <a:lstStyle/>
          <a:p>
            <a:pPr algn="ctr"/>
            <a:r>
              <a:rPr lang="fr-FR" sz="2400" b="1" dirty="0"/>
              <a:t>Rapport personnel</a:t>
            </a:r>
          </a:p>
          <a:p>
            <a:pPr algn="ctr"/>
            <a:r>
              <a:rPr lang="fr-FR" sz="2400" b="1" dirty="0"/>
              <a:t>« Institutionnalisant »</a:t>
            </a:r>
          </a:p>
          <a:p>
            <a:pPr algn="ctr"/>
            <a:endParaRPr lang="fr-FR" sz="2400" dirty="0"/>
          </a:p>
        </p:txBody>
      </p:sp>
      <p:cxnSp>
        <p:nvCxnSpPr>
          <p:cNvPr id="23" name="Connecteur droit 22">
            <a:extLst>
              <a:ext uri="{FF2B5EF4-FFF2-40B4-BE49-F238E27FC236}">
                <a16:creationId xmlns:a16="http://schemas.microsoft.com/office/drawing/2014/main" id="{0B32EFE6-B266-DDD6-E1E6-A321DCFC8BA5}"/>
              </a:ext>
            </a:extLst>
          </p:cNvPr>
          <p:cNvCxnSpPr>
            <a:cxnSpLocks/>
          </p:cNvCxnSpPr>
          <p:nvPr/>
        </p:nvCxnSpPr>
        <p:spPr>
          <a:xfrm>
            <a:off x="3263678" y="1772419"/>
            <a:ext cx="0" cy="4084591"/>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lèche vers la droite 26">
            <a:extLst>
              <a:ext uri="{FF2B5EF4-FFF2-40B4-BE49-F238E27FC236}">
                <a16:creationId xmlns:a16="http://schemas.microsoft.com/office/drawing/2014/main" id="{2787ADCF-6E55-79F0-4612-8ECF39A6A6F2}"/>
              </a:ext>
            </a:extLst>
          </p:cNvPr>
          <p:cNvSpPr/>
          <p:nvPr/>
        </p:nvSpPr>
        <p:spPr>
          <a:xfrm rot="5400000">
            <a:off x="681159" y="2965565"/>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a droite 27">
            <a:extLst>
              <a:ext uri="{FF2B5EF4-FFF2-40B4-BE49-F238E27FC236}">
                <a16:creationId xmlns:a16="http://schemas.microsoft.com/office/drawing/2014/main" id="{C7D3C097-B3D7-89EF-A7AC-40972E120028}"/>
              </a:ext>
            </a:extLst>
          </p:cNvPr>
          <p:cNvSpPr/>
          <p:nvPr/>
        </p:nvSpPr>
        <p:spPr>
          <a:xfrm rot="5400000">
            <a:off x="4379379" y="2885709"/>
            <a:ext cx="1604438" cy="654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084E42D4-5A0C-46BB-F0F2-403CF6E97618}"/>
              </a:ext>
            </a:extLst>
          </p:cNvPr>
          <p:cNvSpPr txBox="1"/>
          <p:nvPr/>
        </p:nvSpPr>
        <p:spPr>
          <a:xfrm>
            <a:off x="119710" y="4340704"/>
            <a:ext cx="2727336" cy="369332"/>
          </a:xfrm>
          <a:prstGeom prst="rect">
            <a:avLst/>
          </a:prstGeom>
          <a:noFill/>
        </p:spPr>
        <p:txBody>
          <a:bodyPr wrap="square">
            <a:spAutoFit/>
          </a:bodyPr>
          <a:lstStyle/>
          <a:p>
            <a:pPr algn="ctr"/>
            <a:r>
              <a:rPr lang="fr-FR" b="1" dirty="0"/>
              <a:t>Cadre d’action : </a:t>
            </a:r>
          </a:p>
        </p:txBody>
      </p:sp>
      <p:sp>
        <p:nvSpPr>
          <p:cNvPr id="30" name="ZoneTexte 29">
            <a:extLst>
              <a:ext uri="{FF2B5EF4-FFF2-40B4-BE49-F238E27FC236}">
                <a16:creationId xmlns:a16="http://schemas.microsoft.com/office/drawing/2014/main" id="{1F78BB54-73A6-F74D-FA8F-AC25CE7F0B1D}"/>
              </a:ext>
            </a:extLst>
          </p:cNvPr>
          <p:cNvSpPr txBox="1"/>
          <p:nvPr/>
        </p:nvSpPr>
        <p:spPr>
          <a:xfrm>
            <a:off x="3727526" y="4340704"/>
            <a:ext cx="2727336" cy="369332"/>
          </a:xfrm>
          <a:prstGeom prst="rect">
            <a:avLst/>
          </a:prstGeom>
          <a:noFill/>
        </p:spPr>
        <p:txBody>
          <a:bodyPr wrap="square">
            <a:spAutoFit/>
          </a:bodyPr>
          <a:lstStyle/>
          <a:p>
            <a:pPr algn="ctr"/>
            <a:r>
              <a:rPr lang="fr-FR" b="1" dirty="0"/>
              <a:t>Capacité à innover</a:t>
            </a:r>
            <a:endParaRPr lang="fr-FR" dirty="0"/>
          </a:p>
        </p:txBody>
      </p:sp>
      <p:sp>
        <p:nvSpPr>
          <p:cNvPr id="2" name="Ellipse 1">
            <a:extLst>
              <a:ext uri="{FF2B5EF4-FFF2-40B4-BE49-F238E27FC236}">
                <a16:creationId xmlns:a16="http://schemas.microsoft.com/office/drawing/2014/main" id="{D434FB49-FA73-9A68-DE95-6FDEC298ED56}"/>
              </a:ext>
            </a:extLst>
          </p:cNvPr>
          <p:cNvSpPr/>
          <p:nvPr/>
        </p:nvSpPr>
        <p:spPr>
          <a:xfrm>
            <a:off x="2836190" y="465709"/>
            <a:ext cx="4510008" cy="590769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descr="Proposition d’un modèle pour la compréhension des décisions didactiques ...">
            <a:extLst>
              <a:ext uri="{FF2B5EF4-FFF2-40B4-BE49-F238E27FC236}">
                <a16:creationId xmlns:a16="http://schemas.microsoft.com/office/drawing/2014/main" id="{58F5C8A0-ADB0-6F22-59E7-A59ED78D3C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62" t="7635" r="71872" b="6059"/>
          <a:stretch/>
        </p:blipFill>
        <p:spPr bwMode="auto">
          <a:xfrm>
            <a:off x="8086398" y="1166257"/>
            <a:ext cx="1233895" cy="46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descr="Flèche : courbe dans le sens des aiguilles d’une montre avec un remplissage uni">
            <a:extLst>
              <a:ext uri="{FF2B5EF4-FFF2-40B4-BE49-F238E27FC236}">
                <a16:creationId xmlns:a16="http://schemas.microsoft.com/office/drawing/2014/main" id="{2E113AA3-68AB-E26C-022D-66D9377E6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054263">
            <a:off x="6096815" y="-507822"/>
            <a:ext cx="1362981" cy="2983034"/>
          </a:xfrm>
          <a:prstGeom prst="rect">
            <a:avLst/>
          </a:prstGeom>
        </p:spPr>
      </p:pic>
      <p:pic>
        <p:nvPicPr>
          <p:cNvPr id="11" name="Graphique 10" descr="Flèche : courbe dans le sens des aiguilles d’une montre avec un remplissage uni">
            <a:extLst>
              <a:ext uri="{FF2B5EF4-FFF2-40B4-BE49-F238E27FC236}">
                <a16:creationId xmlns:a16="http://schemas.microsoft.com/office/drawing/2014/main" id="{2FA81901-D739-9227-7E56-7D1AAE09E0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949304">
            <a:off x="4402115" y="2640291"/>
            <a:ext cx="2086625" cy="6411930"/>
          </a:xfrm>
          <a:prstGeom prst="rect">
            <a:avLst/>
          </a:prstGeom>
        </p:spPr>
      </p:pic>
      <p:sp>
        <p:nvSpPr>
          <p:cNvPr id="13" name="ZoneTexte 12">
            <a:extLst>
              <a:ext uri="{FF2B5EF4-FFF2-40B4-BE49-F238E27FC236}">
                <a16:creationId xmlns:a16="http://schemas.microsoft.com/office/drawing/2014/main" id="{57730080-5D7E-037A-438A-8057F0B0EB7E}"/>
              </a:ext>
            </a:extLst>
          </p:cNvPr>
          <p:cNvSpPr txBox="1"/>
          <p:nvPr/>
        </p:nvSpPr>
        <p:spPr>
          <a:xfrm>
            <a:off x="7671172" y="489432"/>
            <a:ext cx="4520828" cy="830997"/>
          </a:xfrm>
          <a:prstGeom prst="rect">
            <a:avLst/>
          </a:prstGeom>
          <a:noFill/>
        </p:spPr>
        <p:txBody>
          <a:bodyPr wrap="square" anchor="ctr">
            <a:spAutoFit/>
          </a:bodyPr>
          <a:lstStyle/>
          <a:p>
            <a:pPr algn="ctr"/>
            <a:r>
              <a:rPr lang="fr-FR" sz="2400" dirty="0">
                <a:effectLst/>
              </a:rPr>
              <a:t>? Rapport aux savoirs et à l’autre dans sa singularité ?</a:t>
            </a:r>
          </a:p>
        </p:txBody>
      </p:sp>
      <p:sp>
        <p:nvSpPr>
          <p:cNvPr id="14" name="ZoneTexte 13">
            <a:extLst>
              <a:ext uri="{FF2B5EF4-FFF2-40B4-BE49-F238E27FC236}">
                <a16:creationId xmlns:a16="http://schemas.microsoft.com/office/drawing/2014/main" id="{3430CAE7-1939-CEEC-DFB1-9B45E71A4738}"/>
              </a:ext>
            </a:extLst>
          </p:cNvPr>
          <p:cNvSpPr txBox="1"/>
          <p:nvPr/>
        </p:nvSpPr>
        <p:spPr>
          <a:xfrm>
            <a:off x="9320293" y="2784399"/>
            <a:ext cx="2510955" cy="461665"/>
          </a:xfrm>
          <a:prstGeom prst="rect">
            <a:avLst/>
          </a:prstGeom>
          <a:noFill/>
        </p:spPr>
        <p:txBody>
          <a:bodyPr wrap="square" anchor="ctr">
            <a:spAutoFit/>
          </a:bodyPr>
          <a:lstStyle/>
          <a:p>
            <a:pPr algn="ctr"/>
            <a:r>
              <a:rPr lang="fr-FR" sz="2400" dirty="0">
                <a:effectLst/>
              </a:rPr>
              <a:t>Changement</a:t>
            </a:r>
          </a:p>
        </p:txBody>
      </p:sp>
      <p:sp>
        <p:nvSpPr>
          <p:cNvPr id="15" name="ZoneTexte 14">
            <a:extLst>
              <a:ext uri="{FF2B5EF4-FFF2-40B4-BE49-F238E27FC236}">
                <a16:creationId xmlns:a16="http://schemas.microsoft.com/office/drawing/2014/main" id="{745DE1D0-79B2-4B86-7338-76EEAFE04450}"/>
              </a:ext>
            </a:extLst>
          </p:cNvPr>
          <p:cNvSpPr txBox="1"/>
          <p:nvPr/>
        </p:nvSpPr>
        <p:spPr>
          <a:xfrm>
            <a:off x="9320294" y="4710036"/>
            <a:ext cx="2510954" cy="1569660"/>
          </a:xfrm>
          <a:prstGeom prst="rect">
            <a:avLst/>
          </a:prstGeom>
          <a:noFill/>
        </p:spPr>
        <p:txBody>
          <a:bodyPr wrap="square" anchor="ctr">
            <a:spAutoFit/>
          </a:bodyPr>
          <a:lstStyle/>
          <a:p>
            <a:pPr algn="ctr"/>
            <a:r>
              <a:rPr lang="fr-FR" sz="2400" dirty="0">
                <a:effectLst/>
              </a:rPr>
              <a:t>Recirculation transpositive des usages et des valeurs </a:t>
            </a:r>
          </a:p>
        </p:txBody>
      </p:sp>
      <p:sp>
        <p:nvSpPr>
          <p:cNvPr id="16" name="ZoneTexte 15">
            <a:extLst>
              <a:ext uri="{FF2B5EF4-FFF2-40B4-BE49-F238E27FC236}">
                <a16:creationId xmlns:a16="http://schemas.microsoft.com/office/drawing/2014/main" id="{E8B0CF2B-18ED-D376-EF85-912AFF6A6BD3}"/>
              </a:ext>
            </a:extLst>
          </p:cNvPr>
          <p:cNvSpPr txBox="1"/>
          <p:nvPr/>
        </p:nvSpPr>
        <p:spPr>
          <a:xfrm>
            <a:off x="415460" y="4924960"/>
            <a:ext cx="2474977" cy="830997"/>
          </a:xfrm>
          <a:prstGeom prst="rect">
            <a:avLst/>
          </a:prstGeom>
          <a:noFill/>
        </p:spPr>
        <p:txBody>
          <a:bodyPr wrap="square" anchor="ctr">
            <a:spAutoFit/>
          </a:bodyPr>
          <a:lstStyle/>
          <a:p>
            <a:pPr algn="ctr"/>
            <a:r>
              <a:rPr lang="fr-FR" sz="2400" b="1" dirty="0">
                <a:effectLst/>
              </a:rPr>
              <a:t>Transposition institutionnelle</a:t>
            </a:r>
          </a:p>
        </p:txBody>
      </p:sp>
      <p:pic>
        <p:nvPicPr>
          <p:cNvPr id="17" name="Graphique 16" descr="Flèche : droite contour">
            <a:extLst>
              <a:ext uri="{FF2B5EF4-FFF2-40B4-BE49-F238E27FC236}">
                <a16:creationId xmlns:a16="http://schemas.microsoft.com/office/drawing/2014/main" id="{116340DC-4A84-A68E-D19E-934CC9A54F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121423" y="1502881"/>
            <a:ext cx="914400" cy="914400"/>
          </a:xfrm>
          <a:prstGeom prst="rect">
            <a:avLst/>
          </a:prstGeom>
        </p:spPr>
      </p:pic>
      <p:pic>
        <p:nvPicPr>
          <p:cNvPr id="18" name="Graphique 17" descr="Flèche : droite contour">
            <a:extLst>
              <a:ext uri="{FF2B5EF4-FFF2-40B4-BE49-F238E27FC236}">
                <a16:creationId xmlns:a16="http://schemas.microsoft.com/office/drawing/2014/main" id="{5810FFCE-6A12-B6C7-F3B8-56A9B7E86E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121423" y="3613182"/>
            <a:ext cx="914400" cy="914400"/>
          </a:xfrm>
          <a:prstGeom prst="rect">
            <a:avLst/>
          </a:prstGeom>
        </p:spPr>
      </p:pic>
      <p:graphicFrame>
        <p:nvGraphicFramePr>
          <p:cNvPr id="9" name="Tableau 8">
            <a:extLst>
              <a:ext uri="{FF2B5EF4-FFF2-40B4-BE49-F238E27FC236}">
                <a16:creationId xmlns:a16="http://schemas.microsoft.com/office/drawing/2014/main" id="{4AB9D984-FD65-8603-1B5B-7F1484740035}"/>
              </a:ext>
            </a:extLst>
          </p:cNvPr>
          <p:cNvGraphicFramePr>
            <a:graphicFrameLocks noGrp="1"/>
          </p:cNvGraphicFramePr>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Résultats</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 acteur assujettit mais institutionnalisant</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13356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65261E-1AAA-FAA8-2314-D65FD78FF034}"/>
              </a:ext>
            </a:extLst>
          </p:cNvPr>
          <p:cNvSpPr>
            <a:spLocks noGrp="1"/>
          </p:cNvSpPr>
          <p:nvPr>
            <p:ph type="dt" sz="half" idx="10"/>
          </p:nvPr>
        </p:nvSpPr>
        <p:spPr/>
        <p:txBody>
          <a:bodyPr/>
          <a:lstStyle/>
          <a:p>
            <a:fld id="{F8C1F052-876D-204D-899E-6DA80E95033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3808DD78-974C-3099-9AE5-643054A71D0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43F8185B-7F77-7442-54CA-2E56229D4044}"/>
              </a:ext>
            </a:extLst>
          </p:cNvPr>
          <p:cNvSpPr>
            <a:spLocks noGrp="1"/>
          </p:cNvSpPr>
          <p:nvPr>
            <p:ph type="sldNum" sz="quarter" idx="12"/>
          </p:nvPr>
        </p:nvSpPr>
        <p:spPr/>
        <p:txBody>
          <a:bodyPr/>
          <a:lstStyle/>
          <a:p>
            <a:fld id="{60553ECD-7F6D-420D-93CA-D8D15EB427AC}" type="slidenum">
              <a:rPr lang="en-US" smtClean="0"/>
              <a:pPr/>
              <a:t>5</a:t>
            </a:fld>
            <a:endParaRPr lang="en-US" dirty="0"/>
          </a:p>
        </p:txBody>
      </p:sp>
      <p:sp>
        <p:nvSpPr>
          <p:cNvPr id="7" name="Rectangle 6">
            <a:extLst>
              <a:ext uri="{FF2B5EF4-FFF2-40B4-BE49-F238E27FC236}">
                <a16:creationId xmlns:a16="http://schemas.microsoft.com/office/drawing/2014/main" id="{541B2053-AC35-8F39-50E0-1F33EBE5ED37}"/>
              </a:ext>
            </a:extLst>
          </p:cNvPr>
          <p:cNvSpPr/>
          <p:nvPr/>
        </p:nvSpPr>
        <p:spPr>
          <a:xfrm>
            <a:off x="484631" y="920270"/>
            <a:ext cx="3982236" cy="3416320"/>
          </a:xfrm>
          <a:prstGeom prst="rect">
            <a:avLst/>
          </a:prstGeom>
        </p:spPr>
        <p:txBody>
          <a:bodyPr wrap="square">
            <a:spAutoFit/>
          </a:bodyPr>
          <a:lstStyle/>
          <a:p>
            <a:pPr algn="just">
              <a:spcBef>
                <a:spcPts val="0"/>
              </a:spcBef>
              <a:spcAft>
                <a:spcPts val="0"/>
              </a:spcAft>
            </a:pPr>
            <a:r>
              <a:rPr lang="fr-FR" sz="2400" b="1" dirty="0">
                <a:solidFill>
                  <a:srgbClr val="000000"/>
                </a:solidFill>
              </a:rPr>
              <a:t>Augmentation du nombre d’ Etudiants Reconnus Institutionnellement Handicapés (ERIH) </a:t>
            </a:r>
            <a:r>
              <a:rPr lang="fr-FR" sz="2400" dirty="0">
                <a:solidFill>
                  <a:srgbClr val="000000"/>
                </a:solidFill>
              </a:rPr>
              <a:t>(</a:t>
            </a:r>
            <a:r>
              <a:rPr lang="fr-FR" sz="2400" dirty="0" err="1">
                <a:solidFill>
                  <a:srgbClr val="000000"/>
                </a:solidFill>
              </a:rPr>
              <a:t>Cordazzo</a:t>
            </a:r>
            <a:r>
              <a:rPr lang="fr-FR" sz="2400" dirty="0">
                <a:solidFill>
                  <a:srgbClr val="000000"/>
                </a:solidFill>
              </a:rPr>
              <a:t> &amp; </a:t>
            </a:r>
            <a:r>
              <a:rPr lang="fr-FR" sz="2400" dirty="0" err="1">
                <a:solidFill>
                  <a:srgbClr val="000000"/>
                </a:solidFill>
              </a:rPr>
              <a:t>Ebersold</a:t>
            </a:r>
            <a:r>
              <a:rPr lang="fr-FR" sz="2400" dirty="0">
                <a:solidFill>
                  <a:srgbClr val="000000"/>
                </a:solidFill>
              </a:rPr>
              <a:t>, 2015 ; </a:t>
            </a:r>
            <a:r>
              <a:rPr lang="fr-FR" sz="2400" dirty="0" err="1">
                <a:solidFill>
                  <a:srgbClr val="000000"/>
                </a:solidFill>
              </a:rPr>
              <a:t>Ebersold</a:t>
            </a:r>
            <a:r>
              <a:rPr lang="fr-FR" sz="2400" dirty="0">
                <a:solidFill>
                  <a:srgbClr val="000000"/>
                </a:solidFill>
              </a:rPr>
              <a:t>, 2011) </a:t>
            </a:r>
          </a:p>
          <a:p>
            <a:pPr algn="just">
              <a:spcBef>
                <a:spcPts val="0"/>
              </a:spcBef>
              <a:spcAft>
                <a:spcPts val="0"/>
              </a:spcAft>
            </a:pPr>
            <a:endParaRPr lang="fr-FR" sz="2400" dirty="0">
              <a:solidFill>
                <a:srgbClr val="000000"/>
              </a:solidFill>
            </a:endParaRPr>
          </a:p>
          <a:p>
            <a:pPr algn="just">
              <a:spcBef>
                <a:spcPts val="0"/>
              </a:spcBef>
              <a:spcAft>
                <a:spcPts val="0"/>
              </a:spcAft>
            </a:pPr>
            <a:r>
              <a:rPr lang="fr-FR" sz="2400" dirty="0">
                <a:solidFill>
                  <a:srgbClr val="000000"/>
                </a:solidFill>
              </a:rPr>
              <a:t>+ 13% / an (MENESR-DGESIP, 2017)</a:t>
            </a:r>
          </a:p>
        </p:txBody>
      </p:sp>
      <p:sp>
        <p:nvSpPr>
          <p:cNvPr id="9" name="Rectangle 8">
            <a:extLst>
              <a:ext uri="{FF2B5EF4-FFF2-40B4-BE49-F238E27FC236}">
                <a16:creationId xmlns:a16="http://schemas.microsoft.com/office/drawing/2014/main" id="{C6CE342B-8432-8021-EB14-46C89A7DA864}"/>
              </a:ext>
            </a:extLst>
          </p:cNvPr>
          <p:cNvSpPr/>
          <p:nvPr/>
        </p:nvSpPr>
        <p:spPr>
          <a:xfrm>
            <a:off x="484631" y="5147006"/>
            <a:ext cx="3982236" cy="461665"/>
          </a:xfrm>
          <a:prstGeom prst="rect">
            <a:avLst/>
          </a:prstGeom>
        </p:spPr>
        <p:txBody>
          <a:bodyPr wrap="square">
            <a:spAutoFit/>
          </a:bodyPr>
          <a:lstStyle/>
          <a:p>
            <a:pPr algn="ctr">
              <a:spcBef>
                <a:spcPts val="0"/>
              </a:spcBef>
              <a:spcAft>
                <a:spcPts val="0"/>
              </a:spcAft>
            </a:pPr>
            <a:r>
              <a:rPr lang="fr-FR" sz="2400" dirty="0">
                <a:solidFill>
                  <a:srgbClr val="000000"/>
                </a:solidFill>
                <a:latin typeface="+mn-lt"/>
              </a:rPr>
              <a:t>…MAIS… </a:t>
            </a:r>
          </a:p>
        </p:txBody>
      </p:sp>
      <p:graphicFrame>
        <p:nvGraphicFramePr>
          <p:cNvPr id="13" name="Tableau 12">
            <a:extLst>
              <a:ext uri="{FF2B5EF4-FFF2-40B4-BE49-F238E27FC236}">
                <a16:creationId xmlns:a16="http://schemas.microsoft.com/office/drawing/2014/main" id="{9655E8FA-3E66-3916-E50B-440931708783}"/>
              </a:ext>
            </a:extLst>
          </p:cNvPr>
          <p:cNvGraphicFramePr>
            <a:graphicFrameLocks noGrp="1"/>
          </p:cNvGraphicFramePr>
          <p:nvPr>
            <p:extLst>
              <p:ext uri="{D42A27DB-BD31-4B8C-83A1-F6EECF244321}">
                <p14:modId xmlns:p14="http://schemas.microsoft.com/office/powerpoint/2010/main" val="4019925003"/>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dirty="0">
                          <a:solidFill>
                            <a:schemeClr val="tx1"/>
                          </a:solidFill>
                        </a:rPr>
                        <a:t>Un enjeu sociétal et des voies de recherche</a:t>
                      </a:r>
                      <a:endParaRPr lang="fr-FR"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pic>
        <p:nvPicPr>
          <p:cNvPr id="3" name="Image 2" descr="Une image contenant texte, capture d’écran, nombre, Police&#10;&#10;Description générée automatiquement">
            <a:extLst>
              <a:ext uri="{FF2B5EF4-FFF2-40B4-BE49-F238E27FC236}">
                <a16:creationId xmlns:a16="http://schemas.microsoft.com/office/drawing/2014/main" id="{E341FA5D-4EBE-C367-8F59-D54DED301D4F}"/>
              </a:ext>
            </a:extLst>
          </p:cNvPr>
          <p:cNvPicPr>
            <a:picLocks noChangeAspect="1"/>
          </p:cNvPicPr>
          <p:nvPr/>
        </p:nvPicPr>
        <p:blipFill>
          <a:blip r:embed="rId3"/>
          <a:stretch>
            <a:fillRect/>
          </a:stretch>
        </p:blipFill>
        <p:spPr>
          <a:xfrm>
            <a:off x="4602916" y="920270"/>
            <a:ext cx="7589083" cy="5017460"/>
          </a:xfrm>
          <a:prstGeom prst="rect">
            <a:avLst/>
          </a:prstGeom>
          <a:ln>
            <a:solidFill>
              <a:schemeClr val="accent1"/>
            </a:solidFill>
          </a:ln>
        </p:spPr>
      </p:pic>
    </p:spTree>
    <p:extLst>
      <p:ext uri="{BB962C8B-B14F-4D97-AF65-F5344CB8AC3E}">
        <p14:creationId xmlns:p14="http://schemas.microsoft.com/office/powerpoint/2010/main" val="2045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FC8AE6-94B5-DAD6-5956-BBB3964E2567}"/>
              </a:ext>
            </a:extLst>
          </p:cNvPr>
          <p:cNvSpPr>
            <a:spLocks noGrp="1"/>
          </p:cNvSpPr>
          <p:nvPr>
            <p:ph type="dt" sz="half" idx="10"/>
          </p:nvPr>
        </p:nvSpPr>
        <p:spPr/>
        <p:txBody>
          <a:bodyPr/>
          <a:lstStyle/>
          <a:p>
            <a:fld id="{F8046835-4E03-2B48-8FAB-7EC48779FD7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A1D7F633-179F-3F34-E8A8-172ADD2AD716}"/>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B36F3B9F-0EED-AA1E-DAD9-8815861E0640}"/>
              </a:ext>
            </a:extLst>
          </p:cNvPr>
          <p:cNvSpPr>
            <a:spLocks noGrp="1"/>
          </p:cNvSpPr>
          <p:nvPr>
            <p:ph type="sldNum" sz="quarter" idx="12"/>
          </p:nvPr>
        </p:nvSpPr>
        <p:spPr/>
        <p:txBody>
          <a:bodyPr/>
          <a:lstStyle/>
          <a:p>
            <a:fld id="{60553ECD-7F6D-420D-93CA-D8D15EB427AC}" type="slidenum">
              <a:rPr lang="en-US" smtClean="0"/>
              <a:pPr/>
              <a:t>50</a:t>
            </a:fld>
            <a:endParaRPr lang="en-US" dirty="0"/>
          </a:p>
        </p:txBody>
      </p:sp>
    </p:spTree>
    <p:extLst>
      <p:ext uri="{BB962C8B-B14F-4D97-AF65-F5344CB8AC3E}">
        <p14:creationId xmlns:p14="http://schemas.microsoft.com/office/powerpoint/2010/main" val="429291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89F6779-DEC7-4D8C-9290-4A5DA3566645}"/>
              </a:ext>
            </a:extLst>
          </p:cNvPr>
          <p:cNvSpPr>
            <a:spLocks noGrp="1"/>
          </p:cNvSpPr>
          <p:nvPr>
            <p:ph type="dt" sz="half" idx="10"/>
          </p:nvPr>
        </p:nvSpPr>
        <p:spPr/>
        <p:txBody>
          <a:bodyPr/>
          <a:lstStyle/>
          <a:p>
            <a:fld id="{390E91B6-8587-0A45-AD10-C12CCED8B9AC}"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B45D4F3F-64BD-65FC-3545-826AB97AA65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C9DCEC31-D35F-C0FA-98C2-1693D7F1FE7A}"/>
              </a:ext>
            </a:extLst>
          </p:cNvPr>
          <p:cNvSpPr>
            <a:spLocks noGrp="1"/>
          </p:cNvSpPr>
          <p:nvPr>
            <p:ph type="sldNum" sz="quarter" idx="12"/>
          </p:nvPr>
        </p:nvSpPr>
        <p:spPr/>
        <p:txBody>
          <a:bodyPr/>
          <a:lstStyle/>
          <a:p>
            <a:fld id="{60553ECD-7F6D-420D-93CA-D8D15EB427AC}" type="slidenum">
              <a:rPr lang="en-US" smtClean="0"/>
              <a:pPr/>
              <a:t>51</a:t>
            </a:fld>
            <a:endParaRPr lang="en-US" dirty="0"/>
          </a:p>
        </p:txBody>
      </p:sp>
    </p:spTree>
    <p:extLst>
      <p:ext uri="{BB962C8B-B14F-4D97-AF65-F5344CB8AC3E}">
        <p14:creationId xmlns:p14="http://schemas.microsoft.com/office/powerpoint/2010/main" val="1620201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B571D5A-F0B8-4A65-852C-7AC340F78F7E}"/>
              </a:ext>
            </a:extLst>
          </p:cNvPr>
          <p:cNvPicPr>
            <a:picLocks noChangeAspect="1"/>
          </p:cNvPicPr>
          <p:nvPr/>
        </p:nvPicPr>
        <p:blipFill rotWithShape="1">
          <a:blip r:embed="rId3"/>
          <a:srcRect t="16410" b="15641"/>
          <a:stretch/>
        </p:blipFill>
        <p:spPr>
          <a:xfrm>
            <a:off x="948480" y="-61046"/>
            <a:ext cx="10295041" cy="6980093"/>
          </a:xfrm>
          <a:prstGeom prst="rect">
            <a:avLst/>
          </a:prstGeom>
        </p:spPr>
      </p:pic>
    </p:spTree>
    <p:extLst>
      <p:ext uri="{BB962C8B-B14F-4D97-AF65-F5344CB8AC3E}">
        <p14:creationId xmlns:p14="http://schemas.microsoft.com/office/powerpoint/2010/main" val="293760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65261E-1AAA-FAA8-2314-D65FD78FF034}"/>
              </a:ext>
            </a:extLst>
          </p:cNvPr>
          <p:cNvSpPr>
            <a:spLocks noGrp="1"/>
          </p:cNvSpPr>
          <p:nvPr>
            <p:ph type="dt" sz="half" idx="10"/>
          </p:nvPr>
        </p:nvSpPr>
        <p:spPr/>
        <p:txBody>
          <a:bodyPr/>
          <a:lstStyle/>
          <a:p>
            <a:fld id="{F8C1F052-876D-204D-899E-6DA80E95033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3808DD78-974C-3099-9AE5-643054A71D0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43F8185B-7F77-7442-54CA-2E56229D4044}"/>
              </a:ext>
            </a:extLst>
          </p:cNvPr>
          <p:cNvSpPr>
            <a:spLocks noGrp="1"/>
          </p:cNvSpPr>
          <p:nvPr>
            <p:ph type="sldNum" sz="quarter" idx="12"/>
          </p:nvPr>
        </p:nvSpPr>
        <p:spPr/>
        <p:txBody>
          <a:bodyPr/>
          <a:lstStyle/>
          <a:p>
            <a:fld id="{60553ECD-7F6D-420D-93CA-D8D15EB427AC}" type="slidenum">
              <a:rPr lang="en-US" smtClean="0"/>
              <a:pPr/>
              <a:t>6</a:t>
            </a:fld>
            <a:endParaRPr lang="en-US" dirty="0"/>
          </a:p>
        </p:txBody>
      </p:sp>
      <p:sp>
        <p:nvSpPr>
          <p:cNvPr id="7" name="Rectangle 6">
            <a:extLst>
              <a:ext uri="{FF2B5EF4-FFF2-40B4-BE49-F238E27FC236}">
                <a16:creationId xmlns:a16="http://schemas.microsoft.com/office/drawing/2014/main" id="{541B2053-AC35-8F39-50E0-1F33EBE5ED37}"/>
              </a:ext>
            </a:extLst>
          </p:cNvPr>
          <p:cNvSpPr/>
          <p:nvPr/>
        </p:nvSpPr>
        <p:spPr>
          <a:xfrm>
            <a:off x="484630" y="505995"/>
            <a:ext cx="11145041" cy="1200329"/>
          </a:xfrm>
          <a:prstGeom prst="rect">
            <a:avLst/>
          </a:prstGeom>
        </p:spPr>
        <p:txBody>
          <a:bodyPr wrap="square">
            <a:spAutoFit/>
          </a:bodyPr>
          <a:lstStyle/>
          <a:p>
            <a:pPr algn="just">
              <a:spcBef>
                <a:spcPts val="0"/>
              </a:spcBef>
              <a:spcAft>
                <a:spcPts val="0"/>
              </a:spcAft>
            </a:pPr>
            <a:endParaRPr lang="fr-FR" sz="2400" b="1" dirty="0">
              <a:solidFill>
                <a:srgbClr val="000000"/>
              </a:solidFill>
            </a:endParaRPr>
          </a:p>
          <a:p>
            <a:pPr algn="just">
              <a:spcBef>
                <a:spcPts val="0"/>
              </a:spcBef>
              <a:spcAft>
                <a:spcPts val="0"/>
              </a:spcAft>
            </a:pPr>
            <a:r>
              <a:rPr lang="fr-FR" sz="2400" b="1" dirty="0">
                <a:solidFill>
                  <a:srgbClr val="000000"/>
                </a:solidFill>
              </a:rPr>
              <a:t>Augmentation du nombre de ERIH </a:t>
            </a:r>
            <a:r>
              <a:rPr lang="fr-FR" sz="2400" dirty="0">
                <a:solidFill>
                  <a:srgbClr val="000000"/>
                </a:solidFill>
              </a:rPr>
              <a:t>(</a:t>
            </a:r>
            <a:r>
              <a:rPr lang="fr-FR" sz="2400" dirty="0" err="1">
                <a:solidFill>
                  <a:srgbClr val="000000"/>
                </a:solidFill>
              </a:rPr>
              <a:t>Cordazzo</a:t>
            </a:r>
            <a:r>
              <a:rPr lang="fr-FR" sz="2400" dirty="0">
                <a:solidFill>
                  <a:srgbClr val="000000"/>
                </a:solidFill>
              </a:rPr>
              <a:t> &amp; </a:t>
            </a:r>
            <a:r>
              <a:rPr lang="fr-FR" sz="2400" dirty="0" err="1">
                <a:solidFill>
                  <a:srgbClr val="000000"/>
                </a:solidFill>
              </a:rPr>
              <a:t>Ebersold</a:t>
            </a:r>
            <a:r>
              <a:rPr lang="fr-FR" sz="2400" dirty="0">
                <a:solidFill>
                  <a:srgbClr val="000000"/>
                </a:solidFill>
              </a:rPr>
              <a:t>, 2015 ; </a:t>
            </a:r>
            <a:r>
              <a:rPr lang="fr-FR" sz="2400" dirty="0" err="1">
                <a:solidFill>
                  <a:srgbClr val="000000"/>
                </a:solidFill>
              </a:rPr>
              <a:t>Ebersold</a:t>
            </a:r>
            <a:r>
              <a:rPr lang="fr-FR" sz="2400" dirty="0">
                <a:solidFill>
                  <a:srgbClr val="000000"/>
                </a:solidFill>
              </a:rPr>
              <a:t>, 2011) </a:t>
            </a:r>
          </a:p>
          <a:p>
            <a:pPr algn="just">
              <a:spcBef>
                <a:spcPts val="0"/>
              </a:spcBef>
              <a:spcAft>
                <a:spcPts val="0"/>
              </a:spcAft>
            </a:pPr>
            <a:r>
              <a:rPr lang="fr-FR" sz="2400" dirty="0">
                <a:solidFill>
                  <a:srgbClr val="000000"/>
                </a:solidFill>
              </a:rPr>
              <a:t>+ 13% / an (MENESR-DGESIP, 2017)</a:t>
            </a:r>
          </a:p>
        </p:txBody>
      </p:sp>
      <p:graphicFrame>
        <p:nvGraphicFramePr>
          <p:cNvPr id="8" name="Tableau 7">
            <a:extLst>
              <a:ext uri="{FF2B5EF4-FFF2-40B4-BE49-F238E27FC236}">
                <a16:creationId xmlns:a16="http://schemas.microsoft.com/office/drawing/2014/main" id="{527EF2CF-FE87-80E8-0B5E-E3D9C161ED99}"/>
              </a:ext>
            </a:extLst>
          </p:cNvPr>
          <p:cNvGraphicFramePr>
            <a:graphicFrameLocks noGrp="1"/>
          </p:cNvGraphicFramePr>
          <p:nvPr>
            <p:extLst>
              <p:ext uri="{D42A27DB-BD31-4B8C-83A1-F6EECF244321}">
                <p14:modId xmlns:p14="http://schemas.microsoft.com/office/powerpoint/2010/main" val="522196786"/>
              </p:ext>
            </p:extLst>
          </p:nvPr>
        </p:nvGraphicFramePr>
        <p:xfrm>
          <a:off x="426278" y="2392821"/>
          <a:ext cx="11203392" cy="2194560"/>
        </p:xfrm>
        <a:graphic>
          <a:graphicData uri="http://schemas.openxmlformats.org/drawingml/2006/table">
            <a:tbl>
              <a:tblPr firstRow="1" bandRow="1">
                <a:tableStyleId>{5C22544A-7EE6-4342-B048-85BDC9FD1C3A}</a:tableStyleId>
              </a:tblPr>
              <a:tblGrid>
                <a:gridCol w="2454082">
                  <a:extLst>
                    <a:ext uri="{9D8B030D-6E8A-4147-A177-3AD203B41FA5}">
                      <a16:colId xmlns:a16="http://schemas.microsoft.com/office/drawing/2014/main" val="4148476715"/>
                    </a:ext>
                  </a:extLst>
                </a:gridCol>
                <a:gridCol w="2773680">
                  <a:extLst>
                    <a:ext uri="{9D8B030D-6E8A-4147-A177-3AD203B41FA5}">
                      <a16:colId xmlns:a16="http://schemas.microsoft.com/office/drawing/2014/main" val="3357011348"/>
                    </a:ext>
                  </a:extLst>
                </a:gridCol>
                <a:gridCol w="5975630">
                  <a:extLst>
                    <a:ext uri="{9D8B030D-6E8A-4147-A177-3AD203B41FA5}">
                      <a16:colId xmlns:a16="http://schemas.microsoft.com/office/drawing/2014/main" val="3246106940"/>
                    </a:ext>
                  </a:extLst>
                </a:gridCol>
              </a:tblGrid>
              <a:tr h="370840">
                <a:tc gridSpan="3">
                  <a:txBody>
                    <a:bodyPr/>
                    <a:lstStyle/>
                    <a:p>
                      <a:pPr algn="ctr"/>
                      <a:r>
                        <a:rPr lang="fr-FR" sz="2400" dirty="0">
                          <a:solidFill>
                            <a:schemeClr val="tx1"/>
                          </a:solidFill>
                        </a:rPr>
                        <a:t>En 2015 en France (</a:t>
                      </a:r>
                      <a:r>
                        <a:rPr lang="fr-FR" sz="2400" dirty="0">
                          <a:solidFill>
                            <a:srgbClr val="000000"/>
                          </a:solidFill>
                        </a:rPr>
                        <a:t>MENESR-DGESIP, 2017</a:t>
                      </a:r>
                      <a:r>
                        <a:rPr lang="fr-FR" sz="2400" dirty="0">
                          <a:solidFill>
                            <a:schemeClr val="tx1"/>
                          </a:solidFill>
                        </a:rPr>
                        <a:t>)</a:t>
                      </a:r>
                    </a:p>
                  </a:txBody>
                  <a:tcPr anchor="ctr"/>
                </a:tc>
                <a:tc hMerge="1">
                  <a:txBody>
                    <a:bodyPr/>
                    <a:lstStyle/>
                    <a:p>
                      <a:pPr algn="ct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8098779"/>
                  </a:ext>
                </a:extLst>
              </a:tr>
              <a:tr h="370840">
                <a:tc>
                  <a:txBody>
                    <a:bodyPr/>
                    <a:lstStyle/>
                    <a:p>
                      <a:endParaRPr lang="fr-FR" sz="2400" dirty="0"/>
                    </a:p>
                  </a:txBody>
                  <a:tcPr/>
                </a:tc>
                <a:tc>
                  <a:txBody>
                    <a:bodyPr/>
                    <a:lstStyle/>
                    <a:p>
                      <a:r>
                        <a:rPr lang="fr-FR" sz="2400" dirty="0"/>
                        <a:t>Chez les 15-24 ans</a:t>
                      </a:r>
                    </a:p>
                  </a:txBody>
                  <a:tcPr/>
                </a:tc>
                <a:tc>
                  <a:txBody>
                    <a:bodyPr/>
                    <a:lstStyle/>
                    <a:p>
                      <a:pPr algn="ctr"/>
                      <a:r>
                        <a:rPr lang="fr-FR" sz="2400" dirty="0"/>
                        <a:t>Chez 15-24 ans</a:t>
                      </a:r>
                    </a:p>
                    <a:p>
                      <a:pPr algn="ctr"/>
                      <a:r>
                        <a:rPr lang="fr-FR" sz="2400" dirty="0"/>
                        <a:t>reconnus en situation de handicap</a:t>
                      </a:r>
                    </a:p>
                  </a:txBody>
                  <a:tcPr/>
                </a:tc>
                <a:extLst>
                  <a:ext uri="{0D108BD9-81ED-4DB2-BD59-A6C34878D82A}">
                    <a16:rowId xmlns:a16="http://schemas.microsoft.com/office/drawing/2014/main" val="2018485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Font des études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2400" dirty="0"/>
                        <a:t>67 %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48 %</a:t>
                      </a:r>
                    </a:p>
                  </a:txBody>
                  <a:tcPr/>
                </a:tc>
                <a:extLst>
                  <a:ext uri="{0D108BD9-81ED-4DB2-BD59-A6C34878D82A}">
                    <a16:rowId xmlns:a16="http://schemas.microsoft.com/office/drawing/2014/main" val="549435048"/>
                  </a:ext>
                </a:extLst>
              </a:tr>
              <a:tr h="370840">
                <a:tc>
                  <a:txBody>
                    <a:bodyPr/>
                    <a:lstStyle/>
                    <a:p>
                      <a:r>
                        <a:rPr lang="fr-FR" sz="2400" dirty="0"/>
                        <a:t>Pas de diplôme</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2400" dirty="0"/>
                        <a:t>15 %</a:t>
                      </a:r>
                    </a:p>
                  </a:txBody>
                  <a:tcPr/>
                </a:tc>
                <a:tc>
                  <a:txBody>
                    <a:bodyPr/>
                    <a:lstStyle/>
                    <a:p>
                      <a:pPr algn="ctr"/>
                      <a:r>
                        <a:rPr lang="fr-FR" sz="2400" dirty="0"/>
                        <a:t>65 %</a:t>
                      </a:r>
                    </a:p>
                  </a:txBody>
                  <a:tcPr/>
                </a:tc>
                <a:extLst>
                  <a:ext uri="{0D108BD9-81ED-4DB2-BD59-A6C34878D82A}">
                    <a16:rowId xmlns:a16="http://schemas.microsoft.com/office/drawing/2014/main" val="2756400406"/>
                  </a:ext>
                </a:extLst>
              </a:tr>
            </a:tbl>
          </a:graphicData>
        </a:graphic>
      </p:graphicFrame>
      <p:sp>
        <p:nvSpPr>
          <p:cNvPr id="9" name="Rectangle 8">
            <a:extLst>
              <a:ext uri="{FF2B5EF4-FFF2-40B4-BE49-F238E27FC236}">
                <a16:creationId xmlns:a16="http://schemas.microsoft.com/office/drawing/2014/main" id="{C6CE342B-8432-8021-EB14-46C89A7DA864}"/>
              </a:ext>
            </a:extLst>
          </p:cNvPr>
          <p:cNvSpPr/>
          <p:nvPr/>
        </p:nvSpPr>
        <p:spPr>
          <a:xfrm>
            <a:off x="-2" y="1818740"/>
            <a:ext cx="11765722" cy="461665"/>
          </a:xfrm>
          <a:prstGeom prst="rect">
            <a:avLst/>
          </a:prstGeom>
        </p:spPr>
        <p:txBody>
          <a:bodyPr wrap="square">
            <a:spAutoFit/>
          </a:bodyPr>
          <a:lstStyle/>
          <a:p>
            <a:pPr algn="ctr">
              <a:spcBef>
                <a:spcPts val="0"/>
              </a:spcBef>
              <a:spcAft>
                <a:spcPts val="0"/>
              </a:spcAft>
            </a:pPr>
            <a:r>
              <a:rPr lang="fr-FR" sz="2400" dirty="0">
                <a:solidFill>
                  <a:srgbClr val="000000"/>
                </a:solidFill>
                <a:latin typeface="+mn-lt"/>
              </a:rPr>
              <a:t>…MAIS… encore </a:t>
            </a:r>
          </a:p>
        </p:txBody>
      </p:sp>
      <p:graphicFrame>
        <p:nvGraphicFramePr>
          <p:cNvPr id="13" name="Tableau 12">
            <a:extLst>
              <a:ext uri="{FF2B5EF4-FFF2-40B4-BE49-F238E27FC236}">
                <a16:creationId xmlns:a16="http://schemas.microsoft.com/office/drawing/2014/main" id="{9655E8FA-3E66-3916-E50B-440931708783}"/>
              </a:ext>
            </a:extLst>
          </p:cNvPr>
          <p:cNvGraphicFramePr>
            <a:graphicFrameLocks noGrp="1"/>
          </p:cNvGraphicFramePr>
          <p:nvPr>
            <p:extLst>
              <p:ext uri="{D42A27DB-BD31-4B8C-83A1-F6EECF244321}">
                <p14:modId xmlns:p14="http://schemas.microsoft.com/office/powerpoint/2010/main" val="865599192"/>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dirty="0">
                          <a:solidFill>
                            <a:schemeClr val="tx1"/>
                          </a:solidFill>
                        </a:rPr>
                        <a:t>Un enjeu sociétal et des voies de recherche</a:t>
                      </a:r>
                      <a:endParaRPr lang="fr-FR"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48604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65261E-1AAA-FAA8-2314-D65FD78FF034}"/>
              </a:ext>
            </a:extLst>
          </p:cNvPr>
          <p:cNvSpPr>
            <a:spLocks noGrp="1"/>
          </p:cNvSpPr>
          <p:nvPr>
            <p:ph type="dt" sz="half" idx="10"/>
          </p:nvPr>
        </p:nvSpPr>
        <p:spPr/>
        <p:txBody>
          <a:bodyPr/>
          <a:lstStyle/>
          <a:p>
            <a:fld id="{F8C1F052-876D-204D-899E-6DA80E95033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3808DD78-974C-3099-9AE5-643054A71D0E}"/>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43F8185B-7F77-7442-54CA-2E56229D4044}"/>
              </a:ext>
            </a:extLst>
          </p:cNvPr>
          <p:cNvSpPr>
            <a:spLocks noGrp="1"/>
          </p:cNvSpPr>
          <p:nvPr>
            <p:ph type="sldNum" sz="quarter" idx="12"/>
          </p:nvPr>
        </p:nvSpPr>
        <p:spPr/>
        <p:txBody>
          <a:bodyPr/>
          <a:lstStyle/>
          <a:p>
            <a:fld id="{60553ECD-7F6D-420D-93CA-D8D15EB427AC}" type="slidenum">
              <a:rPr lang="en-US" smtClean="0"/>
              <a:pPr/>
              <a:t>7</a:t>
            </a:fld>
            <a:endParaRPr lang="en-US" dirty="0"/>
          </a:p>
        </p:txBody>
      </p:sp>
      <p:graphicFrame>
        <p:nvGraphicFramePr>
          <p:cNvPr id="13" name="Tableau 12">
            <a:extLst>
              <a:ext uri="{FF2B5EF4-FFF2-40B4-BE49-F238E27FC236}">
                <a16:creationId xmlns:a16="http://schemas.microsoft.com/office/drawing/2014/main" id="{9655E8FA-3E66-3916-E50B-440931708783}"/>
              </a:ext>
            </a:extLst>
          </p:cNvPr>
          <p:cNvGraphicFramePr>
            <a:graphicFrameLocks noGrp="1"/>
          </p:cNvGraphicFramePr>
          <p:nvPr>
            <p:extLst>
              <p:ext uri="{D42A27DB-BD31-4B8C-83A1-F6EECF244321}">
                <p14:modId xmlns:p14="http://schemas.microsoft.com/office/powerpoint/2010/main" val="2318640059"/>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dirty="0">
                          <a:solidFill>
                            <a:schemeClr val="tx1"/>
                          </a:solidFill>
                        </a:rPr>
                        <a:t>Un enjeu sociétal et des voies de recherche</a:t>
                      </a:r>
                      <a:endParaRPr lang="fr-FR"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892FC1A5-1494-F8D3-789E-A597A89D7F0E}"/>
              </a:ext>
            </a:extLst>
          </p:cNvPr>
          <p:cNvSpPr txBox="1"/>
          <p:nvPr/>
        </p:nvSpPr>
        <p:spPr>
          <a:xfrm>
            <a:off x="484632" y="835421"/>
            <a:ext cx="11145040" cy="2677656"/>
          </a:xfrm>
          <a:prstGeom prst="rect">
            <a:avLst/>
          </a:prstGeom>
          <a:noFill/>
          <a:ln>
            <a:solidFill>
              <a:schemeClr val="accent1"/>
            </a:solidFill>
          </a:ln>
        </p:spPr>
        <p:txBody>
          <a:bodyPr wrap="square">
            <a:spAutoFit/>
          </a:bodyPr>
          <a:lstStyle/>
          <a:p>
            <a:r>
              <a:rPr lang="fr-FR" sz="2400" b="0" i="0" dirty="0">
                <a:solidFill>
                  <a:srgbClr val="323232"/>
                </a:solidFill>
                <a:effectLst/>
              </a:rPr>
              <a:t>Entre 2009 et 2017, à l’UNISTRA (Guillon, </a:t>
            </a:r>
            <a:r>
              <a:rPr lang="fr-FR" sz="2400" b="0" i="0" dirty="0" err="1">
                <a:solidFill>
                  <a:srgbClr val="323232"/>
                </a:solidFill>
                <a:effectLst/>
              </a:rPr>
              <a:t>Boléguin</a:t>
            </a:r>
            <a:r>
              <a:rPr lang="fr-FR" sz="2400" b="0" i="0" dirty="0">
                <a:solidFill>
                  <a:srgbClr val="323232"/>
                </a:solidFill>
                <a:effectLst/>
              </a:rPr>
              <a:t>, </a:t>
            </a:r>
            <a:r>
              <a:rPr lang="fr-FR" sz="2400" b="0" i="0" dirty="0" err="1">
                <a:solidFill>
                  <a:srgbClr val="323232"/>
                </a:solidFill>
                <a:effectLst/>
              </a:rPr>
              <a:t>Kennel</a:t>
            </a:r>
            <a:r>
              <a:rPr lang="fr-FR" sz="2400" dirty="0">
                <a:solidFill>
                  <a:srgbClr val="323232"/>
                </a:solidFill>
              </a:rPr>
              <a:t> </a:t>
            </a:r>
            <a:r>
              <a:rPr lang="fr-FR" sz="2400" b="0" i="0" dirty="0">
                <a:solidFill>
                  <a:srgbClr val="323232"/>
                </a:solidFill>
                <a:effectLst/>
              </a:rPr>
              <a:t>&amp; </a:t>
            </a:r>
            <a:r>
              <a:rPr lang="fr-FR" sz="2400" b="0" i="0" dirty="0" err="1">
                <a:solidFill>
                  <a:srgbClr val="323232"/>
                </a:solidFill>
                <a:effectLst/>
              </a:rPr>
              <a:t>Rakitic</a:t>
            </a:r>
            <a:r>
              <a:rPr lang="fr-FR" sz="2400" b="0" i="0" dirty="0">
                <a:solidFill>
                  <a:srgbClr val="323232"/>
                </a:solidFill>
                <a:effectLst/>
              </a:rPr>
              <a:t>, 2022) : </a:t>
            </a:r>
          </a:p>
          <a:p>
            <a:endParaRPr lang="fr-FR" sz="2400" b="0" i="0" dirty="0">
              <a:solidFill>
                <a:srgbClr val="323232"/>
              </a:solidFill>
              <a:effectLst/>
            </a:endParaRPr>
          </a:p>
          <a:p>
            <a:pPr marL="342900" indent="-342900">
              <a:buClr>
                <a:schemeClr val="accent1"/>
              </a:buClr>
              <a:buFont typeface="Arial" panose="020B0604020202020204" pitchFamily="34" charset="0"/>
              <a:buChar char="•"/>
            </a:pPr>
            <a:r>
              <a:rPr lang="fr-FR" sz="2400" dirty="0">
                <a:solidFill>
                  <a:srgbClr val="323232"/>
                </a:solidFill>
              </a:rPr>
              <a:t>40 %</a:t>
            </a:r>
            <a:r>
              <a:rPr lang="fr-FR" sz="2400" b="0" i="0" dirty="0">
                <a:solidFill>
                  <a:srgbClr val="323232"/>
                </a:solidFill>
                <a:effectLst/>
              </a:rPr>
              <a:t> ERIH &lt; diplôme (85% dans la pop nationale)</a:t>
            </a:r>
          </a:p>
          <a:p>
            <a:pPr marL="342900" indent="-342900">
              <a:buClr>
                <a:schemeClr val="accent1"/>
              </a:buClr>
              <a:buFont typeface="Arial" panose="020B0604020202020204" pitchFamily="34" charset="0"/>
              <a:buChar char="•"/>
            </a:pPr>
            <a:endParaRPr lang="fr-FR" sz="2400" b="0" i="0" dirty="0">
              <a:solidFill>
                <a:srgbClr val="323232"/>
              </a:solidFill>
              <a:effectLst/>
            </a:endParaRPr>
          </a:p>
          <a:p>
            <a:pPr marL="342900" indent="-342900">
              <a:buClr>
                <a:schemeClr val="accent1"/>
              </a:buClr>
              <a:buFont typeface="Arial" panose="020B0604020202020204" pitchFamily="34" charset="0"/>
              <a:buChar char="•"/>
            </a:pPr>
            <a:r>
              <a:rPr lang="fr-FR" sz="2400" b="0" i="0" dirty="0">
                <a:solidFill>
                  <a:srgbClr val="323232"/>
                </a:solidFill>
                <a:effectLst/>
              </a:rPr>
              <a:t>&gt;2/3 (66%) inscrits sur leur 2</a:t>
            </a:r>
            <a:r>
              <a:rPr lang="fr-FR" sz="2400" b="0" i="0" baseline="30000" dirty="0">
                <a:solidFill>
                  <a:srgbClr val="323232"/>
                </a:solidFill>
                <a:effectLst/>
              </a:rPr>
              <a:t>nd</a:t>
            </a:r>
            <a:r>
              <a:rPr lang="fr-FR" sz="2400" b="0" i="0" dirty="0">
                <a:solidFill>
                  <a:srgbClr val="323232"/>
                </a:solidFill>
                <a:effectLst/>
              </a:rPr>
              <a:t> choix - (43 % dans la pop nationale)</a:t>
            </a:r>
          </a:p>
          <a:p>
            <a:pPr marL="342900" indent="-342900">
              <a:buClr>
                <a:schemeClr val="accent1"/>
              </a:buClr>
              <a:buFont typeface="Arial" panose="020B0604020202020204" pitchFamily="34" charset="0"/>
              <a:buChar char="•"/>
            </a:pPr>
            <a:endParaRPr lang="fr-FR" sz="2400" b="0" i="0" dirty="0">
              <a:solidFill>
                <a:srgbClr val="323232"/>
              </a:solidFill>
              <a:effectLst/>
            </a:endParaRPr>
          </a:p>
          <a:p>
            <a:pPr marL="342900" indent="-342900">
              <a:buClr>
                <a:schemeClr val="accent1"/>
              </a:buClr>
              <a:buFont typeface="Arial" panose="020B0604020202020204" pitchFamily="34" charset="0"/>
              <a:buChar char="•"/>
            </a:pPr>
            <a:r>
              <a:rPr lang="fr-FR" sz="2400" dirty="0">
                <a:solidFill>
                  <a:srgbClr val="323232"/>
                </a:solidFill>
              </a:rPr>
              <a:t>Importance de « l’expérience étudiante » dans la réussite</a:t>
            </a:r>
            <a:endParaRPr lang="fr-FR" sz="2400" dirty="0"/>
          </a:p>
        </p:txBody>
      </p:sp>
      <p:sp>
        <p:nvSpPr>
          <p:cNvPr id="8" name="Rectangle 7">
            <a:extLst>
              <a:ext uri="{FF2B5EF4-FFF2-40B4-BE49-F238E27FC236}">
                <a16:creationId xmlns:a16="http://schemas.microsoft.com/office/drawing/2014/main" id="{4C9ACD39-4D6F-CAE2-EE14-06AAA90B9887}"/>
              </a:ext>
            </a:extLst>
          </p:cNvPr>
          <p:cNvSpPr/>
          <p:nvPr/>
        </p:nvSpPr>
        <p:spPr>
          <a:xfrm>
            <a:off x="1877786" y="3627254"/>
            <a:ext cx="9751885" cy="2677656"/>
          </a:xfrm>
          <a:prstGeom prst="rect">
            <a:avLst/>
          </a:prstGeom>
        </p:spPr>
        <p:txBody>
          <a:bodyPr wrap="square">
            <a:spAutoFit/>
          </a:bodyPr>
          <a:lstStyle/>
          <a:p>
            <a:pPr algn="ctr"/>
            <a:r>
              <a:rPr lang="fr-FR" sz="2400" dirty="0">
                <a:ea typeface="Times New Roman" panose="02020603050405020304" pitchFamily="18" charset="0"/>
              </a:rPr>
              <a:t>Une population de plus en plus croissante dans les universités françaises…</a:t>
            </a:r>
          </a:p>
          <a:p>
            <a:pPr algn="ctr"/>
            <a:endParaRPr lang="fr-FR" sz="2400" dirty="0">
              <a:ea typeface="Times New Roman" panose="02020603050405020304" pitchFamily="18" charset="0"/>
            </a:endParaRPr>
          </a:p>
          <a:p>
            <a:pPr algn="ctr"/>
            <a:r>
              <a:rPr lang="fr-FR" sz="2400" dirty="0">
                <a:ea typeface="Times New Roman" panose="02020603050405020304" pitchFamily="18" charset="0"/>
              </a:rPr>
              <a:t> MAIS</a:t>
            </a:r>
          </a:p>
          <a:p>
            <a:pPr algn="ctr"/>
            <a:endParaRPr lang="fr-FR" sz="2400" dirty="0">
              <a:ea typeface="Times New Roman" panose="02020603050405020304" pitchFamily="18" charset="0"/>
            </a:endParaRPr>
          </a:p>
          <a:p>
            <a:pPr algn="just"/>
            <a:r>
              <a:rPr lang="fr-FR" sz="2400" dirty="0">
                <a:ea typeface="Times New Roman" panose="02020603050405020304" pitchFamily="18" charset="0"/>
              </a:rPr>
              <a:t>…un taux d’échec des étudiants handicapés qui reste important et questionne l’accompagnement qui leur est proposé.</a:t>
            </a:r>
            <a:endParaRPr lang="fr-FR" sz="2400" dirty="0"/>
          </a:p>
        </p:txBody>
      </p:sp>
      <p:pic>
        <p:nvPicPr>
          <p:cNvPr id="9" name="Graphique 8" descr="Flèches de chevron contour">
            <a:extLst>
              <a:ext uri="{FF2B5EF4-FFF2-40B4-BE49-F238E27FC236}">
                <a16:creationId xmlns:a16="http://schemas.microsoft.com/office/drawing/2014/main" id="{77780845-4E97-5B45-D030-966AFF035A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231" y="3513077"/>
            <a:ext cx="1434357" cy="2906011"/>
          </a:xfrm>
          <a:prstGeom prst="rect">
            <a:avLst/>
          </a:prstGeom>
        </p:spPr>
      </p:pic>
    </p:spTree>
    <p:extLst>
      <p:ext uri="{BB962C8B-B14F-4D97-AF65-F5344CB8AC3E}">
        <p14:creationId xmlns:p14="http://schemas.microsoft.com/office/powerpoint/2010/main" val="30830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FC8AE6-94B5-DAD6-5956-BBB3964E2567}"/>
              </a:ext>
            </a:extLst>
          </p:cNvPr>
          <p:cNvSpPr>
            <a:spLocks noGrp="1"/>
          </p:cNvSpPr>
          <p:nvPr>
            <p:ph type="dt" sz="half" idx="10"/>
          </p:nvPr>
        </p:nvSpPr>
        <p:spPr/>
        <p:txBody>
          <a:bodyPr/>
          <a:lstStyle/>
          <a:p>
            <a:fld id="{F8046835-4E03-2B48-8FAB-7EC48779FD74}"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A1D7F633-179F-3F34-E8A8-172ADD2AD716}"/>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B36F3B9F-0EED-AA1E-DAD9-8815861E0640}"/>
              </a:ext>
            </a:extLst>
          </p:cNvPr>
          <p:cNvSpPr>
            <a:spLocks noGrp="1"/>
          </p:cNvSpPr>
          <p:nvPr>
            <p:ph type="sldNum" sz="quarter" idx="12"/>
          </p:nvPr>
        </p:nvSpPr>
        <p:spPr/>
        <p:txBody>
          <a:bodyPr/>
          <a:lstStyle/>
          <a:p>
            <a:fld id="{60553ECD-7F6D-420D-93CA-D8D15EB427AC}" type="slidenum">
              <a:rPr lang="en-US" smtClean="0"/>
              <a:pPr/>
              <a:t>8</a:t>
            </a:fld>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100C948-B000-F4E8-2DD7-B1920CE59FAF}"/>
                  </a:ext>
                </a:extLst>
              </p:cNvPr>
              <p:cNvSpPr/>
              <p:nvPr/>
            </p:nvSpPr>
            <p:spPr>
              <a:xfrm>
                <a:off x="-1" y="847276"/>
                <a:ext cx="6234546" cy="2291653"/>
              </a:xfrm>
              <a:prstGeom prst="rect">
                <a:avLst/>
              </a:prstGeom>
            </p:spPr>
            <p:txBody>
              <a:bodyPr wrap="square">
                <a:spAutoFit/>
              </a:bodyPr>
              <a:lstStyle/>
              <a:p>
                <a:pPr marL="285750" indent="-285750" algn="ctr">
                  <a:buFont typeface="Wingdings" pitchFamily="2" charset="2"/>
                  <a:buChar char="à"/>
                </a:pPr>
                <a:r>
                  <a:rPr lang="fr-FR" sz="2800" b="1" dirty="0">
                    <a:ea typeface="Times New Roman" panose="02020603050405020304" pitchFamily="18" charset="0"/>
                    <a:sym typeface="Wingdings" pitchFamily="2" charset="2"/>
                  </a:rPr>
                  <a:t> Analyse des textes institutionnels :</a:t>
                </a:r>
              </a:p>
              <a:p>
                <a:pPr marL="285750" indent="-285750" algn="ctr">
                  <a:buFont typeface="Wingdings" pitchFamily="2" charset="2"/>
                  <a:buChar char="à"/>
                </a:pPr>
                <a:endParaRPr lang="fr-FR" sz="2800" b="1" dirty="0">
                  <a:ea typeface="Times New Roman" panose="02020603050405020304" pitchFamily="18" charset="0"/>
                  <a:sym typeface="Wingdings" pitchFamily="2" charset="2"/>
                </a:endParaRPr>
              </a:p>
              <a:p>
                <a:pPr algn="ctr"/>
                <a14:m>
                  <m:oMathPara xmlns:m="http://schemas.openxmlformats.org/officeDocument/2006/math">
                    <m:oMathParaPr>
                      <m:jc m:val="centerGroup"/>
                    </m:oMathParaPr>
                    <m:oMath xmlns:m="http://schemas.openxmlformats.org/officeDocument/2006/math">
                      <m:sSubSup>
                        <m:sSubSupPr>
                          <m:ctrlPr>
                            <a:rPr lang="fr-FR" sz="2800" i="1">
                              <a:latin typeface="Cambria Math" panose="02040503050406030204" pitchFamily="18" charset="0"/>
                            </a:rPr>
                          </m:ctrlPr>
                        </m:sSubSupPr>
                        <m:e>
                          <m:r>
                            <a:rPr lang="fr-FR" sz="2800" i="1">
                              <a:latin typeface="Cambria Math" panose="02040503050406030204" pitchFamily="18" charset="0"/>
                            </a:rPr>
                            <m:t>𝑅</m:t>
                          </m:r>
                        </m:e>
                        <m:sub>
                          <m:r>
                            <a:rPr lang="fr-FR" sz="2800" i="1">
                              <a:latin typeface="Cambria Math" panose="02040503050406030204" pitchFamily="18" charset="0"/>
                            </a:rPr>
                            <m:t>𝐼𝑛𝑐𝑙𝑢𝑠𝑖𝑜𝑛</m:t>
                          </m:r>
                        </m:sub>
                        <m:sup>
                          <m:r>
                            <a:rPr lang="fr-FR" sz="2800" i="1">
                              <a:latin typeface="Cambria Math" panose="02040503050406030204" pitchFamily="18" charset="0"/>
                            </a:rPr>
                            <m:t>𝑈𝑛𝑖𝑣𝑒𝑟𝑠𝑖𝑡</m:t>
                          </m:r>
                          <m:r>
                            <a:rPr lang="fr-FR" sz="2800" i="1">
                              <a:latin typeface="Cambria Math" panose="02040503050406030204" pitchFamily="18" charset="0"/>
                            </a:rPr>
                            <m:t>é </m:t>
                          </m:r>
                        </m:sup>
                      </m:sSubSup>
                    </m:oMath>
                  </m:oMathPara>
                </a14:m>
                <a:endParaRPr lang="fr-FR" sz="2800" b="1" dirty="0">
                  <a:ea typeface="Times New Roman" panose="02020603050405020304" pitchFamily="18" charset="0"/>
                  <a:sym typeface="Wingdings" pitchFamily="2" charset="2"/>
                </a:endParaRPr>
              </a:p>
              <a:p>
                <a:pPr algn="ctr"/>
                <a:endParaRPr lang="fr-FR" sz="2800" b="1" dirty="0">
                  <a:ea typeface="Times New Roman" panose="02020603050405020304" pitchFamily="18" charset="0"/>
                  <a:sym typeface="Wingdings" pitchFamily="2" charset="2"/>
                </a:endParaRPr>
              </a:p>
              <a:p>
                <a:pPr algn="ctr"/>
                <a:r>
                  <a:rPr lang="fr-FR" sz="2800" dirty="0">
                    <a:solidFill>
                      <a:srgbClr val="000000"/>
                    </a:solidFill>
                    <a:ea typeface="Times New Roman" panose="02020603050405020304" pitchFamily="18" charset="0"/>
                  </a:rPr>
                  <a:t>ODD</a:t>
                </a:r>
              </a:p>
            </p:txBody>
          </p:sp>
        </mc:Choice>
        <mc:Fallback xmlns="">
          <p:sp>
            <p:nvSpPr>
              <p:cNvPr id="2" name="Rectangle 1">
                <a:extLst>
                  <a:ext uri="{FF2B5EF4-FFF2-40B4-BE49-F238E27FC236}">
                    <a16:creationId xmlns:a16="http://schemas.microsoft.com/office/drawing/2014/main" id="{D100C948-B000-F4E8-2DD7-B1920CE59FAF}"/>
                  </a:ext>
                </a:extLst>
              </p:cNvPr>
              <p:cNvSpPr>
                <a:spLocks noRot="1" noChangeAspect="1" noMove="1" noResize="1" noEditPoints="1" noAdjustHandles="1" noChangeArrowheads="1" noChangeShapeType="1" noTextEdit="1"/>
              </p:cNvSpPr>
              <p:nvPr/>
            </p:nvSpPr>
            <p:spPr>
              <a:xfrm>
                <a:off x="-1" y="847276"/>
                <a:ext cx="6234546" cy="2291653"/>
              </a:xfrm>
              <a:prstGeom prst="rect">
                <a:avLst/>
              </a:prstGeom>
              <a:blipFill>
                <a:blip r:embed="rId3"/>
                <a:stretch>
                  <a:fillRect l="-1829" t="-2747" r="-1829" b="-6044"/>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3EE8CF93-DF4D-FE1E-AD3E-B9EA3269F84B}"/>
              </a:ext>
            </a:extLst>
          </p:cNvPr>
          <p:cNvSpPr txBox="1"/>
          <p:nvPr/>
        </p:nvSpPr>
        <p:spPr>
          <a:xfrm>
            <a:off x="-24833" y="3094113"/>
            <a:ext cx="12241662" cy="1938992"/>
          </a:xfrm>
          <a:prstGeom prst="rect">
            <a:avLst/>
          </a:prstGeom>
          <a:noFill/>
        </p:spPr>
        <p:txBody>
          <a:bodyPr wrap="square">
            <a:spAutoFit/>
          </a:bodyPr>
          <a:lstStyle/>
          <a:p>
            <a:pPr algn="ctr"/>
            <a:r>
              <a:rPr lang="fr-FR" sz="2400" b="1" dirty="0">
                <a:ea typeface="Times New Roman" panose="02020603050405020304" pitchFamily="18" charset="0"/>
              </a:rPr>
              <a:t>normes ≉ usages</a:t>
            </a:r>
          </a:p>
          <a:p>
            <a:pPr algn="ctr"/>
            <a:endParaRPr lang="fr-FR" sz="2400" b="1" dirty="0">
              <a:ea typeface="Times New Roman" panose="02020603050405020304" pitchFamily="18" charset="0"/>
            </a:endParaRPr>
          </a:p>
          <a:p>
            <a:pPr algn="ctr"/>
            <a:r>
              <a:rPr lang="fr-FR" sz="2400" dirty="0">
                <a:ea typeface="Times New Roman" panose="02020603050405020304" pitchFamily="18" charset="0"/>
                <a:sym typeface="Wingdings" pitchFamily="2" charset="2"/>
              </a:rPr>
              <a:t>L</a:t>
            </a:r>
            <a:r>
              <a:rPr lang="fr-FR" sz="2400" dirty="0">
                <a:ea typeface="Times New Roman" panose="02020603050405020304" pitchFamily="18" charset="0"/>
              </a:rPr>
              <a:t>’accompagnement des ERIH relèvent de </a:t>
            </a:r>
            <a:r>
              <a:rPr lang="fr-FR" sz="2400" b="1" dirty="0">
                <a:ea typeface="Times New Roman" panose="02020603050405020304" pitchFamily="18" charset="0"/>
              </a:rPr>
              <a:t>l’expérience propre des acteurs (CAA)</a:t>
            </a:r>
          </a:p>
          <a:p>
            <a:pPr algn="ctr"/>
            <a:endParaRPr lang="fr-FR" sz="2400" b="1" dirty="0"/>
          </a:p>
          <a:p>
            <a:pPr algn="ctr"/>
            <a:r>
              <a:rPr lang="fr-FR" sz="2400" b="1" dirty="0"/>
              <a:t>Comment accompagner pour favoriser l’accessibilité aux savoirs ?</a:t>
            </a:r>
            <a:endParaRPr lang="fr-FR" sz="2400" dirty="0"/>
          </a:p>
        </p:txBody>
      </p:sp>
      <p:sp>
        <p:nvSpPr>
          <p:cNvPr id="8" name="Rectangle 7">
            <a:extLst>
              <a:ext uri="{FF2B5EF4-FFF2-40B4-BE49-F238E27FC236}">
                <a16:creationId xmlns:a16="http://schemas.microsoft.com/office/drawing/2014/main" id="{6E7EF810-1B78-B70E-E355-01103D6B83C7}"/>
              </a:ext>
            </a:extLst>
          </p:cNvPr>
          <p:cNvSpPr/>
          <p:nvPr/>
        </p:nvSpPr>
        <p:spPr>
          <a:xfrm>
            <a:off x="6108413" y="847344"/>
            <a:ext cx="6095999" cy="2246769"/>
          </a:xfrm>
          <a:prstGeom prst="rect">
            <a:avLst/>
          </a:prstGeom>
        </p:spPr>
        <p:txBody>
          <a:bodyPr wrap="square">
            <a:spAutoFit/>
          </a:bodyPr>
          <a:lstStyle/>
          <a:p>
            <a:pPr marL="285750" indent="-285750" algn="ctr">
              <a:buFont typeface="Wingdings" pitchFamily="2" charset="2"/>
              <a:buChar char="à"/>
            </a:pPr>
            <a:r>
              <a:rPr lang="fr-FR" sz="2800" b="1" dirty="0">
                <a:ea typeface="Times New Roman" panose="02020603050405020304" pitchFamily="18" charset="0"/>
                <a:sym typeface="Wingdings" pitchFamily="2" charset="2"/>
              </a:rPr>
              <a:t> Revue de la littérature : </a:t>
            </a:r>
          </a:p>
          <a:p>
            <a:pPr marL="285750" indent="-285750" algn="ctr">
              <a:buFont typeface="Wingdings" pitchFamily="2" charset="2"/>
              <a:buChar char="à"/>
            </a:pPr>
            <a:endParaRPr lang="fr-FR" sz="2800" b="1" dirty="0">
              <a:ea typeface="Times New Roman" panose="02020603050405020304" pitchFamily="18" charset="0"/>
              <a:sym typeface="Wingdings" pitchFamily="2" charset="2"/>
            </a:endParaRPr>
          </a:p>
          <a:p>
            <a:pPr algn="ctr"/>
            <a:r>
              <a:rPr lang="fr-FR" sz="2400" dirty="0">
                <a:ea typeface="Times New Roman" panose="02020603050405020304" pitchFamily="18" charset="0"/>
                <a:sym typeface="Wingdings" pitchFamily="2" charset="2"/>
              </a:rPr>
              <a:t>Connaissances des praxéologies des CAA</a:t>
            </a:r>
          </a:p>
          <a:p>
            <a:pPr algn="ctr"/>
            <a:endParaRPr lang="fr-FR" sz="2800" dirty="0">
              <a:ea typeface="Times New Roman" panose="02020603050405020304" pitchFamily="18" charset="0"/>
              <a:sym typeface="Wingdings" pitchFamily="2" charset="2"/>
            </a:endParaRPr>
          </a:p>
          <a:p>
            <a:pPr algn="ctr"/>
            <a:r>
              <a:rPr lang="fr-FR" sz="2800" u="sng" dirty="0">
                <a:ea typeface="Times New Roman" panose="02020603050405020304" pitchFamily="18" charset="0"/>
              </a:rPr>
              <a:t>234 publications </a:t>
            </a:r>
            <a:r>
              <a:rPr lang="fr-FR" sz="2800" u="sng" dirty="0">
                <a:ea typeface="Times New Roman" panose="02020603050405020304" pitchFamily="18" charset="0"/>
                <a:sym typeface="Wingdings" pitchFamily="2" charset="2"/>
              </a:rPr>
              <a:t> 6</a:t>
            </a:r>
            <a:endParaRPr lang="fr-FR" sz="2800" u="sng" dirty="0">
              <a:ea typeface="Times New Roman" panose="02020603050405020304" pitchFamily="18" charset="0"/>
            </a:endParaRPr>
          </a:p>
        </p:txBody>
      </p:sp>
      <p:sp>
        <p:nvSpPr>
          <p:cNvPr id="9" name="ZoneTexte 8">
            <a:extLst>
              <a:ext uri="{FF2B5EF4-FFF2-40B4-BE49-F238E27FC236}">
                <a16:creationId xmlns:a16="http://schemas.microsoft.com/office/drawing/2014/main" id="{28BD28AF-9F2F-6920-F52C-10D3AA3EE33D}"/>
              </a:ext>
            </a:extLst>
          </p:cNvPr>
          <p:cNvSpPr txBox="1"/>
          <p:nvPr/>
        </p:nvSpPr>
        <p:spPr>
          <a:xfrm>
            <a:off x="484631" y="5033105"/>
            <a:ext cx="11145040" cy="1200329"/>
          </a:xfrm>
          <a:prstGeom prst="rect">
            <a:avLst/>
          </a:prstGeom>
          <a:noFill/>
        </p:spPr>
        <p:txBody>
          <a:bodyPr wrap="square">
            <a:spAutoFit/>
          </a:bodyPr>
          <a:lstStyle/>
          <a:p>
            <a:r>
              <a:rPr lang="fr-FR" sz="2400" b="1" dirty="0">
                <a:solidFill>
                  <a:srgbClr val="FF0000"/>
                </a:solidFill>
                <a:effectLst/>
                <a:ea typeface="Times New Roman" panose="02020603050405020304" pitchFamily="18" charset="0"/>
              </a:rPr>
              <a:t>Quelles sont les praxéologies professionnelles des CAA ?</a:t>
            </a:r>
          </a:p>
          <a:p>
            <a:r>
              <a:rPr lang="fr-FR" sz="2400" b="1" dirty="0">
                <a:solidFill>
                  <a:srgbClr val="FF0000"/>
                </a:solidFill>
                <a:effectLst/>
                <a:ea typeface="Times New Roman" panose="02020603050405020304" pitchFamily="18" charset="0"/>
              </a:rPr>
              <a:t>Comment définir des praxéologies d’accompagnement ?</a:t>
            </a:r>
          </a:p>
          <a:p>
            <a:r>
              <a:rPr lang="fr-FR" sz="2400" b="1" dirty="0">
                <a:solidFill>
                  <a:srgbClr val="FF0000"/>
                </a:solidFill>
              </a:rPr>
              <a:t>Comment travailler avec les acteurs pour produire du changement ?</a:t>
            </a:r>
          </a:p>
        </p:txBody>
      </p:sp>
      <p:graphicFrame>
        <p:nvGraphicFramePr>
          <p:cNvPr id="10" name="Tableau 9">
            <a:extLst>
              <a:ext uri="{FF2B5EF4-FFF2-40B4-BE49-F238E27FC236}">
                <a16:creationId xmlns:a16="http://schemas.microsoft.com/office/drawing/2014/main" id="{FC21B89C-BB03-302B-3E63-E26C1AFB34C8}"/>
              </a:ext>
            </a:extLst>
          </p:cNvPr>
          <p:cNvGraphicFramePr>
            <a:graphicFrameLocks noGrp="1"/>
          </p:cNvGraphicFramePr>
          <p:nvPr>
            <p:extLst>
              <p:ext uri="{D42A27DB-BD31-4B8C-83A1-F6EECF244321}">
                <p14:modId xmlns:p14="http://schemas.microsoft.com/office/powerpoint/2010/main" val="2873478040"/>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Une institutionnalisation du handicap</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Tree>
    <p:extLst>
      <p:ext uri="{BB962C8B-B14F-4D97-AF65-F5344CB8AC3E}">
        <p14:creationId xmlns:p14="http://schemas.microsoft.com/office/powerpoint/2010/main" val="246714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0DFA7FA-8BBD-D199-DC5B-6E56BDA6B4B1}"/>
              </a:ext>
            </a:extLst>
          </p:cNvPr>
          <p:cNvSpPr>
            <a:spLocks noGrp="1"/>
          </p:cNvSpPr>
          <p:nvPr>
            <p:ph type="dt" sz="half" idx="10"/>
          </p:nvPr>
        </p:nvSpPr>
        <p:spPr/>
        <p:txBody>
          <a:bodyPr/>
          <a:lstStyle/>
          <a:p>
            <a:fld id="{0BC46EE9-794C-1C4E-8C51-2D6C2331DCE7}" type="datetime1">
              <a:rPr lang="fr-FR" smtClean="0"/>
              <a:t>23/06/2023</a:t>
            </a:fld>
            <a:endParaRPr lang="en-US" dirty="0"/>
          </a:p>
        </p:txBody>
      </p:sp>
      <p:sp>
        <p:nvSpPr>
          <p:cNvPr id="5" name="Espace réservé du pied de page 4">
            <a:extLst>
              <a:ext uri="{FF2B5EF4-FFF2-40B4-BE49-F238E27FC236}">
                <a16:creationId xmlns:a16="http://schemas.microsoft.com/office/drawing/2014/main" id="{83CD82A7-1FB0-5185-F21C-16395FF81099}"/>
              </a:ext>
            </a:extLst>
          </p:cNvPr>
          <p:cNvSpPr>
            <a:spLocks noGrp="1"/>
          </p:cNvSpPr>
          <p:nvPr>
            <p:ph type="ftr" sz="quarter" idx="11"/>
          </p:nvPr>
        </p:nvSpPr>
        <p:spPr/>
        <p:txBody>
          <a:bodyPr/>
          <a:lstStyle/>
          <a:p>
            <a:r>
              <a:rPr lang="en-US"/>
              <a:t>Saïd AIT HAMMOU TALEB, LISEC, INSPE, Université de Lorraine</a:t>
            </a:r>
            <a:endParaRPr lang="en-US" dirty="0"/>
          </a:p>
        </p:txBody>
      </p:sp>
      <p:sp>
        <p:nvSpPr>
          <p:cNvPr id="6" name="Espace réservé du numéro de diapositive 5">
            <a:extLst>
              <a:ext uri="{FF2B5EF4-FFF2-40B4-BE49-F238E27FC236}">
                <a16:creationId xmlns:a16="http://schemas.microsoft.com/office/drawing/2014/main" id="{76FFFEF9-FDCB-68F9-0FD7-D0B12FFFDBDA}"/>
              </a:ext>
            </a:extLst>
          </p:cNvPr>
          <p:cNvSpPr>
            <a:spLocks noGrp="1"/>
          </p:cNvSpPr>
          <p:nvPr>
            <p:ph type="sldNum" sz="quarter" idx="12"/>
          </p:nvPr>
        </p:nvSpPr>
        <p:spPr/>
        <p:txBody>
          <a:bodyPr/>
          <a:lstStyle/>
          <a:p>
            <a:fld id="{60553ECD-7F6D-420D-93CA-D8D15EB427AC}" type="slidenum">
              <a:rPr lang="en-US" smtClean="0"/>
              <a:pPr/>
              <a:t>9</a:t>
            </a:fld>
            <a:endParaRPr lang="en-US" dirty="0"/>
          </a:p>
        </p:txBody>
      </p:sp>
      <p:sp>
        <p:nvSpPr>
          <p:cNvPr id="14" name="Rectangle 13">
            <a:extLst>
              <a:ext uri="{FF2B5EF4-FFF2-40B4-BE49-F238E27FC236}">
                <a16:creationId xmlns:a16="http://schemas.microsoft.com/office/drawing/2014/main" id="{0D87F13B-D363-7FD6-E671-A35E001A317D}"/>
              </a:ext>
            </a:extLst>
          </p:cNvPr>
          <p:cNvSpPr/>
          <p:nvPr/>
        </p:nvSpPr>
        <p:spPr>
          <a:xfrm>
            <a:off x="280536" y="641474"/>
            <a:ext cx="5974813" cy="5572295"/>
          </a:xfrm>
          <a:prstGeom prst="rect">
            <a:avLst/>
          </a:prstGeom>
        </p:spPr>
        <p:txBody>
          <a:bodyPr wrap="square">
            <a:spAutoFit/>
          </a:bodyPr>
          <a:lstStyle/>
          <a:p>
            <a:pPr algn="ctr">
              <a:lnSpc>
                <a:spcPct val="150000"/>
              </a:lnSpc>
            </a:pPr>
            <a:r>
              <a:rPr lang="fr-FR" sz="2400" b="1" dirty="0"/>
              <a:t>ORGANISATION PRAXEOLOGIQUE au sein des institutions</a:t>
            </a:r>
          </a:p>
          <a:p>
            <a:pPr algn="just">
              <a:lnSpc>
                <a:spcPct val="150000"/>
              </a:lnSpc>
            </a:pPr>
            <a:r>
              <a:rPr lang="fr-FR" sz="2400" dirty="0"/>
              <a:t>Toute activité humaine consiste à accomplir :</a:t>
            </a:r>
          </a:p>
          <a:p>
            <a:pPr algn="just">
              <a:lnSpc>
                <a:spcPct val="150000"/>
              </a:lnSpc>
            </a:pPr>
            <a:endParaRPr lang="fr-FR" sz="2400" dirty="0"/>
          </a:p>
          <a:p>
            <a:pPr marL="285750" indent="-285750" algn="just">
              <a:lnSpc>
                <a:spcPct val="150000"/>
              </a:lnSpc>
              <a:buFont typeface="Arial" panose="020B0604020202020204" pitchFamily="34" charset="0"/>
              <a:buChar char="•"/>
            </a:pPr>
            <a:r>
              <a:rPr lang="fr-FR" sz="2400" dirty="0"/>
              <a:t>une </a:t>
            </a:r>
            <a:r>
              <a:rPr lang="fr-FR" sz="2400" b="1" dirty="0"/>
              <a:t>tâche</a:t>
            </a:r>
            <a:r>
              <a:rPr lang="fr-FR" sz="2400" dirty="0"/>
              <a:t> </a:t>
            </a:r>
            <a:r>
              <a:rPr lang="fr-FR" sz="2400" dirty="0" err="1"/>
              <a:t>t</a:t>
            </a:r>
            <a:r>
              <a:rPr lang="fr-FR" sz="2400" dirty="0"/>
              <a:t> d’un certain type </a:t>
            </a:r>
            <a:r>
              <a:rPr lang="fr-FR" sz="2400" dirty="0" err="1"/>
              <a:t>T</a:t>
            </a:r>
            <a:r>
              <a:rPr lang="fr-FR" sz="2400" dirty="0"/>
              <a:t>, </a:t>
            </a:r>
          </a:p>
          <a:p>
            <a:pPr marL="285750" indent="-285750" algn="just">
              <a:lnSpc>
                <a:spcPct val="150000"/>
              </a:lnSpc>
              <a:buFont typeface="Arial" panose="020B0604020202020204" pitchFamily="34" charset="0"/>
              <a:buChar char="•"/>
            </a:pPr>
            <a:r>
              <a:rPr lang="fr-FR" sz="2400" dirty="0"/>
              <a:t>au moyen d’une </a:t>
            </a:r>
            <a:r>
              <a:rPr lang="fr-FR" sz="2400" b="1" dirty="0"/>
              <a:t>technique</a:t>
            </a:r>
            <a:r>
              <a:rPr lang="fr-FR" sz="2400" dirty="0"/>
              <a:t> </a:t>
            </a:r>
            <a:r>
              <a:rPr lang="el-GR" sz="2400" dirty="0"/>
              <a:t>τ, </a:t>
            </a:r>
            <a:endParaRPr lang="fr-FR" sz="2400" dirty="0"/>
          </a:p>
          <a:p>
            <a:pPr marL="285750" indent="-285750" algn="just">
              <a:lnSpc>
                <a:spcPct val="150000"/>
              </a:lnSpc>
              <a:buFont typeface="Arial" panose="020B0604020202020204" pitchFamily="34" charset="0"/>
              <a:buChar char="•"/>
            </a:pPr>
            <a:endParaRPr lang="fr-FR" sz="2400" dirty="0"/>
          </a:p>
          <a:p>
            <a:pPr marL="285750" indent="-285750" algn="just">
              <a:lnSpc>
                <a:spcPct val="150000"/>
              </a:lnSpc>
              <a:buFont typeface="Arial" panose="020B0604020202020204" pitchFamily="34" charset="0"/>
              <a:buChar char="•"/>
            </a:pPr>
            <a:r>
              <a:rPr lang="fr-FR" sz="2400" dirty="0"/>
              <a:t>justifié par une </a:t>
            </a:r>
            <a:r>
              <a:rPr lang="fr-FR" sz="2400" b="1" dirty="0"/>
              <a:t>technologie</a:t>
            </a:r>
            <a:r>
              <a:rPr lang="fr-FR" sz="2400" dirty="0"/>
              <a:t> </a:t>
            </a:r>
            <a:r>
              <a:rPr lang="el-GR" sz="2400" dirty="0"/>
              <a:t>θ</a:t>
            </a:r>
            <a:endParaRPr lang="fr-FR" sz="2400" dirty="0"/>
          </a:p>
          <a:p>
            <a:pPr marL="285750" indent="-285750" algn="just">
              <a:lnSpc>
                <a:spcPct val="150000"/>
              </a:lnSpc>
              <a:buFont typeface="Arial" panose="020B0604020202020204" pitchFamily="34" charset="0"/>
              <a:buChar char="•"/>
            </a:pPr>
            <a:r>
              <a:rPr lang="fr-FR" sz="2400" dirty="0"/>
              <a:t>justifiable par une </a:t>
            </a:r>
            <a:r>
              <a:rPr lang="fr-FR" sz="2400" b="1" dirty="0"/>
              <a:t>théorie</a:t>
            </a:r>
            <a:r>
              <a:rPr lang="fr-FR" sz="2400" dirty="0"/>
              <a:t> </a:t>
            </a:r>
            <a:r>
              <a:rPr lang="el-GR" sz="2400" dirty="0"/>
              <a:t>Θ</a:t>
            </a:r>
            <a:endParaRPr lang="fr-FR" sz="2400" dirty="0"/>
          </a:p>
        </p:txBody>
      </p:sp>
      <p:sp>
        <p:nvSpPr>
          <p:cNvPr id="15" name="Rectangle 14">
            <a:extLst>
              <a:ext uri="{FF2B5EF4-FFF2-40B4-BE49-F238E27FC236}">
                <a16:creationId xmlns:a16="http://schemas.microsoft.com/office/drawing/2014/main" id="{A7C05E90-6973-34F5-2009-5D791D0B92A8}"/>
              </a:ext>
            </a:extLst>
          </p:cNvPr>
          <p:cNvSpPr/>
          <p:nvPr/>
        </p:nvSpPr>
        <p:spPr>
          <a:xfrm>
            <a:off x="6095999" y="641474"/>
            <a:ext cx="6096000" cy="589072"/>
          </a:xfrm>
          <a:prstGeom prst="rect">
            <a:avLst/>
          </a:prstGeom>
        </p:spPr>
        <p:txBody>
          <a:bodyPr wrap="square">
            <a:spAutoFit/>
          </a:bodyPr>
          <a:lstStyle/>
          <a:p>
            <a:pPr algn="ctr">
              <a:lnSpc>
                <a:spcPct val="150000"/>
              </a:lnSpc>
            </a:pPr>
            <a:r>
              <a:rPr lang="fr-FR" sz="2400" b="1" dirty="0"/>
              <a:t>RAPPORT ASSUJETISSEMENT </a:t>
            </a:r>
          </a:p>
        </p:txBody>
      </p:sp>
      <p:pic>
        <p:nvPicPr>
          <p:cNvPr id="16" name="Image 15">
            <a:extLst>
              <a:ext uri="{FF2B5EF4-FFF2-40B4-BE49-F238E27FC236}">
                <a16:creationId xmlns:a16="http://schemas.microsoft.com/office/drawing/2014/main" id="{F8DE3BBD-6968-D3BC-7C24-CD5D0F7A85EF}"/>
              </a:ext>
            </a:extLst>
          </p:cNvPr>
          <p:cNvPicPr>
            <a:picLocks noChangeAspect="1"/>
          </p:cNvPicPr>
          <p:nvPr/>
        </p:nvPicPr>
        <p:blipFill rotWithShape="1">
          <a:blip r:embed="rId3"/>
          <a:srcRect l="17574" r="17720"/>
          <a:stretch/>
        </p:blipFill>
        <p:spPr>
          <a:xfrm>
            <a:off x="6579316" y="1138912"/>
            <a:ext cx="5129365" cy="5400000"/>
          </a:xfrm>
          <a:prstGeom prst="rect">
            <a:avLst/>
          </a:prstGeom>
        </p:spPr>
      </p:pic>
      <p:graphicFrame>
        <p:nvGraphicFramePr>
          <p:cNvPr id="17" name="Tableau 16">
            <a:extLst>
              <a:ext uri="{FF2B5EF4-FFF2-40B4-BE49-F238E27FC236}">
                <a16:creationId xmlns:a16="http://schemas.microsoft.com/office/drawing/2014/main" id="{B51691AB-18B7-8B5F-A320-09A0BA44347C}"/>
              </a:ext>
            </a:extLst>
          </p:cNvPr>
          <p:cNvGraphicFramePr>
            <a:graphicFrameLocks noGrp="1"/>
          </p:cNvGraphicFramePr>
          <p:nvPr>
            <p:extLst>
              <p:ext uri="{D42A27DB-BD31-4B8C-83A1-F6EECF244321}">
                <p14:modId xmlns:p14="http://schemas.microsoft.com/office/powerpoint/2010/main" val="530401185"/>
              </p:ext>
            </p:extLst>
          </p:nvPr>
        </p:nvGraphicFramePr>
        <p:xfrm>
          <a:off x="1877786" y="54546"/>
          <a:ext cx="9274628" cy="457200"/>
        </p:xfrm>
        <a:graphic>
          <a:graphicData uri="http://schemas.openxmlformats.org/drawingml/2006/table">
            <a:tbl>
              <a:tblPr firstRow="1" bandRow="1">
                <a:tableStyleId>{5C22544A-7EE6-4342-B048-85BDC9FD1C3A}</a:tableStyleId>
              </a:tblPr>
              <a:tblGrid>
                <a:gridCol w="2434591">
                  <a:extLst>
                    <a:ext uri="{9D8B030D-6E8A-4147-A177-3AD203B41FA5}">
                      <a16:colId xmlns:a16="http://schemas.microsoft.com/office/drawing/2014/main" val="4171553724"/>
                    </a:ext>
                  </a:extLst>
                </a:gridCol>
                <a:gridCol w="6840037">
                  <a:extLst>
                    <a:ext uri="{9D8B030D-6E8A-4147-A177-3AD203B41FA5}">
                      <a16:colId xmlns:a16="http://schemas.microsoft.com/office/drawing/2014/main" val="175717218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Contexte</a:t>
                      </a:r>
                      <a:endParaRPr lang="fr-FR"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latin typeface="+mn-lt"/>
                          <a:ea typeface="+mn-ea"/>
                          <a:cs typeface="+mn-cs"/>
                        </a:rPr>
                        <a:t>La Théorie Anthropologique du Didactique</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965353"/>
                  </a:ext>
                </a:extLst>
              </a:tr>
            </a:tbl>
          </a:graphicData>
        </a:graphic>
      </p:graphicFrame>
      <p:sp>
        <p:nvSpPr>
          <p:cNvPr id="3" name="ZoneTexte 2">
            <a:extLst>
              <a:ext uri="{FF2B5EF4-FFF2-40B4-BE49-F238E27FC236}">
                <a16:creationId xmlns:a16="http://schemas.microsoft.com/office/drawing/2014/main" id="{BF7518C8-3793-003E-A4A0-A08051655204}"/>
              </a:ext>
            </a:extLst>
          </p:cNvPr>
          <p:cNvSpPr txBox="1"/>
          <p:nvPr/>
        </p:nvSpPr>
        <p:spPr>
          <a:xfrm>
            <a:off x="4407815" y="5854763"/>
            <a:ext cx="3376370" cy="461665"/>
          </a:xfrm>
          <a:prstGeom prst="rect">
            <a:avLst/>
          </a:prstGeom>
          <a:noFill/>
        </p:spPr>
        <p:txBody>
          <a:bodyPr wrap="square">
            <a:spAutoFit/>
          </a:bodyPr>
          <a:lstStyle/>
          <a:p>
            <a:r>
              <a:rPr lang="fr-FR" sz="2400" i="1" dirty="0"/>
              <a:t>(Chevallard, 1997, 1999) </a:t>
            </a:r>
          </a:p>
        </p:txBody>
      </p:sp>
    </p:spTree>
    <p:extLst>
      <p:ext uri="{BB962C8B-B14F-4D97-AF65-F5344CB8AC3E}">
        <p14:creationId xmlns:p14="http://schemas.microsoft.com/office/powerpoint/2010/main" val="5073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Lst>
  </p:timing>
</p:sld>
</file>

<file path=ppt/theme/theme1.xml><?xml version="1.0" encoding="utf-8"?>
<a:theme xmlns:a="http://schemas.openxmlformats.org/drawingml/2006/main" name="Level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42949</TotalTime>
  <Words>7696</Words>
  <Application>Microsoft Macintosh PowerPoint</Application>
  <PresentationFormat>Grand écran</PresentationFormat>
  <Paragraphs>950</Paragraphs>
  <Slides>52</Slides>
  <Notes>38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52</vt:i4>
      </vt:variant>
    </vt:vector>
  </HeadingPairs>
  <TitlesOfParts>
    <vt:vector size="63" baseType="lpstr">
      <vt:lpstr>Arial</vt:lpstr>
      <vt:lpstr>Calibri</vt:lpstr>
      <vt:lpstr>Cambria Math</vt:lpstr>
      <vt:lpstr>ElsevierGulliver</vt:lpstr>
      <vt:lpstr>Helvetica</vt:lpstr>
      <vt:lpstr>Marianne</vt:lpstr>
      <vt:lpstr>Seaford</vt:lpstr>
      <vt:lpstr>Times</vt:lpstr>
      <vt:lpstr>Times New Roman</vt:lpstr>
      <vt:lpstr>Wingdings</vt:lpstr>
      <vt:lpstr>LevelVTI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dc:title>
  <dc:creator>Said Ait Hammou Taleb</dc:creator>
  <cp:lastModifiedBy>Said Ait Hammou Taleb</cp:lastModifiedBy>
  <cp:revision>1194</cp:revision>
  <dcterms:created xsi:type="dcterms:W3CDTF">2022-12-20T14:37:13Z</dcterms:created>
  <dcterms:modified xsi:type="dcterms:W3CDTF">2023-06-23T12:20:14Z</dcterms:modified>
</cp:coreProperties>
</file>